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706" r:id="rId2"/>
    <p:sldMasterId id="2147483692" r:id="rId3"/>
  </p:sldMasterIdLst>
  <p:notesMasterIdLst>
    <p:notesMasterId r:id="rId164"/>
  </p:notesMasterIdLst>
  <p:handoutMasterIdLst>
    <p:handoutMasterId r:id="rId165"/>
  </p:handoutMasterIdLst>
  <p:sldIdLst>
    <p:sldId id="543" r:id="rId4"/>
    <p:sldId id="479" r:id="rId5"/>
    <p:sldId id="477" r:id="rId6"/>
    <p:sldId id="480" r:id="rId7"/>
    <p:sldId id="482" r:id="rId8"/>
    <p:sldId id="476" r:id="rId9"/>
    <p:sldId id="481" r:id="rId10"/>
    <p:sldId id="483" r:id="rId11"/>
    <p:sldId id="489" r:id="rId12"/>
    <p:sldId id="486" r:id="rId13"/>
    <p:sldId id="490" r:id="rId14"/>
    <p:sldId id="491" r:id="rId15"/>
    <p:sldId id="487" r:id="rId16"/>
    <p:sldId id="396" r:id="rId17"/>
    <p:sldId id="520" r:id="rId18"/>
    <p:sldId id="521" r:id="rId19"/>
    <p:sldId id="522" r:id="rId20"/>
    <p:sldId id="398" r:id="rId21"/>
    <p:sldId id="492" r:id="rId22"/>
    <p:sldId id="400" r:id="rId23"/>
    <p:sldId id="493" r:id="rId24"/>
    <p:sldId id="402" r:id="rId25"/>
    <p:sldId id="403" r:id="rId26"/>
    <p:sldId id="404" r:id="rId27"/>
    <p:sldId id="405" r:id="rId28"/>
    <p:sldId id="517" r:id="rId29"/>
    <p:sldId id="457" r:id="rId30"/>
    <p:sldId id="494" r:id="rId31"/>
    <p:sldId id="495" r:id="rId32"/>
    <p:sldId id="496" r:id="rId33"/>
    <p:sldId id="497" r:id="rId34"/>
    <p:sldId id="523" r:id="rId35"/>
    <p:sldId id="524" r:id="rId36"/>
    <p:sldId id="526" r:id="rId37"/>
    <p:sldId id="525" r:id="rId38"/>
    <p:sldId id="502" r:id="rId39"/>
    <p:sldId id="503" r:id="rId40"/>
    <p:sldId id="504" r:id="rId41"/>
    <p:sldId id="505" r:id="rId42"/>
    <p:sldId id="506" r:id="rId43"/>
    <p:sldId id="507" r:id="rId44"/>
    <p:sldId id="508" r:id="rId45"/>
    <p:sldId id="541" r:id="rId46"/>
    <p:sldId id="473" r:id="rId47"/>
    <p:sldId id="474" r:id="rId48"/>
    <p:sldId id="414" r:id="rId49"/>
    <p:sldId id="510" r:id="rId50"/>
    <p:sldId id="528" r:id="rId51"/>
    <p:sldId id="529" r:id="rId52"/>
    <p:sldId id="530" r:id="rId53"/>
    <p:sldId id="531" r:id="rId54"/>
    <p:sldId id="532" r:id="rId55"/>
    <p:sldId id="533" r:id="rId56"/>
    <p:sldId id="534" r:id="rId57"/>
    <p:sldId id="535" r:id="rId58"/>
    <p:sldId id="643" r:id="rId59"/>
    <p:sldId id="536" r:id="rId60"/>
    <p:sldId id="537" r:id="rId61"/>
    <p:sldId id="538" r:id="rId62"/>
    <p:sldId id="539" r:id="rId63"/>
    <p:sldId id="540" r:id="rId64"/>
    <p:sldId id="544" r:id="rId65"/>
    <p:sldId id="545" r:id="rId66"/>
    <p:sldId id="546" r:id="rId67"/>
    <p:sldId id="547" r:id="rId68"/>
    <p:sldId id="548" r:id="rId69"/>
    <p:sldId id="549" r:id="rId70"/>
    <p:sldId id="550" r:id="rId71"/>
    <p:sldId id="551" r:id="rId72"/>
    <p:sldId id="552" r:id="rId73"/>
    <p:sldId id="553" r:id="rId74"/>
    <p:sldId id="554" r:id="rId75"/>
    <p:sldId id="555" r:id="rId76"/>
    <p:sldId id="556" r:id="rId77"/>
    <p:sldId id="557" r:id="rId78"/>
    <p:sldId id="558" r:id="rId79"/>
    <p:sldId id="559" r:id="rId80"/>
    <p:sldId id="560" r:id="rId81"/>
    <p:sldId id="561" r:id="rId82"/>
    <p:sldId id="562" r:id="rId83"/>
    <p:sldId id="563" r:id="rId84"/>
    <p:sldId id="564" r:id="rId85"/>
    <p:sldId id="565" r:id="rId86"/>
    <p:sldId id="566" r:id="rId87"/>
    <p:sldId id="567" r:id="rId88"/>
    <p:sldId id="568" r:id="rId89"/>
    <p:sldId id="569" r:id="rId90"/>
    <p:sldId id="570" r:id="rId91"/>
    <p:sldId id="571" r:id="rId92"/>
    <p:sldId id="572" r:id="rId93"/>
    <p:sldId id="573" r:id="rId94"/>
    <p:sldId id="574" r:id="rId95"/>
    <p:sldId id="575" r:id="rId96"/>
    <p:sldId id="576" r:id="rId97"/>
    <p:sldId id="577" r:id="rId98"/>
    <p:sldId id="578" r:id="rId99"/>
    <p:sldId id="579" r:id="rId100"/>
    <p:sldId id="580" r:id="rId101"/>
    <p:sldId id="581" r:id="rId102"/>
    <p:sldId id="582" r:id="rId103"/>
    <p:sldId id="583" r:id="rId104"/>
    <p:sldId id="584" r:id="rId105"/>
    <p:sldId id="585" r:id="rId106"/>
    <p:sldId id="586" r:id="rId107"/>
    <p:sldId id="587" r:id="rId108"/>
    <p:sldId id="588" r:id="rId109"/>
    <p:sldId id="589" r:id="rId110"/>
    <p:sldId id="590" r:id="rId111"/>
    <p:sldId id="591" r:id="rId112"/>
    <p:sldId id="592" r:id="rId113"/>
    <p:sldId id="593" r:id="rId114"/>
    <p:sldId id="594" r:id="rId115"/>
    <p:sldId id="595" r:id="rId116"/>
    <p:sldId id="596" r:id="rId117"/>
    <p:sldId id="597" r:id="rId118"/>
    <p:sldId id="598" r:id="rId119"/>
    <p:sldId id="599" r:id="rId120"/>
    <p:sldId id="600" r:id="rId121"/>
    <p:sldId id="601" r:id="rId122"/>
    <p:sldId id="602" r:id="rId123"/>
    <p:sldId id="603" r:id="rId124"/>
    <p:sldId id="604" r:id="rId125"/>
    <p:sldId id="605" r:id="rId126"/>
    <p:sldId id="606" r:id="rId127"/>
    <p:sldId id="607" r:id="rId128"/>
    <p:sldId id="608" r:id="rId129"/>
    <p:sldId id="609" r:id="rId130"/>
    <p:sldId id="610" r:id="rId131"/>
    <p:sldId id="611" r:id="rId132"/>
    <p:sldId id="612" r:id="rId133"/>
    <p:sldId id="613" r:id="rId134"/>
    <p:sldId id="614" r:id="rId135"/>
    <p:sldId id="615" r:id="rId136"/>
    <p:sldId id="616" r:id="rId137"/>
    <p:sldId id="617" r:id="rId138"/>
    <p:sldId id="618" r:id="rId139"/>
    <p:sldId id="619" r:id="rId140"/>
    <p:sldId id="620" r:id="rId141"/>
    <p:sldId id="621" r:id="rId142"/>
    <p:sldId id="622" r:id="rId143"/>
    <p:sldId id="623" r:id="rId144"/>
    <p:sldId id="624" r:id="rId145"/>
    <p:sldId id="625" r:id="rId146"/>
    <p:sldId id="627" r:id="rId147"/>
    <p:sldId id="628" r:id="rId148"/>
    <p:sldId id="629" r:id="rId149"/>
    <p:sldId id="630" r:id="rId150"/>
    <p:sldId id="631" r:id="rId151"/>
    <p:sldId id="632" r:id="rId152"/>
    <p:sldId id="633" r:id="rId153"/>
    <p:sldId id="634" r:id="rId154"/>
    <p:sldId id="635" r:id="rId155"/>
    <p:sldId id="636" r:id="rId156"/>
    <p:sldId id="637" r:id="rId157"/>
    <p:sldId id="638" r:id="rId158"/>
    <p:sldId id="639" r:id="rId159"/>
    <p:sldId id="640" r:id="rId160"/>
    <p:sldId id="641" r:id="rId161"/>
    <p:sldId id="642" r:id="rId162"/>
    <p:sldId id="644" r:id="rId1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FF0066"/>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82863" autoAdjust="0"/>
  </p:normalViewPr>
  <p:slideViewPr>
    <p:cSldViewPr>
      <p:cViewPr varScale="1">
        <p:scale>
          <a:sx n="66" d="100"/>
          <a:sy n="66" d="100"/>
        </p:scale>
        <p:origin x="1819" y="3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1614"/>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handoutMaster" Target="handoutMasters/handoutMaster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Banda utilizzata Mb/sec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0"/>
          <c:order val="0"/>
          <c:tx>
            <c:strRef>
              <c:f>Foglio1!$B$1</c:f>
              <c:strCache>
                <c:ptCount val="1"/>
                <c:pt idx="0">
                  <c:v>Microsoft Teams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Foglio1!$A$2:$A$6</c:f>
              <c:strCache>
                <c:ptCount val="5"/>
                <c:pt idx="0">
                  <c:v>Cattura 1</c:v>
                </c:pt>
                <c:pt idx="1">
                  <c:v>Cattura 2</c:v>
                </c:pt>
                <c:pt idx="2">
                  <c:v>Cattura 3</c:v>
                </c:pt>
                <c:pt idx="3">
                  <c:v>Cattura 4</c:v>
                </c:pt>
                <c:pt idx="4">
                  <c:v>Cattura 5</c:v>
                </c:pt>
              </c:strCache>
            </c:strRef>
          </c:cat>
          <c:val>
            <c:numRef>
              <c:f>Foglio1!$B$2:$B$6</c:f>
              <c:numCache>
                <c:formatCode>General</c:formatCode>
                <c:ptCount val="5"/>
                <c:pt idx="0">
                  <c:v>1.9008</c:v>
                </c:pt>
                <c:pt idx="1">
                  <c:v>0.91049999999999998</c:v>
                </c:pt>
                <c:pt idx="2">
                  <c:v>0.98129999999999995</c:v>
                </c:pt>
                <c:pt idx="3">
                  <c:v>1.7713000000000001</c:v>
                </c:pt>
                <c:pt idx="4">
                  <c:v>0.1817</c:v>
                </c:pt>
              </c:numCache>
            </c:numRef>
          </c:val>
          <c:smooth val="0"/>
          <c:extLst>
            <c:ext xmlns:c16="http://schemas.microsoft.com/office/drawing/2014/chart" uri="{C3380CC4-5D6E-409C-BE32-E72D297353CC}">
              <c16:uniqueId val="{00000000-BE55-4890-BCB7-DBA3B52E2FEC}"/>
            </c:ext>
          </c:extLst>
        </c:ser>
        <c:ser>
          <c:idx val="1"/>
          <c:order val="1"/>
          <c:tx>
            <c:strRef>
              <c:f>Foglio1!$C$1</c:f>
              <c:strCache>
                <c:ptCount val="1"/>
                <c:pt idx="0">
                  <c:v>Zoom</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Foglio1!$A$2:$A$6</c:f>
              <c:strCache>
                <c:ptCount val="5"/>
                <c:pt idx="0">
                  <c:v>Cattura 1</c:v>
                </c:pt>
                <c:pt idx="1">
                  <c:v>Cattura 2</c:v>
                </c:pt>
                <c:pt idx="2">
                  <c:v>Cattura 3</c:v>
                </c:pt>
                <c:pt idx="3">
                  <c:v>Cattura 4</c:v>
                </c:pt>
                <c:pt idx="4">
                  <c:v>Cattura 5</c:v>
                </c:pt>
              </c:strCache>
            </c:strRef>
          </c:cat>
          <c:val>
            <c:numRef>
              <c:f>Foglio1!$C$2:$C$6</c:f>
              <c:numCache>
                <c:formatCode>General</c:formatCode>
                <c:ptCount val="5"/>
                <c:pt idx="0">
                  <c:v>0.55000000000000004</c:v>
                </c:pt>
                <c:pt idx="1">
                  <c:v>1.3496999999999999</c:v>
                </c:pt>
                <c:pt idx="2">
                  <c:v>0.39910000000000001</c:v>
                </c:pt>
                <c:pt idx="3">
                  <c:v>0.39079999999999998</c:v>
                </c:pt>
                <c:pt idx="4">
                  <c:v>0.24779999999999999</c:v>
                </c:pt>
              </c:numCache>
            </c:numRef>
          </c:val>
          <c:smooth val="0"/>
          <c:extLst>
            <c:ext xmlns:c16="http://schemas.microsoft.com/office/drawing/2014/chart" uri="{C3380CC4-5D6E-409C-BE32-E72D297353CC}">
              <c16:uniqueId val="{00000001-BE55-4890-BCB7-DBA3B52E2FEC}"/>
            </c:ext>
          </c:extLst>
        </c:ser>
        <c:ser>
          <c:idx val="2"/>
          <c:order val="2"/>
          <c:tx>
            <c:strRef>
              <c:f>Foglio1!$D$1</c:f>
              <c:strCache>
                <c:ptCount val="1"/>
                <c:pt idx="0">
                  <c:v>Google Meet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Foglio1!$A$2:$A$6</c:f>
              <c:strCache>
                <c:ptCount val="5"/>
                <c:pt idx="0">
                  <c:v>Cattura 1</c:v>
                </c:pt>
                <c:pt idx="1">
                  <c:v>Cattura 2</c:v>
                </c:pt>
                <c:pt idx="2">
                  <c:v>Cattura 3</c:v>
                </c:pt>
                <c:pt idx="3">
                  <c:v>Cattura 4</c:v>
                </c:pt>
                <c:pt idx="4">
                  <c:v>Cattura 5</c:v>
                </c:pt>
              </c:strCache>
            </c:strRef>
          </c:cat>
          <c:val>
            <c:numRef>
              <c:f>Foglio1!$D$2:$D$6</c:f>
              <c:numCache>
                <c:formatCode>General</c:formatCode>
                <c:ptCount val="5"/>
                <c:pt idx="0">
                  <c:v>0.65249999999999997</c:v>
                </c:pt>
                <c:pt idx="1">
                  <c:v>0.6411</c:v>
                </c:pt>
                <c:pt idx="2">
                  <c:v>0.54279999999999995</c:v>
                </c:pt>
                <c:pt idx="3">
                  <c:v>0.30969999999999998</c:v>
                </c:pt>
                <c:pt idx="4">
                  <c:v>0.26290000000000002</c:v>
                </c:pt>
              </c:numCache>
            </c:numRef>
          </c:val>
          <c:smooth val="0"/>
          <c:extLst>
            <c:ext xmlns:c16="http://schemas.microsoft.com/office/drawing/2014/chart" uri="{C3380CC4-5D6E-409C-BE32-E72D297353CC}">
              <c16:uniqueId val="{00000002-BE55-4890-BCB7-DBA3B52E2FEC}"/>
            </c:ext>
          </c:extLst>
        </c:ser>
        <c:dLbls>
          <c:showLegendKey val="0"/>
          <c:showVal val="0"/>
          <c:showCatName val="0"/>
          <c:showSerName val="0"/>
          <c:showPercent val="0"/>
          <c:showBubbleSize val="0"/>
        </c:dLbls>
        <c:marker val="1"/>
        <c:smooth val="0"/>
        <c:axId val="443938143"/>
        <c:axId val="443940223"/>
      </c:lineChart>
      <c:catAx>
        <c:axId val="44393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43940223"/>
        <c:crosses val="autoZero"/>
        <c:auto val="1"/>
        <c:lblAlgn val="ctr"/>
        <c:lblOffset val="100"/>
        <c:noMultiLvlLbl val="0"/>
      </c:catAx>
      <c:valAx>
        <c:axId val="443940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439381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b="1"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Community Detection</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pt>
    <dgm:pt modelId="{189EA2CD-99B4-4604-BDBC-34AEB91058A9}" type="pres">
      <dgm:prSet presAssocID="{B28448BA-C9A8-43EB-A9DB-A0137196E3B9}" presName="textNode" presStyleLbl="bgShp" presStyleIdx="0" presStyleCnt="5"/>
      <dgm:spPr/>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pt>
    <dgm:pt modelId="{727186A0-986E-40DF-85B7-ACC6191E0924}" type="pres">
      <dgm:prSet presAssocID="{5FC74589-1769-4EB4-9E51-9D82632D2E02}" presName="textNode" presStyleLbl="bgShp" presStyleIdx="1" presStyleCnt="5"/>
      <dgm:spPr/>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pt>
    <dgm:pt modelId="{4735A497-84C1-49AD-B2D7-A0E2E20F2536}" type="pres">
      <dgm:prSet presAssocID="{A0A9AC20-5EC1-4862-BFC8-870928838544}" presName="textNode" presStyleLbl="bgShp" presStyleIdx="2" presStyleCnt="5"/>
      <dgm:spPr/>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pt>
    <dgm:pt modelId="{AB95B1F2-DB60-4BC5-81D3-1FA274FF69C7}" type="pres">
      <dgm:prSet presAssocID="{EA22DC01-B1C3-4425-86ED-5B66953397A8}" presName="textNode" presStyleLbl="bgShp" presStyleIdx="3" presStyleCnt="5"/>
      <dgm:spPr/>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pt>
    <dgm:pt modelId="{34BAB90F-F3E5-4FFB-A339-2946D1CD0CCB}" type="pres">
      <dgm:prSet presAssocID="{7D17D413-1C96-46A5-9E85-72C6636AE3C5}" presName="textNode" presStyleLbl="bgShp" presStyleIdx="4" presStyleCnt="5"/>
      <dgm:spPr/>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pt>
  </dgm:ptLst>
  <dgm:cxnLst>
    <dgm:cxn modelId="{83310C06-E6D8-4A66-8B36-DD8FAC93CA4A}" type="presOf" srcId="{B28448BA-C9A8-43EB-A9DB-A0137196E3B9}" destId="{F5FB40AB-A8F0-43CC-AED2-A0B6D3491F03}" srcOrd="0" destOrd="0" presId="urn:microsoft.com/office/officeart/2005/8/layout/lProcess2"/>
    <dgm:cxn modelId="{6723F50B-AA47-4273-81EA-65E1F5EA34FA}" srcId="{EA22DC01-B1C3-4425-86ED-5B66953397A8}" destId="{86AB53FA-67D7-4EE7-8555-3EE8EB6FA4C8}" srcOrd="1" destOrd="0" parTransId="{EA03EBDD-B26B-4044-993F-F3F8F5C83B54}" sibTransId="{AD9FF113-925C-46F3-AC17-3E3C7A57FE37}"/>
    <dgm:cxn modelId="{EF4FBB0E-CCE3-449A-915D-6AC8B78467F3}" type="presOf" srcId="{B28448BA-C9A8-43EB-A9DB-A0137196E3B9}" destId="{189EA2CD-99B4-4604-BDBC-34AEB91058A9}" srcOrd="1" destOrd="0" presId="urn:microsoft.com/office/officeart/2005/8/layout/lProcess2"/>
    <dgm:cxn modelId="{CDF2CC16-ED87-4552-8B18-DAAA2A151437}" srcId="{B28448BA-C9A8-43EB-A9DB-A0137196E3B9}" destId="{91B14D9B-61DF-4421-AF43-318BB0021BDF}" srcOrd="2" destOrd="0" parTransId="{6B1A9D79-1E1A-438E-9974-41204E573EDC}" sibTransId="{5E874D73-6215-4109-909C-386CFCBBE123}"/>
    <dgm:cxn modelId="{CD174D1A-F576-42A5-8360-9F1F6FB5C8D5}" srcId="{5FC74589-1769-4EB4-9E51-9D82632D2E02}" destId="{FF0CDCCC-6F78-4064-A419-5EC5C753206F}" srcOrd="2" destOrd="0" parTransId="{C96EA5C7-A653-4A83-8F75-8585A07C9C8F}" sibTransId="{8E668476-E60C-485B-B9C7-8F9496C26DF3}"/>
    <dgm:cxn modelId="{50776E1B-9797-4EAB-843B-B77C348B2D43}" type="presOf" srcId="{A0A9AC20-5EC1-4862-BFC8-870928838544}" destId="{4735A497-84C1-49AD-B2D7-A0E2E20F2536}" srcOrd="1" destOrd="0" presId="urn:microsoft.com/office/officeart/2005/8/layout/lProcess2"/>
    <dgm:cxn modelId="{C1B2E21F-D8E2-4D5F-9B36-E4CCCEAFCB75}" type="presOf" srcId="{5FC74589-1769-4EB4-9E51-9D82632D2E02}" destId="{C1CD2EAA-2E66-4BDA-BB6E-F99B46E1B919}" srcOrd="0" destOrd="0" presId="urn:microsoft.com/office/officeart/2005/8/layout/lProcess2"/>
    <dgm:cxn modelId="{D33D0A21-2BD2-4BD3-A4B8-772CDA682905}" type="presOf" srcId="{A5325020-A43F-4DC5-B91A-865612236E1B}" destId="{6F277C00-29F7-4ECD-8C97-37788C7BA770}" srcOrd="0" destOrd="0" presId="urn:microsoft.com/office/officeart/2005/8/layout/lProcess2"/>
    <dgm:cxn modelId="{81C02B21-535E-4037-B7B1-466B01788E50}" type="presOf" srcId="{E9F388D8-C9C2-45F4-B532-779E8C2CB5E8}" destId="{D6B8C86D-B5C5-4707-BB1C-60E6EB9E4EBA}" srcOrd="0" destOrd="0" presId="urn:microsoft.com/office/officeart/2005/8/layout/lProcess2"/>
    <dgm:cxn modelId="{68912125-24C9-4174-8703-1092A124535E}" type="presOf" srcId="{EA22DC01-B1C3-4425-86ED-5B66953397A8}" destId="{18B77C7D-672C-4358-9CA6-BD8FA6E2302A}" srcOrd="0" destOrd="0" presId="urn:microsoft.com/office/officeart/2005/8/layout/lProcess2"/>
    <dgm:cxn modelId="{21C1B627-90E6-4002-8BDE-35BEEEA01E04}" type="presOf" srcId="{6856B0CF-FE68-485F-BF49-CA4A93F4F38C}" destId="{DECF7DEE-4FD4-4CE5-AEDF-10353AC11531}" srcOrd="0" destOrd="0" presId="urn:microsoft.com/office/officeart/2005/8/layout/lProcess2"/>
    <dgm:cxn modelId="{AECA2633-7BF9-403A-9A95-5F2BF47F35C1}" type="presOf" srcId="{E12CEE09-DEBB-4435-B911-A40A12F7930D}" destId="{20F65450-B565-4F6E-8CBD-65CD2502E3B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D9E35F5C-9C04-4B00-BAD8-AD36F1DD39DE}" srcId="{7DAF4A99-25E1-44F9-90C0-EA66CF00B3B6}" destId="{7D17D413-1C96-46A5-9E85-72C6636AE3C5}" srcOrd="4" destOrd="0" parTransId="{91A59BF2-53A7-4244-ADC4-8913701DE4BA}" sibTransId="{06AA36B4-E14B-4E14-B273-C8197A0B582E}"/>
    <dgm:cxn modelId="{CDAE2543-0EE1-4B34-B52E-A8EEEA699492}" srcId="{7D17D413-1C96-46A5-9E85-72C6636AE3C5}" destId="{63784350-6FB5-4F39-A0AA-A76D20385A1A}" srcOrd="2" destOrd="0" parTransId="{02F99CF5-BE6F-4557-8BB4-68B7181CCBA5}" sibTransId="{E47CBEBB-6EFF-43F4-952B-B6C93B5E9493}"/>
    <dgm:cxn modelId="{7DE15143-10B2-4821-99AA-AFFE7A4A1919}" type="presOf" srcId="{7D17D413-1C96-46A5-9E85-72C6636AE3C5}" destId="{34BAB90F-F3E5-4FFB-A339-2946D1CD0CCB}" srcOrd="1" destOrd="0" presId="urn:microsoft.com/office/officeart/2005/8/layout/lProcess2"/>
    <dgm:cxn modelId="{56DEB443-B31C-48C4-8742-3C423FDE1FFB}" type="presOf" srcId="{BC15291E-510A-4A20-8D69-B0F2ACBA3CC6}" destId="{204F3481-2F4C-45A5-A0A1-C088684F0126}" srcOrd="0" destOrd="0" presId="urn:microsoft.com/office/officeart/2005/8/layout/lProcess2"/>
    <dgm:cxn modelId="{365E3F44-0965-4D03-B829-4DBBC0DF590B}" type="presOf" srcId="{A9A35E3D-01EA-46C6-AED8-865E91E9D6C9}" destId="{F0B767F2-4C7E-481B-967C-8FE0CB529397}" srcOrd="0" destOrd="0" presId="urn:microsoft.com/office/officeart/2005/8/layout/lProcess2"/>
    <dgm:cxn modelId="{C5C44264-B39F-4FCA-9A42-92193526DC36}" type="presOf" srcId="{86AB53FA-67D7-4EE7-8555-3EE8EB6FA4C8}" destId="{0F3CAB81-CF76-498F-9619-BAF8144FA3C3}" srcOrd="0" destOrd="0" presId="urn:microsoft.com/office/officeart/2005/8/layout/lProcess2"/>
    <dgm:cxn modelId="{0949B049-F928-4520-A037-C172C962E0C9}" srcId="{7D17D413-1C96-46A5-9E85-72C6636AE3C5}" destId="{A5325020-A43F-4DC5-B91A-865612236E1B}" srcOrd="1" destOrd="0" parTransId="{B397B1E6-BB15-4DF4-B38A-02A5DF7C7E5D}" sibTransId="{E5885318-4367-4D45-A1BC-C2768E0C5F2B}"/>
    <dgm:cxn modelId="{2B7D0E6A-2EE8-415F-99F5-8F2DD0F1D336}" type="presOf" srcId="{5FC74589-1769-4EB4-9E51-9D82632D2E02}" destId="{727186A0-986E-40DF-85B7-ACC6191E0924}" srcOrd="1" destOrd="0" presId="urn:microsoft.com/office/officeart/2005/8/layout/lProcess2"/>
    <dgm:cxn modelId="{D2E71B6A-2ED0-4063-83D4-B7F1634C0332}" srcId="{A0A9AC20-5EC1-4862-BFC8-870928838544}" destId="{5DA147F9-347F-4A9B-99C6-4679CBA742BD}" srcOrd="1" destOrd="0" parTransId="{0DD651B9-CD26-4B12-B47E-A345F5C781A5}" sibTransId="{A279CC5C-DF39-4624-BFA5-ADC04410EA91}"/>
    <dgm:cxn modelId="{62325270-ECF1-4E81-920E-535D0B28DE0C}" type="presOf" srcId="{91B14D9B-61DF-4421-AF43-318BB0021BDF}" destId="{80F88CB8-4B64-4172-B897-E8F8383812F7}" srcOrd="0" destOrd="0" presId="urn:microsoft.com/office/officeart/2005/8/layout/lProcess2"/>
    <dgm:cxn modelId="{A04E9170-2DD8-4F68-85D2-C56EB494E902}" type="presOf" srcId="{B8FE7A32-1B20-4D46-8242-6C91907A490E}" destId="{EFE71110-9F14-440A-945D-9BFF90054013}" srcOrd="0" destOrd="0" presId="urn:microsoft.com/office/officeart/2005/8/layout/lProcess2"/>
    <dgm:cxn modelId="{28CBDF77-EFA7-413F-A46E-0E6502D0D22D}" type="presOf" srcId="{EFD7AB2D-81E2-448E-B54E-4F3622AF7EF9}" destId="{9E190C18-AEDE-45E1-8A46-924B1190ACB6}" srcOrd="0" destOrd="0" presId="urn:microsoft.com/office/officeart/2005/8/layout/lProcess2"/>
    <dgm:cxn modelId="{E39A2E7D-4B01-443C-A093-8728A9F528A1}" srcId="{7DAF4A99-25E1-44F9-90C0-EA66CF00B3B6}" destId="{A0A9AC20-5EC1-4862-BFC8-870928838544}" srcOrd="2" destOrd="0" parTransId="{69D52F25-6ACE-45DA-A9E8-1893E3A26C8C}" sibTransId="{FF5EAA6B-D3D9-4221-A79F-E9B4930D1CEF}"/>
    <dgm:cxn modelId="{7F680B89-53B7-4B3A-A0BD-95429C2B7E76}" type="presOf" srcId="{7D17D413-1C96-46A5-9E85-72C6636AE3C5}" destId="{5A591EE2-4B7B-40DB-B051-D75F7BFEDDD6}" srcOrd="0" destOrd="0" presId="urn:microsoft.com/office/officeart/2005/8/layout/lProcess2"/>
    <dgm:cxn modelId="{03033C8E-546A-4636-B996-DCA3A7F5D692}" srcId="{A0A9AC20-5EC1-4862-BFC8-870928838544}" destId="{06D87D35-A66C-427C-B6DB-AF958D65D6B3}" srcOrd="2" destOrd="0" parTransId="{9A4B31E9-014C-4B63-A219-5A63A8ACB829}" sibTransId="{AC1F3899-4696-4923-97F3-8D3FBB96254A}"/>
    <dgm:cxn modelId="{21B4CF8E-69E0-4B5B-8E95-05CD3384938F}" type="presOf" srcId="{FF0CDCCC-6F78-4064-A419-5EC5C753206F}" destId="{EB498954-62A4-422D-9DE3-1FA74DD1D37F}"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5018CE96-E6CC-471E-9B9C-30F70F6B8CE7}" srcId="{7D17D413-1C96-46A5-9E85-72C6636AE3C5}" destId="{A9A35E3D-01EA-46C6-AED8-865E91E9D6C9}" srcOrd="0" destOrd="0" parTransId="{0C34515A-9947-4AC4-8E07-6D77FB8F1E95}" sibTransId="{3C0EBF76-BD27-4964-B79F-79CC6413DFD1}"/>
    <dgm:cxn modelId="{95C3269C-8E66-454E-90E4-64EBD4DB49A5}" srcId="{B28448BA-C9A8-43EB-A9DB-A0137196E3B9}" destId="{E9F388D8-C9C2-45F4-B532-779E8C2CB5E8}" srcOrd="0" destOrd="0" parTransId="{F2F7FB25-05F2-4ED0-B376-8372ACCE43FB}" sibTransId="{1AE97BAD-F576-4336-A510-388E6942CDAC}"/>
    <dgm:cxn modelId="{35679A9F-A9C0-40B5-BA5C-B5D89AD516EE}" srcId="{5FC74589-1769-4EB4-9E51-9D82632D2E02}" destId="{B8FE7A32-1B20-4D46-8242-6C91907A490E}" srcOrd="0" destOrd="0" parTransId="{86CD367E-951E-4F4B-BFC7-6603B931690A}" sibTransId="{03DB6E86-A49B-4AF5-9791-CBACA4C5335D}"/>
    <dgm:cxn modelId="{B557D0A5-6223-4F11-841E-12CA94FB15C4}" type="presOf" srcId="{06D87D35-A66C-427C-B6DB-AF958D65D6B3}" destId="{1EC52667-0754-4666-9083-6E56A0F9B67B}" srcOrd="0" destOrd="0" presId="urn:microsoft.com/office/officeart/2005/8/layout/lProcess2"/>
    <dgm:cxn modelId="{A3002FA6-7BC3-4B6C-AAF6-FFE2B4E9EA74}" type="presOf" srcId="{5DA147F9-347F-4A9B-99C6-4679CBA742BD}" destId="{02FBE83C-F7E3-4AC9-9A61-66BF67D7D8B6}" srcOrd="0" destOrd="0" presId="urn:microsoft.com/office/officeart/2005/8/layout/lProcess2"/>
    <dgm:cxn modelId="{381533A7-3909-4C0E-B2D0-A78DFF042952}" type="presOf" srcId="{63784350-6FB5-4F39-A0AA-A76D20385A1A}" destId="{6C9EBB1C-8DC1-467B-832A-DCA29AD54F62}" srcOrd="0"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53D00FBE-0B8C-44B8-BD7B-FF723D810987}" srcId="{EA22DC01-B1C3-4425-86ED-5B66953397A8}" destId="{BC15291E-510A-4A20-8D69-B0F2ACBA3CC6}" srcOrd="0" destOrd="0" parTransId="{DDAF1636-99A0-4E4C-BF8B-7A50EC838E24}" sibTransId="{25F65FF3-A145-4450-BC4A-2BD6189C0F89}"/>
    <dgm:cxn modelId="{6DB72DBE-E82A-47EF-ACEA-E04B7B517F26}" srcId="{7DAF4A99-25E1-44F9-90C0-EA66CF00B3B6}" destId="{EA22DC01-B1C3-4425-86ED-5B66953397A8}" srcOrd="3" destOrd="0" parTransId="{5D0A80B1-3E50-448A-A64D-AD1355ED3022}" sibTransId="{A9D991C7-41FC-48B5-87C1-98EB407695FE}"/>
    <dgm:cxn modelId="{E8E1CBC2-E886-44D5-B930-C0A4D16118C4}" srcId="{5FC74589-1769-4EB4-9E51-9D82632D2E02}" destId="{EFD7AB2D-81E2-448E-B54E-4F3622AF7EF9}" srcOrd="1" destOrd="0" parTransId="{36574C9A-C9D9-41B3-A499-07AB4199CF7F}" sibTransId="{0FFBD1E1-7F1E-48F7-8092-88463CF1F65B}"/>
    <dgm:cxn modelId="{9900CEC7-B71D-4656-9E91-5E2CB5E789DC}" type="presOf" srcId="{67EC18BA-DB21-4AAD-BE8A-067C85A9B73E}" destId="{80762C44-FA02-441A-8A8D-FC00E4F372F1}" srcOrd="0" destOrd="0" presId="urn:microsoft.com/office/officeart/2005/8/layout/lProcess2"/>
    <dgm:cxn modelId="{36BD44D0-E691-4D93-AF39-5319506E97C7}" type="presOf" srcId="{A0A9AC20-5EC1-4862-BFC8-870928838544}" destId="{9A6AB0E7-12CE-4F4C-9194-CFD62AA0E26B}" srcOrd="0"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8E14DBE1-817D-46F1-A488-3DFEFAA85A93}" type="presOf" srcId="{7DAF4A99-25E1-44F9-90C0-EA66CF00B3B6}" destId="{5473F14B-8F21-412E-B8DE-EADF32D6F521}" srcOrd="0"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7E0DC3F3-589D-4DC9-BF1E-F57418A0DCCF}" type="presOf" srcId="{EA22DC01-B1C3-4425-86ED-5B66953397A8}" destId="{AB95B1F2-DB60-4BC5-81D3-1FA274FF69C7}" srcOrd="1" destOrd="0" presId="urn:microsoft.com/office/officeart/2005/8/layout/lProcess2"/>
    <dgm:cxn modelId="{D293F6F6-E518-486E-B78E-A614F04FFFC8}" type="presParOf" srcId="{5473F14B-8F21-412E-B8DE-EADF32D6F521}" destId="{C0D74A84-CA9B-4A55-82D3-C4473BCAB74F}" srcOrd="0" destOrd="0" presId="urn:microsoft.com/office/officeart/2005/8/layout/lProcess2"/>
    <dgm:cxn modelId="{F157FF98-D877-453E-9B17-1A471963C853}" type="presParOf" srcId="{C0D74A84-CA9B-4A55-82D3-C4473BCAB74F}" destId="{F5FB40AB-A8F0-43CC-AED2-A0B6D3491F03}" srcOrd="0" destOrd="0" presId="urn:microsoft.com/office/officeart/2005/8/layout/lProcess2"/>
    <dgm:cxn modelId="{28BAF3CB-49F2-4243-931A-20CE55E5328E}" type="presParOf" srcId="{C0D74A84-CA9B-4A55-82D3-C4473BCAB74F}" destId="{189EA2CD-99B4-4604-BDBC-34AEB91058A9}" srcOrd="1" destOrd="0" presId="urn:microsoft.com/office/officeart/2005/8/layout/lProcess2"/>
    <dgm:cxn modelId="{43DCE7FF-AD2C-4A6C-B4EC-F4DBA02F72AF}" type="presParOf" srcId="{C0D74A84-CA9B-4A55-82D3-C4473BCAB74F}" destId="{051CD919-C14E-4FF7-A82B-674D57B30AF8}" srcOrd="2" destOrd="0" presId="urn:microsoft.com/office/officeart/2005/8/layout/lProcess2"/>
    <dgm:cxn modelId="{27C49981-F7A3-4B0A-9BA4-A501B841A1E0}" type="presParOf" srcId="{051CD919-C14E-4FF7-A82B-674D57B30AF8}" destId="{151EFC3A-4B26-48D8-87A4-D28DC0264B02}" srcOrd="0" destOrd="0" presId="urn:microsoft.com/office/officeart/2005/8/layout/lProcess2"/>
    <dgm:cxn modelId="{D540978A-CC68-469A-B1D9-BB04EE7DF03D}" type="presParOf" srcId="{151EFC3A-4B26-48D8-87A4-D28DC0264B02}" destId="{D6B8C86D-B5C5-4707-BB1C-60E6EB9E4EBA}" srcOrd="0" destOrd="0" presId="urn:microsoft.com/office/officeart/2005/8/layout/lProcess2"/>
    <dgm:cxn modelId="{91BF84BD-6A39-4636-86C2-1ABE71D6405D}" type="presParOf" srcId="{151EFC3A-4B26-48D8-87A4-D28DC0264B02}" destId="{FEA7308F-F292-4734-BC92-11C7BB5AF5E5}" srcOrd="1" destOrd="0" presId="urn:microsoft.com/office/officeart/2005/8/layout/lProcess2"/>
    <dgm:cxn modelId="{AEBD1E76-595A-4809-9F67-0EC0D0DCEA34}" type="presParOf" srcId="{151EFC3A-4B26-48D8-87A4-D28DC0264B02}" destId="{20F65450-B565-4F6E-8CBD-65CD2502E3B0}" srcOrd="2" destOrd="0" presId="urn:microsoft.com/office/officeart/2005/8/layout/lProcess2"/>
    <dgm:cxn modelId="{DE269F7C-5F0C-4524-AC62-AB572A82B6B2}" type="presParOf" srcId="{151EFC3A-4B26-48D8-87A4-D28DC0264B02}" destId="{1943ED51-E95A-4F6E-A717-80400DEEEE20}" srcOrd="3" destOrd="0" presId="urn:microsoft.com/office/officeart/2005/8/layout/lProcess2"/>
    <dgm:cxn modelId="{A6C95B9B-896B-467E-BE0C-41202B4AC387}" type="presParOf" srcId="{151EFC3A-4B26-48D8-87A4-D28DC0264B02}" destId="{80F88CB8-4B64-4172-B897-E8F8383812F7}" srcOrd="4" destOrd="0" presId="urn:microsoft.com/office/officeart/2005/8/layout/lProcess2"/>
    <dgm:cxn modelId="{CC2C20F3-13EA-4240-9C28-399375419FD0}" type="presParOf" srcId="{5473F14B-8F21-412E-B8DE-EADF32D6F521}" destId="{DC9EA69A-B885-4DA4-818F-1748672594CF}" srcOrd="1" destOrd="0" presId="urn:microsoft.com/office/officeart/2005/8/layout/lProcess2"/>
    <dgm:cxn modelId="{86ADE167-C71A-4496-80FF-3070377F40DA}" type="presParOf" srcId="{5473F14B-8F21-412E-B8DE-EADF32D6F521}" destId="{3A6F3D38-6FA6-469E-B3C3-234BD62E4CCA}" srcOrd="2" destOrd="0" presId="urn:microsoft.com/office/officeart/2005/8/layout/lProcess2"/>
    <dgm:cxn modelId="{8A75A7C8-1167-4204-9050-20A3B45556AC}" type="presParOf" srcId="{3A6F3D38-6FA6-469E-B3C3-234BD62E4CCA}" destId="{C1CD2EAA-2E66-4BDA-BB6E-F99B46E1B919}" srcOrd="0" destOrd="0" presId="urn:microsoft.com/office/officeart/2005/8/layout/lProcess2"/>
    <dgm:cxn modelId="{A3F9E9D4-DFF3-4533-8DA6-2B73D09CAA01}" type="presParOf" srcId="{3A6F3D38-6FA6-469E-B3C3-234BD62E4CCA}" destId="{727186A0-986E-40DF-85B7-ACC6191E0924}" srcOrd="1" destOrd="0" presId="urn:microsoft.com/office/officeart/2005/8/layout/lProcess2"/>
    <dgm:cxn modelId="{214BA66F-0036-4E3F-82BD-5B07EF087746}" type="presParOf" srcId="{3A6F3D38-6FA6-469E-B3C3-234BD62E4CCA}" destId="{F4329E4E-5431-4760-B147-9E77700EF61A}" srcOrd="2" destOrd="0" presId="urn:microsoft.com/office/officeart/2005/8/layout/lProcess2"/>
    <dgm:cxn modelId="{32B26321-BD59-4D0D-BAEF-0C49082A4504}" type="presParOf" srcId="{F4329E4E-5431-4760-B147-9E77700EF61A}" destId="{B5C22EF8-EBFA-4704-BF77-C1B26E178B0D}" srcOrd="0" destOrd="0" presId="urn:microsoft.com/office/officeart/2005/8/layout/lProcess2"/>
    <dgm:cxn modelId="{3957C533-3EB9-4657-81E2-04B71F29C254}" type="presParOf" srcId="{B5C22EF8-EBFA-4704-BF77-C1B26E178B0D}" destId="{EFE71110-9F14-440A-945D-9BFF90054013}" srcOrd="0" destOrd="0" presId="urn:microsoft.com/office/officeart/2005/8/layout/lProcess2"/>
    <dgm:cxn modelId="{1370EC9B-5835-42E3-9F75-7C56C8FCC379}" type="presParOf" srcId="{B5C22EF8-EBFA-4704-BF77-C1B26E178B0D}" destId="{35EA0CEB-E637-4D3C-96EF-C8D3B04060F2}" srcOrd="1" destOrd="0" presId="urn:microsoft.com/office/officeart/2005/8/layout/lProcess2"/>
    <dgm:cxn modelId="{E6B8B11B-C32E-40CD-93A2-E4A16E3D8889}" type="presParOf" srcId="{B5C22EF8-EBFA-4704-BF77-C1B26E178B0D}" destId="{9E190C18-AEDE-45E1-8A46-924B1190ACB6}" srcOrd="2" destOrd="0" presId="urn:microsoft.com/office/officeart/2005/8/layout/lProcess2"/>
    <dgm:cxn modelId="{527AE496-B373-426F-A793-181C05A4417C}" type="presParOf" srcId="{B5C22EF8-EBFA-4704-BF77-C1B26E178B0D}" destId="{1E1AD27B-2438-4D0B-AB02-AF912F764D09}" srcOrd="3" destOrd="0" presId="urn:microsoft.com/office/officeart/2005/8/layout/lProcess2"/>
    <dgm:cxn modelId="{AEC3AAEC-B35B-40D5-90BF-233AC1D5150D}" type="presParOf" srcId="{B5C22EF8-EBFA-4704-BF77-C1B26E178B0D}" destId="{EB498954-62A4-422D-9DE3-1FA74DD1D37F}" srcOrd="4" destOrd="0" presId="urn:microsoft.com/office/officeart/2005/8/layout/lProcess2"/>
    <dgm:cxn modelId="{13E4ED3A-CA61-440C-A910-31F9E9DE72B6}" type="presParOf" srcId="{5473F14B-8F21-412E-B8DE-EADF32D6F521}" destId="{BB3C6D49-326B-48DE-AC1D-9DC877BB01DD}" srcOrd="3" destOrd="0" presId="urn:microsoft.com/office/officeart/2005/8/layout/lProcess2"/>
    <dgm:cxn modelId="{C07FBC63-1CF3-4D41-AB4F-7AF39B65CAE0}" type="presParOf" srcId="{5473F14B-8F21-412E-B8DE-EADF32D6F521}" destId="{EF090B29-38A2-4F08-90FA-7BB67BE8B3E2}" srcOrd="4" destOrd="0" presId="urn:microsoft.com/office/officeart/2005/8/layout/lProcess2"/>
    <dgm:cxn modelId="{804B8D7C-FCE0-4345-88E6-6DAB4F4DA6FF}" type="presParOf" srcId="{EF090B29-38A2-4F08-90FA-7BB67BE8B3E2}" destId="{9A6AB0E7-12CE-4F4C-9194-CFD62AA0E26B}" srcOrd="0" destOrd="0" presId="urn:microsoft.com/office/officeart/2005/8/layout/lProcess2"/>
    <dgm:cxn modelId="{4C42DB17-D27B-4955-8D73-E0AC78F02FAD}" type="presParOf" srcId="{EF090B29-38A2-4F08-90FA-7BB67BE8B3E2}" destId="{4735A497-84C1-49AD-B2D7-A0E2E20F2536}" srcOrd="1" destOrd="0" presId="urn:microsoft.com/office/officeart/2005/8/layout/lProcess2"/>
    <dgm:cxn modelId="{1666516A-1B93-49AC-B4A8-D26351237343}" type="presParOf" srcId="{EF090B29-38A2-4F08-90FA-7BB67BE8B3E2}" destId="{5235814C-D240-476B-A6EA-F820ADA9F290}" srcOrd="2" destOrd="0" presId="urn:microsoft.com/office/officeart/2005/8/layout/lProcess2"/>
    <dgm:cxn modelId="{4EFB6BFC-2429-4642-9C09-FD7DEA6DB3A5}" type="presParOf" srcId="{5235814C-D240-476B-A6EA-F820ADA9F290}" destId="{F8C87951-0BEC-442E-BD13-E67FB71AC42B}" srcOrd="0" destOrd="0" presId="urn:microsoft.com/office/officeart/2005/8/layout/lProcess2"/>
    <dgm:cxn modelId="{5A732A0D-95EA-419E-A0F5-1A22BB8FC7F2}" type="presParOf" srcId="{F8C87951-0BEC-442E-BD13-E67FB71AC42B}" destId="{DECF7DEE-4FD4-4CE5-AEDF-10353AC11531}" srcOrd="0" destOrd="0" presId="urn:microsoft.com/office/officeart/2005/8/layout/lProcess2"/>
    <dgm:cxn modelId="{32884400-CABE-418E-A90C-DC46770BF642}" type="presParOf" srcId="{F8C87951-0BEC-442E-BD13-E67FB71AC42B}" destId="{739A0DE6-D28A-493F-A1CB-4B3CCAC72873}" srcOrd="1" destOrd="0" presId="urn:microsoft.com/office/officeart/2005/8/layout/lProcess2"/>
    <dgm:cxn modelId="{E4C53968-F3E6-401B-9E3F-055361BD0E54}" type="presParOf" srcId="{F8C87951-0BEC-442E-BD13-E67FB71AC42B}" destId="{02FBE83C-F7E3-4AC9-9A61-66BF67D7D8B6}" srcOrd="2" destOrd="0" presId="urn:microsoft.com/office/officeart/2005/8/layout/lProcess2"/>
    <dgm:cxn modelId="{33EA08D7-A23B-4839-BAAA-F63D3E6DC379}" type="presParOf" srcId="{F8C87951-0BEC-442E-BD13-E67FB71AC42B}" destId="{87C5B8B3-4388-4867-AA6C-4B2D717EAAF2}" srcOrd="3" destOrd="0" presId="urn:microsoft.com/office/officeart/2005/8/layout/lProcess2"/>
    <dgm:cxn modelId="{C63548D9-E715-4F5F-827C-E95414B239DF}" type="presParOf" srcId="{F8C87951-0BEC-442E-BD13-E67FB71AC42B}" destId="{1EC52667-0754-4666-9083-6E56A0F9B67B}" srcOrd="4" destOrd="0" presId="urn:microsoft.com/office/officeart/2005/8/layout/lProcess2"/>
    <dgm:cxn modelId="{C6334623-C531-482C-8682-D0A66A9F335B}" type="presParOf" srcId="{5473F14B-8F21-412E-B8DE-EADF32D6F521}" destId="{9C67C073-8031-4FB8-83D0-BB3987979FB7}" srcOrd="5" destOrd="0" presId="urn:microsoft.com/office/officeart/2005/8/layout/lProcess2"/>
    <dgm:cxn modelId="{C94D84B5-8854-4A80-8BE3-2EE8089F4F6B}" type="presParOf" srcId="{5473F14B-8F21-412E-B8DE-EADF32D6F521}" destId="{3D53649F-3A9D-48AC-B3B4-F9359FF49907}" srcOrd="6" destOrd="0" presId="urn:microsoft.com/office/officeart/2005/8/layout/lProcess2"/>
    <dgm:cxn modelId="{2B99D731-039C-4F4C-A9E7-79D9A27429C9}" type="presParOf" srcId="{3D53649F-3A9D-48AC-B3B4-F9359FF49907}" destId="{18B77C7D-672C-4358-9CA6-BD8FA6E2302A}" srcOrd="0" destOrd="0" presId="urn:microsoft.com/office/officeart/2005/8/layout/lProcess2"/>
    <dgm:cxn modelId="{D6FABC58-E49C-4879-8132-B3B74B0C5E11}" type="presParOf" srcId="{3D53649F-3A9D-48AC-B3B4-F9359FF49907}" destId="{AB95B1F2-DB60-4BC5-81D3-1FA274FF69C7}" srcOrd="1" destOrd="0" presId="urn:microsoft.com/office/officeart/2005/8/layout/lProcess2"/>
    <dgm:cxn modelId="{5E60B56C-E011-46CD-9F7E-857AF27816DB}" type="presParOf" srcId="{3D53649F-3A9D-48AC-B3B4-F9359FF49907}" destId="{9D4EF955-0664-47BE-890F-75DA470A2A2E}" srcOrd="2" destOrd="0" presId="urn:microsoft.com/office/officeart/2005/8/layout/lProcess2"/>
    <dgm:cxn modelId="{52C89378-F94E-431A-9340-C10005A51B3E}" type="presParOf" srcId="{9D4EF955-0664-47BE-890F-75DA470A2A2E}" destId="{CCD58064-6258-410C-B1E0-023DF3946A43}" srcOrd="0" destOrd="0" presId="urn:microsoft.com/office/officeart/2005/8/layout/lProcess2"/>
    <dgm:cxn modelId="{EDE9A244-35E9-4595-974F-2AA0586D3608}" type="presParOf" srcId="{CCD58064-6258-410C-B1E0-023DF3946A43}" destId="{204F3481-2F4C-45A5-A0A1-C088684F0126}" srcOrd="0" destOrd="0" presId="urn:microsoft.com/office/officeart/2005/8/layout/lProcess2"/>
    <dgm:cxn modelId="{27EE1C54-DEB9-4726-A8AB-94539F9D38FE}" type="presParOf" srcId="{CCD58064-6258-410C-B1E0-023DF3946A43}" destId="{B768FAA9-E2C4-4A6B-82D8-EF54C53E14D8}" srcOrd="1" destOrd="0" presId="urn:microsoft.com/office/officeart/2005/8/layout/lProcess2"/>
    <dgm:cxn modelId="{C30D1C51-3134-4D81-A110-F5D0F5950C12}" type="presParOf" srcId="{CCD58064-6258-410C-B1E0-023DF3946A43}" destId="{0F3CAB81-CF76-498F-9619-BAF8144FA3C3}" srcOrd="2" destOrd="0" presId="urn:microsoft.com/office/officeart/2005/8/layout/lProcess2"/>
    <dgm:cxn modelId="{D6CF5EBC-C3E9-45A4-8A99-7D369C585C93}" type="presParOf" srcId="{CCD58064-6258-410C-B1E0-023DF3946A43}" destId="{0E0C811E-F3C5-4F24-A485-437F0C0EAD6A}" srcOrd="3" destOrd="0" presId="urn:microsoft.com/office/officeart/2005/8/layout/lProcess2"/>
    <dgm:cxn modelId="{C4A63CA1-4784-4785-9F66-2214DFD9AFEF}" type="presParOf" srcId="{CCD58064-6258-410C-B1E0-023DF3946A43}" destId="{80762C44-FA02-441A-8A8D-FC00E4F372F1}" srcOrd="4" destOrd="0" presId="urn:microsoft.com/office/officeart/2005/8/layout/lProcess2"/>
    <dgm:cxn modelId="{F2AEF778-2675-4F09-8494-743791DDBA83}" type="presParOf" srcId="{5473F14B-8F21-412E-B8DE-EADF32D6F521}" destId="{1EEF13C7-AF43-4380-A8A5-F72A5D476D05}" srcOrd="7" destOrd="0" presId="urn:microsoft.com/office/officeart/2005/8/layout/lProcess2"/>
    <dgm:cxn modelId="{D893D5C7-3C1A-49C9-B2DE-0EEE787B3356}" type="presParOf" srcId="{5473F14B-8F21-412E-B8DE-EADF32D6F521}" destId="{0618492F-D453-4601-9C36-8CE6AA153D1B}" srcOrd="8" destOrd="0" presId="urn:microsoft.com/office/officeart/2005/8/layout/lProcess2"/>
    <dgm:cxn modelId="{B6178047-0921-49B1-A9DC-442CE3CDE2FF}" type="presParOf" srcId="{0618492F-D453-4601-9C36-8CE6AA153D1B}" destId="{5A591EE2-4B7B-40DB-B051-D75F7BFEDDD6}" srcOrd="0" destOrd="0" presId="urn:microsoft.com/office/officeart/2005/8/layout/lProcess2"/>
    <dgm:cxn modelId="{9DFB9198-8FD3-4366-BC6F-7551E36A2692}" type="presParOf" srcId="{0618492F-D453-4601-9C36-8CE6AA153D1B}" destId="{34BAB90F-F3E5-4FFB-A339-2946D1CD0CCB}" srcOrd="1" destOrd="0" presId="urn:microsoft.com/office/officeart/2005/8/layout/lProcess2"/>
    <dgm:cxn modelId="{34E747F1-1106-42C5-A8D5-1422A0F84112}" type="presParOf" srcId="{0618492F-D453-4601-9C36-8CE6AA153D1B}" destId="{BA794F96-F89B-483A-BF3A-9118CA9CCDA4}" srcOrd="2" destOrd="0" presId="urn:microsoft.com/office/officeart/2005/8/layout/lProcess2"/>
    <dgm:cxn modelId="{15921094-D069-46F1-A140-312EF23A6F63}" type="presParOf" srcId="{BA794F96-F89B-483A-BF3A-9118CA9CCDA4}" destId="{76BCF6F8-619E-4477-AF5E-3CC45345624F}" srcOrd="0" destOrd="0" presId="urn:microsoft.com/office/officeart/2005/8/layout/lProcess2"/>
    <dgm:cxn modelId="{62888C61-111F-4CF4-B03A-8C2D12335415}" type="presParOf" srcId="{76BCF6F8-619E-4477-AF5E-3CC45345624F}" destId="{F0B767F2-4C7E-481B-967C-8FE0CB529397}" srcOrd="0" destOrd="0" presId="urn:microsoft.com/office/officeart/2005/8/layout/lProcess2"/>
    <dgm:cxn modelId="{A5266A0B-1A36-450C-8825-FEF43A044C43}" type="presParOf" srcId="{76BCF6F8-619E-4477-AF5E-3CC45345624F}" destId="{B342BD1C-A54C-4F1C-A099-03A03E61088D}" srcOrd="1" destOrd="0" presId="urn:microsoft.com/office/officeart/2005/8/layout/lProcess2"/>
    <dgm:cxn modelId="{11187347-C90F-46E2-B15C-2251FAD42A85}" type="presParOf" srcId="{76BCF6F8-619E-4477-AF5E-3CC45345624F}" destId="{6F277C00-29F7-4ECD-8C97-37788C7BA770}" srcOrd="2" destOrd="0" presId="urn:microsoft.com/office/officeart/2005/8/layout/lProcess2"/>
    <dgm:cxn modelId="{4E0A9743-586C-450C-85AD-403C5E414E1D}" type="presParOf" srcId="{76BCF6F8-619E-4477-AF5E-3CC45345624F}" destId="{3945A699-1DD4-41EF-B849-687FF56CB987}" srcOrd="3" destOrd="0" presId="urn:microsoft.com/office/officeart/2005/8/layout/lProcess2"/>
    <dgm:cxn modelId="{224B9E07-4D95-40AF-843D-FE0E99FEC56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Community Detection</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12/2/2021</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‹N›</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12/2/2021</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‹N›</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2D4687-B94B-4783-8252-04640E091341}" type="slidenum">
              <a:rPr lang="en-US"/>
              <a:pPr fontAlgn="base">
                <a:spcBef>
                  <a:spcPct val="0"/>
                </a:spcBef>
                <a:spcAft>
                  <a:spcPct val="0"/>
                </a:spcAft>
              </a:pPr>
              <a:t>25</a:t>
            </a:fld>
            <a:endParaRPr lang="en-US"/>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31</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FD72F5-A40B-4E7E-BE38-13E443326DE6}" type="slidenum">
              <a:rPr lang="en-US"/>
              <a:pPr fontAlgn="base">
                <a:spcBef>
                  <a:spcPct val="0"/>
                </a:spcBef>
                <a:spcAft>
                  <a:spcPct val="0"/>
                </a:spcAft>
              </a:pPr>
              <a:t>32</a:t>
            </a:fld>
            <a:endParaRPr lang="en-US"/>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83B960-C736-48FB-B1B5-C0804FEA6594}" type="slidenum">
              <a:rPr lang="en-US"/>
              <a:pPr fontAlgn="base">
                <a:spcBef>
                  <a:spcPct val="0"/>
                </a:spcBef>
                <a:spcAft>
                  <a:spcPct val="0"/>
                </a:spcAft>
              </a:pPr>
              <a:t>33</a:t>
            </a:fld>
            <a:endParaRPr lang="en-US"/>
          </a:p>
        </p:txBody>
      </p:sp>
      <p:sp>
        <p:nvSpPr>
          <p:cNvPr id="624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40</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p:spPr>
      </p:sp>
      <p:sp>
        <p:nvSpPr>
          <p:cNvPr id="8704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751E37-BA15-4492-958A-8A62BD977DBC}" type="slidenum">
              <a:rPr lang="en-US"/>
              <a:pPr fontAlgn="base">
                <a:spcBef>
                  <a:spcPct val="0"/>
                </a:spcBef>
                <a:spcAft>
                  <a:spcPct val="0"/>
                </a:spcAft>
              </a:pPr>
              <a:t>46</a:t>
            </a:fld>
            <a:endParaRPr lang="en-US"/>
          </a:p>
        </p:txBody>
      </p:sp>
      <p:sp>
        <p:nvSpPr>
          <p:cNvPr id="737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82DD7F-D438-4442-9395-9B09A843476D}" type="slidenum">
              <a:rPr lang="en-US"/>
              <a:pPr/>
              <a:t>14</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bwMode="auto">
          <a:noFill/>
          <a:ln>
            <a:solidFill>
              <a:srgbClr val="000000"/>
            </a:solidFill>
            <a:miter lim="800000"/>
            <a:headEnd/>
            <a:tailEnd/>
          </a:ln>
        </p:spPr>
      </p:sp>
      <p:sp>
        <p:nvSpPr>
          <p:cNvPr id="8909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804B42B-3BB2-46E9-BB91-9AC0403C6A5A}" type="slidenum">
              <a:rPr lang="en-US"/>
              <a:pPr fontAlgn="base">
                <a:spcBef>
                  <a:spcPct val="0"/>
                </a:spcBef>
                <a:spcAft>
                  <a:spcPct val="0"/>
                </a:spcAft>
              </a:pPr>
              <a:t>49</a:t>
            </a:fld>
            <a:endParaRPr lang="en-US"/>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bwMode="auto">
          <a:noFill/>
          <a:ln>
            <a:solidFill>
              <a:srgbClr val="000000"/>
            </a:solidFill>
            <a:miter lim="800000"/>
            <a:headEnd/>
            <a:tailEnd/>
          </a:ln>
        </p:spPr>
      </p:sp>
      <p:sp>
        <p:nvSpPr>
          <p:cNvPr id="9216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bwMode="auto">
          <a:noFill/>
          <a:ln>
            <a:solidFill>
              <a:srgbClr val="000000"/>
            </a:solidFill>
            <a:miter lim="800000"/>
            <a:headEnd/>
            <a:tailEnd/>
          </a:ln>
        </p:spPr>
      </p:sp>
      <p:sp>
        <p:nvSpPr>
          <p:cNvPr id="9421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noFill/>
          <a:ln>
            <a:solidFill>
              <a:srgbClr val="000000"/>
            </a:solidFill>
            <a:miter lim="800000"/>
            <a:headEnd/>
            <a:tailEnd/>
          </a:ln>
        </p:spPr>
      </p:sp>
      <p:sp>
        <p:nvSpPr>
          <p:cNvPr id="9830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itchFamily="34" charset="0"/>
                <a:cs typeface="Arial" pitchFamily="34" charset="0"/>
              </a:rPr>
              <a:t>Remember to say that we first initialize </a:t>
            </a:r>
            <a:r>
              <a:rPr lang="en-US" sz="1200" b="0" dirty="0" err="1">
                <a:solidFill>
                  <a:schemeClr val="bg1"/>
                </a:solidFill>
                <a:latin typeface="Arial" pitchFamily="34" charset="0"/>
                <a:cs typeface="Arial" pitchFamily="34" charset="0"/>
              </a:rPr>
              <a:t>r^new</a:t>
            </a:r>
            <a:r>
              <a:rPr lang="en-US" sz="1200" b="0" dirty="0">
                <a:solidFill>
                  <a:schemeClr val="bg1"/>
                </a:solidFill>
                <a:latin typeface="Arial" pitchFamily="34" charset="0"/>
                <a:cs typeface="Arial" pitchFamily="34" charset="0"/>
              </a:rPr>
              <a:t> to 1-beta/n</a:t>
            </a:r>
            <a:endParaRPr lang="en-US" sz="1200" b="0" baseline="-25000" dirty="0">
              <a:solidFill>
                <a:schemeClr val="bg1"/>
              </a:solidFill>
              <a:latin typeface="Arial" pitchFamily="34" charset="0"/>
              <a:cs typeface="Arial" pitchFamily="34" charset="0"/>
            </a:endParaRPr>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bwMode="auto">
          <a:noFill/>
          <a:ln>
            <a:solidFill>
              <a:srgbClr val="000000"/>
            </a:solidFill>
            <a:miter lim="800000"/>
            <a:headEnd/>
            <a:tailEnd/>
          </a:ln>
        </p:spPr>
      </p:sp>
      <p:sp>
        <p:nvSpPr>
          <p:cNvPr id="100355"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TextEdit="1"/>
          </p:cNvSpPr>
          <p:nvPr>
            <p:ph type="sldImg"/>
          </p:nvPr>
        </p:nvSpPr>
        <p:spPr bwMode="auto">
          <a:noFill/>
          <a:ln>
            <a:solidFill>
              <a:srgbClr val="000000"/>
            </a:solidFill>
            <a:miter lim="800000"/>
            <a:headEnd/>
            <a:tailEnd/>
          </a:ln>
        </p:spPr>
      </p:sp>
      <p:sp>
        <p:nvSpPr>
          <p:cNvPr id="10240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TextEdit="1"/>
          </p:cNvSpPr>
          <p:nvPr>
            <p:ph type="sldImg"/>
          </p:nvPr>
        </p:nvSpPr>
        <p:spPr bwMode="auto">
          <a:noFill/>
          <a:ln>
            <a:solidFill>
              <a:srgbClr val="000000"/>
            </a:solidFill>
            <a:miter lim="800000"/>
            <a:headEnd/>
            <a:tailEnd/>
          </a:ln>
        </p:spPr>
      </p:sp>
      <p:sp>
        <p:nvSpPr>
          <p:cNvPr id="10445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headEnd/>
            <a:tailEnd/>
          </a:ln>
        </p:spPr>
      </p:sp>
      <p:sp>
        <p:nvSpPr>
          <p:cNvPr id="106499"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bwMode="auto">
          <a:noFill/>
          <a:ln>
            <a:solidFill>
              <a:srgbClr val="000000"/>
            </a:solidFill>
            <a:miter lim="800000"/>
            <a:headEnd/>
            <a:tailEnd/>
          </a:ln>
        </p:spPr>
      </p:sp>
      <p:sp>
        <p:nvSpPr>
          <p:cNvPr id="10854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4BC174-4AAD-4789-8155-44EBE776B121}" type="slidenum">
              <a:rPr lang="en-US"/>
              <a:pPr/>
              <a:t>61</a:t>
            </a:fld>
            <a:endParaRPr lang="en-US"/>
          </a:p>
        </p:txBody>
      </p:sp>
      <p:sp>
        <p:nvSpPr>
          <p:cNvPr id="58370" name="Rectangle 2"/>
          <p:cNvSpPr>
            <a:spLocks noGrp="1" noRot="1" noChangeAspect="1" noChangeArrowheads="1" noTextEdit="1"/>
          </p:cNvSpPr>
          <p:nvPr>
            <p:ph type="sldImg"/>
          </p:nvPr>
        </p:nvSpPr>
        <p:spPr>
          <a:xfrm>
            <a:off x="1258888" y="720725"/>
            <a:ext cx="4800600" cy="3600450"/>
          </a:xfrm>
          <a:ln/>
        </p:spPr>
      </p:sp>
      <p:sp>
        <p:nvSpPr>
          <p:cNvPr id="58371" name="Rectangle 3"/>
          <p:cNvSpPr>
            <a:spLocks noGrp="1" noChangeArrowheads="1"/>
          </p:cNvSpPr>
          <p:nvPr>
            <p:ph type="body" idx="1"/>
          </p:nvPr>
        </p:nvSpPr>
        <p:spPr>
          <a:xfrm>
            <a:off x="975360" y="4560570"/>
            <a:ext cx="5364480" cy="4320540"/>
          </a:xfrm>
        </p:spPr>
        <p:txBody>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751E37-BA15-4492-958A-8A62BD977DBC}" type="slidenum">
              <a:rPr lang="en-US"/>
              <a:pPr fontAlgn="base">
                <a:spcBef>
                  <a:spcPct val="0"/>
                </a:spcBef>
                <a:spcAft>
                  <a:spcPct val="0"/>
                </a:spcAft>
              </a:pPr>
              <a:t>64</a:t>
            </a:fld>
            <a:endParaRPr lang="en-US"/>
          </a:p>
        </p:txBody>
      </p:sp>
      <p:sp>
        <p:nvSpPr>
          <p:cNvPr id="737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4BC174-4AAD-4789-8155-44EBE776B121}" type="slidenum">
              <a:rPr lang="en-US"/>
              <a:pPr/>
              <a:t>66</a:t>
            </a:fld>
            <a:endParaRPr lang="en-US"/>
          </a:p>
        </p:txBody>
      </p:sp>
      <p:sp>
        <p:nvSpPr>
          <p:cNvPr id="58370" name="Rectangle 2"/>
          <p:cNvSpPr>
            <a:spLocks noGrp="1" noRot="1" noChangeAspect="1" noChangeArrowheads="1" noTextEdit="1"/>
          </p:cNvSpPr>
          <p:nvPr>
            <p:ph type="sldImg"/>
          </p:nvPr>
        </p:nvSpPr>
        <p:spPr>
          <a:xfrm>
            <a:off x="1258888" y="720725"/>
            <a:ext cx="4800600" cy="3600450"/>
          </a:xfrm>
          <a:ln/>
        </p:spPr>
      </p:sp>
      <p:sp>
        <p:nvSpPr>
          <p:cNvPr id="58371"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B97CF-CFE2-414C-B9A5-428D37FC7F54}" type="slidenum">
              <a:rPr lang="en-US"/>
              <a:pPr/>
              <a:t>68</a:t>
            </a:fld>
            <a:endParaRPr lang="en-US"/>
          </a:p>
        </p:txBody>
      </p:sp>
      <p:sp>
        <p:nvSpPr>
          <p:cNvPr id="60418" name="Rectangle 2"/>
          <p:cNvSpPr>
            <a:spLocks noGrp="1" noRot="1" noChangeAspect="1" noChangeArrowheads="1" noTextEdit="1"/>
          </p:cNvSpPr>
          <p:nvPr>
            <p:ph type="sldImg"/>
          </p:nvPr>
        </p:nvSpPr>
        <p:spPr>
          <a:xfrm>
            <a:off x="1258888" y="720725"/>
            <a:ext cx="4800600" cy="3600450"/>
          </a:xfrm>
          <a:ln/>
        </p:spPr>
      </p:sp>
      <p:sp>
        <p:nvSpPr>
          <p:cNvPr id="60419"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B97CF-CFE2-414C-B9A5-428D37FC7F54}" type="slidenum">
              <a:rPr lang="en-US"/>
              <a:pPr/>
              <a:t>69</a:t>
            </a:fld>
            <a:endParaRPr lang="en-US"/>
          </a:p>
        </p:txBody>
      </p:sp>
      <p:sp>
        <p:nvSpPr>
          <p:cNvPr id="60418" name="Rectangle 2"/>
          <p:cNvSpPr>
            <a:spLocks noGrp="1" noRot="1" noChangeAspect="1" noChangeArrowheads="1" noTextEdit="1"/>
          </p:cNvSpPr>
          <p:nvPr>
            <p:ph type="sldImg"/>
          </p:nvPr>
        </p:nvSpPr>
        <p:spPr>
          <a:xfrm>
            <a:off x="1258888" y="720725"/>
            <a:ext cx="4800600" cy="3600450"/>
          </a:xfrm>
          <a:ln/>
        </p:spPr>
      </p:sp>
      <p:sp>
        <p:nvSpPr>
          <p:cNvPr id="60419"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3B1B33-3DB5-487A-9A94-EB0FF87D1B81}" type="slidenum">
              <a:rPr lang="en-US"/>
              <a:pPr/>
              <a:t>70</a:t>
            </a:fld>
            <a:endParaRPr lang="en-US"/>
          </a:p>
        </p:txBody>
      </p:sp>
      <p:sp>
        <p:nvSpPr>
          <p:cNvPr id="62466" name="Rectangle 2"/>
          <p:cNvSpPr>
            <a:spLocks noGrp="1" noRot="1" noChangeAspect="1" noChangeArrowheads="1" noTextEdit="1"/>
          </p:cNvSpPr>
          <p:nvPr>
            <p:ph type="sldImg"/>
          </p:nvPr>
        </p:nvSpPr>
        <p:spPr>
          <a:xfrm>
            <a:off x="1258888" y="720725"/>
            <a:ext cx="4800600" cy="3600450"/>
          </a:xfrm>
          <a:ln/>
        </p:spPr>
      </p:sp>
      <p:sp>
        <p:nvSpPr>
          <p:cNvPr id="62467"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15090-2406-4EE3-B214-9C83997244EF}" type="slidenum">
              <a:rPr lang="en-US"/>
              <a:pPr/>
              <a:t>71</a:t>
            </a:fld>
            <a:endParaRPr lang="en-US"/>
          </a:p>
        </p:txBody>
      </p:sp>
      <p:sp>
        <p:nvSpPr>
          <p:cNvPr id="64514" name="Rectangle 2"/>
          <p:cNvSpPr>
            <a:spLocks noGrp="1" noRot="1" noChangeAspect="1" noChangeArrowheads="1" noTextEdit="1"/>
          </p:cNvSpPr>
          <p:nvPr>
            <p:ph type="sldImg"/>
          </p:nvPr>
        </p:nvSpPr>
        <p:spPr>
          <a:xfrm>
            <a:off x="1258888" y="720725"/>
            <a:ext cx="4800600" cy="3600450"/>
          </a:xfrm>
          <a:ln/>
        </p:spPr>
      </p:sp>
      <p:sp>
        <p:nvSpPr>
          <p:cNvPr id="64515" name="Rectangle 3"/>
          <p:cNvSpPr>
            <a:spLocks noGrp="1" noChangeArrowheads="1"/>
          </p:cNvSpPr>
          <p:nvPr>
            <p:ph type="body" idx="1"/>
          </p:nvPr>
        </p:nvSpPr>
        <p:spPr>
          <a:xfrm>
            <a:off x="975360" y="4560570"/>
            <a:ext cx="5364480" cy="4320540"/>
          </a:xfrm>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C6B95D-3323-4703-8C13-16AE68503BE8}" type="slidenum">
              <a:rPr lang="en-US"/>
              <a:pPr/>
              <a:t>72</a:t>
            </a:fld>
            <a:endParaRPr lang="en-US"/>
          </a:p>
        </p:txBody>
      </p:sp>
      <p:sp>
        <p:nvSpPr>
          <p:cNvPr id="66562" name="Rectangle 2"/>
          <p:cNvSpPr>
            <a:spLocks noGrp="1" noRot="1" noChangeAspect="1" noChangeArrowheads="1" noTextEdit="1"/>
          </p:cNvSpPr>
          <p:nvPr>
            <p:ph type="sldImg"/>
          </p:nvPr>
        </p:nvSpPr>
        <p:spPr>
          <a:xfrm>
            <a:off x="1258888" y="720725"/>
            <a:ext cx="4800600" cy="3600450"/>
          </a:xfrm>
          <a:ln/>
        </p:spPr>
      </p:sp>
      <p:sp>
        <p:nvSpPr>
          <p:cNvPr id="66563"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a:lstStyle/>
          <a:p>
            <a:endParaRPr lang="en-US"/>
          </a:p>
        </p:txBody>
      </p:sp>
      <p:sp>
        <p:nvSpPr>
          <p:cNvPr id="48132" name="Slide Number Placeholder 3"/>
          <p:cNvSpPr>
            <a:spLocks noGrp="1"/>
          </p:cNvSpPr>
          <p:nvPr>
            <p:ph type="sldNum" sz="quarter" idx="5"/>
          </p:nvPr>
        </p:nvSpPr>
        <p:spPr bwMode="auto">
          <a:noFill/>
          <a:ln>
            <a:miter lim="800000"/>
            <a:headEnd/>
            <a:tailEnd/>
          </a:ln>
        </p:spPr>
        <p:txBody>
          <a:bodyPr/>
          <a:lstStyle/>
          <a:p>
            <a:fld id="{D060CBE6-CCA9-4596-89B8-207E9B85B2D0}" type="slidenum">
              <a:rPr lang="en-US"/>
              <a:pPr/>
              <a:t>74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18</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a:lstStyle/>
          <a:p>
            <a:endParaRPr lang="en-US"/>
          </a:p>
        </p:txBody>
      </p:sp>
      <p:sp>
        <p:nvSpPr>
          <p:cNvPr id="49156" name="Slide Number Placeholder 3"/>
          <p:cNvSpPr>
            <a:spLocks noGrp="1"/>
          </p:cNvSpPr>
          <p:nvPr>
            <p:ph type="sldNum" sz="quarter" idx="5"/>
          </p:nvPr>
        </p:nvSpPr>
        <p:spPr bwMode="auto">
          <a:noFill/>
          <a:ln>
            <a:miter lim="800000"/>
            <a:headEnd/>
            <a:tailEnd/>
          </a:ln>
        </p:spPr>
        <p:txBody>
          <a:bodyPr/>
          <a:lstStyle/>
          <a:p>
            <a:fld id="{3A2A1499-E8DD-4172-A271-B1B0267E9E53}" type="slidenum">
              <a:rPr lang="en-US"/>
              <a:pPr/>
              <a:t>77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forget to tell the joke "I used to do this when I was young" when talking about point (1) :D</a:t>
            </a:r>
          </a:p>
        </p:txBody>
      </p:sp>
      <p:sp>
        <p:nvSpPr>
          <p:cNvPr id="4" name="Slide Number Placeholder 3"/>
          <p:cNvSpPr>
            <a:spLocks noGrp="1"/>
          </p:cNvSpPr>
          <p:nvPr>
            <p:ph type="sldNum" sz="quarter" idx="10"/>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3642383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BBECCC-FEA5-4D30-8755-32241C60A2D1}" type="slidenum">
              <a:rPr lang="en-US"/>
              <a:pPr/>
              <a:t>123</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B5249B-57FA-47FA-B2B4-C823CD291C35}" type="slidenum">
              <a:rPr lang="en-US"/>
              <a:pPr/>
              <a:t>125</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4C3759-7C6F-4690-8838-D19AF294169B}" type="slidenum">
              <a:rPr lang="en-US"/>
              <a:pPr/>
              <a:t>126</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9DCF95-D59A-4DE3-9527-CCE4AC7CB187}" type="slidenum">
              <a:rPr lang="en-US"/>
              <a:pPr/>
              <a:t>127</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BEA930-782F-425E-9394-DE1830825261}" type="slidenum">
              <a:rPr lang="en-US"/>
              <a:pPr/>
              <a:t>128</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4F564-644F-43F2-9F77-98DD58D5A917}" type="slidenum">
              <a:rPr lang="en-US"/>
              <a:pPr/>
              <a:t>129</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45B749-D12A-460B-8EB9-5F8D071FE7B1}" type="slidenum">
              <a:rPr lang="en-US"/>
              <a:pPr/>
              <a:t>130</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7613DA-2E0B-4D40-AE1F-92ED72F34822}" type="slidenum">
              <a:rPr lang="en-US"/>
              <a:pPr fontAlgn="base">
                <a:spcBef>
                  <a:spcPct val="0"/>
                </a:spcBef>
                <a:spcAft>
                  <a:spcPct val="0"/>
                </a:spcAft>
              </a:pPr>
              <a:t>20</a:t>
            </a:fld>
            <a:endParaRPr lang="en-US"/>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9B8FA8-0767-43C6-A041-916C275F7F32}" type="slidenum">
              <a:rPr lang="en-US"/>
              <a:pPr/>
              <a:t>131</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FB745E-9F70-4BEB-B647-46417C89B391}" type="slidenum">
              <a:rPr lang="en-US"/>
              <a:pPr/>
              <a:t>132</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2A4A16-0D46-46BB-8C40-53DE857DBF35}" type="slidenum">
              <a:rPr lang="en-US"/>
              <a:pPr/>
              <a:t>133</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2A4A16-0D46-46BB-8C40-53DE857DBF35}" type="slidenum">
              <a:rPr lang="en-US"/>
              <a:pPr/>
              <a:t>134</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pitchFamily="34" charset="0"/>
                <a:cs typeface="Arial" pitchFamily="34" charset="0"/>
              </a:rPr>
              <a:t>This is a general proof.</a:t>
            </a:r>
          </a:p>
          <a:p>
            <a:r>
              <a:rPr lang="en-US" dirty="0"/>
              <a:t>We make no assumptions about the structure</a:t>
            </a:r>
            <a:r>
              <a:rPr lang="en-US" baseline="0" dirty="0"/>
              <a:t> of the bipartite graph.</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CD544B-790D-4162-9761-878F2D3B6831}" type="slidenum">
              <a:rPr lang="en-US"/>
              <a:pPr/>
              <a:t>135</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B4F8B7-53A2-478D-A906-60285298E90E}" type="slidenum">
              <a:rPr lang="en-US"/>
              <a:pPr/>
              <a:t>137</a:t>
            </a:fld>
            <a:endParaRPr 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4A5859-A41F-4408-B449-ECCAF903F361}" type="slidenum">
              <a:rPr lang="en-US"/>
              <a:pPr/>
              <a:t>138</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D814F-D39C-471A-972C-CA4903C081A7}" type="slidenum">
              <a:rPr lang="en-US"/>
              <a:pPr/>
              <a:t>139</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8A6D1A-ADD9-4FAE-BBCA-A9658D9D5116}" type="slidenum">
              <a:rPr lang="en-US"/>
              <a:pPr/>
              <a:t>140</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F024FF-19F2-4ADC-90ED-4798E89F3B39}" type="slidenum">
              <a:rPr lang="en-US"/>
              <a:pPr/>
              <a:t>142</a:t>
            </a:fld>
            <a:endParaRPr lang="en-US"/>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6D52E-6C3D-4546-8084-3DC92E5CB30B}" type="slidenum">
              <a:rPr lang="en-US"/>
              <a:pPr fontAlgn="base">
                <a:spcBef>
                  <a:spcPct val="0"/>
                </a:spcBef>
                <a:spcAft>
                  <a:spcPct val="0"/>
                </a:spcAft>
              </a:pPr>
              <a:t>21</a:t>
            </a:fld>
            <a:endParaRPr lang="en-US"/>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9E9F30-39DA-40D5-9E4E-4575B29A9371}" type="slidenum">
              <a:rPr lang="en-US"/>
              <a:pPr/>
              <a:t>143</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4051F8-D2DD-4F7A-9357-6E734CA9A9EB}" type="slidenum">
              <a:rPr lang="en-US"/>
              <a:pPr/>
              <a:t>144</a:t>
            </a:fld>
            <a:endParaRPr lang="en-US"/>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31C3F8-703E-4337-BBA8-F9F88E86A971}" type="slidenum">
              <a:rPr lang="en-US"/>
              <a:pPr/>
              <a:t>146</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95901-F59F-4BF0-9154-0F02A459E1B3}" type="slidenum">
              <a:rPr lang="en-US"/>
              <a:pPr/>
              <a:t>147</a:t>
            </a:fld>
            <a:endParaRPr lang="en-US"/>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Is greedy deterministic or randomized (it is deterministic!!)</a:t>
            </a:r>
          </a:p>
          <a:p>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D973DF-7313-464C-BB67-7764F5CF748A}" type="slidenum">
              <a:rPr lang="en-US"/>
              <a:pPr/>
              <a:t>148</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9059A1-ADF1-409C-927D-50F8D150D177}" type="slidenum">
              <a:rPr lang="en-US"/>
              <a:pPr/>
              <a:t>149</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ECD943-7726-46D6-A49A-6B1F35672D50}" type="slidenum">
              <a:rPr lang="en-US"/>
              <a:pPr/>
              <a:t>150</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r>
              <a:rPr lang="en-US" dirty="0"/>
              <a:t>Why</a:t>
            </a:r>
            <a:r>
              <a:rPr lang="en-US" baseline="0" dirty="0"/>
              <a:t> exhausts budget:</a:t>
            </a:r>
          </a:p>
          <a:p>
            <a:r>
              <a:rPr lang="en-US" baseline="0" dirty="0"/>
              <a:t>-- remember, optimal exhausts both budgets</a:t>
            </a:r>
          </a:p>
          <a:p>
            <a:endParaRPr lang="en-US" baseline="0" dirty="0"/>
          </a:p>
          <a:p>
            <a:r>
              <a:rPr lang="en-US" baseline="0" dirty="0"/>
              <a:t>GENERAL PROOF</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96028C-270E-49BB-80BE-ED708CF4CEDF}" type="slidenum">
              <a:rPr lang="en-US"/>
              <a:pPr/>
              <a:t>151</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dirty="0"/>
              <a:t>Whatever</a:t>
            </a:r>
            <a:r>
              <a:rPr lang="en-US" baseline="0" dirty="0"/>
              <a:t> </a:t>
            </a:r>
            <a:r>
              <a:rPr lang="en-US" dirty="0"/>
              <a:t>is not used should be assigned to A2 (since if we could assign to A1 we would since we still have the budget)</a:t>
            </a:r>
          </a:p>
          <a:p>
            <a:r>
              <a:rPr lang="en-US" dirty="0"/>
              <a:t>CASE 1) Less</a:t>
            </a:r>
            <a:r>
              <a:rPr lang="en-US" baseline="0" dirty="0"/>
              <a:t> than half of A1’s queries got assigned to A2. So y&gt;B/2</a:t>
            </a:r>
          </a:p>
          <a:p>
            <a:r>
              <a:rPr lang="en-US" baseline="0" dirty="0"/>
              <a:t>CASE 2) If more than half of A1’s queries got assigned to A2. </a:t>
            </a:r>
          </a:p>
          <a:p>
            <a:r>
              <a:rPr lang="en-US" baseline="0" dirty="0"/>
              <a:t>Consider last of A1s queries assigned to A2. At that time B2 &gt; B1.</a:t>
            </a:r>
          </a:p>
          <a:p>
            <a:r>
              <a:rPr lang="en-US" baseline="0" dirty="0"/>
              <a:t>At that time B2 &lt; ½. Since more than half of A1’s queries got assigned to A2 (this means the remaining budget had to be &lt;1/2). </a:t>
            </a:r>
          </a:p>
          <a:p>
            <a:r>
              <a:rPr lang="en-US" baseline="0" dirty="0"/>
              <a:t>So B1&lt;1/2. </a:t>
            </a:r>
          </a:p>
          <a:p>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A00761-A214-40ED-94F0-2A6D31B566A1}" type="slidenum">
              <a:rPr lang="en-US"/>
              <a:pPr/>
              <a:t>152</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5A9D0F-5CEE-49FC-A6F3-748BCD1F5D4F}" type="slidenum">
              <a:rPr lang="en-US"/>
              <a:pPr/>
              <a:t>153</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991193-837F-405F-BEE8-29089E50772C}" type="slidenum">
              <a:rPr lang="en-US"/>
              <a:pPr fontAlgn="base">
                <a:spcBef>
                  <a:spcPct val="0"/>
                </a:spcBef>
                <a:spcAft>
                  <a:spcPct val="0"/>
                </a:spcAft>
              </a:pPr>
              <a:t>22</a:t>
            </a:fld>
            <a:endParaRPr lang="en-US"/>
          </a:p>
        </p:txBody>
      </p:sp>
      <p:sp>
        <p:nvSpPr>
          <p:cNvPr id="481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3A4D0E-5AAF-4CAC-9F79-9FA7A7C33F19}" type="slidenum">
              <a:rPr lang="en-US"/>
              <a:pPr/>
              <a:t>154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5A986D-AE7E-4388-A994-CF2D70C7AB4D}" type="slidenum">
              <a:rPr lang="en-US"/>
              <a:pPr/>
              <a:t>155</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F4F75A-F515-4584-AF1D-78968564A686}" type="slidenum">
              <a:rPr lang="en-US"/>
              <a:pPr/>
              <a:t>156</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4FF38C-64E2-4C58-B726-2BFE92810E26}" type="slidenum">
              <a:rPr lang="en-US"/>
              <a:pPr/>
              <a:t>157</a:t>
            </a:fld>
            <a:endParaRPr lang="en-US"/>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60A388-AA28-480D-8E44-D2C93E18C81C}" type="slidenum">
              <a:rPr lang="en-US"/>
              <a:pPr/>
              <a:t>158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6F10FF-FA82-4D07-AEC0-7B00D2112FCD}" type="slidenum">
              <a:rPr lang="en-US"/>
              <a:pPr/>
              <a:t>159</a:t>
            </a:fld>
            <a:endParaRPr lang="en-US"/>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3EF15C-E5FE-498F-BBAF-7912119D7C07}" type="slidenum">
              <a:rPr lang="en-US"/>
              <a:pPr fontAlgn="base">
                <a:spcBef>
                  <a:spcPct val="0"/>
                </a:spcBef>
                <a:spcAft>
                  <a:spcPct val="0"/>
                </a:spcAft>
              </a:pPr>
              <a:t>23</a:t>
            </a:fld>
            <a:endParaRPr lang="en-US"/>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EA702E8-A927-4DC3-B7B6-DCE19E1395B9}" type="slidenum">
              <a:rPr lang="en-US"/>
              <a:pPr fontAlgn="base">
                <a:spcBef>
                  <a:spcPct val="0"/>
                </a:spcBef>
                <a:spcAft>
                  <a:spcPct val="0"/>
                </a:spcAft>
              </a:pPr>
              <a:t>24</a:t>
            </a:fld>
            <a:endParaRPr lang="en-US"/>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DA0EC571-FBE1-4574-ACB3-BCEF26F2AE23}"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72F6757-7ABC-4CD2-B39A-963AF38380F5}"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C0A7190-665B-4804-BB45-7747B3514B0B}" type="datetime1">
              <a:rPr lang="en-US" smtClean="0"/>
              <a:t>12/2/2021</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A1FCF4D-B336-465A-977F-0869DE469660}" type="datetime1">
              <a:rPr lang="en-US" smtClean="0"/>
              <a:t>12/2/2021</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‹N›</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9BFC7501-9CE9-4B62-88F7-501E9673B6FD}" type="datetime1">
              <a:rPr lang="en-US" smtClean="0"/>
              <a:t>12/2/2021</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‹N›</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CC3BE7AE-DD51-4FF4-9FEA-AE59ACA28CEF}"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632D2879-DC55-4F98-99A2-3E7E689A4264}"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3A983FDD-814D-4623-B1A3-77DA50628F86}"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80E625C-B8D7-4B5D-BF9E-5BCBA394D29E}" type="datetime1">
              <a:rPr lang="en-US" smtClean="0"/>
              <a:t>12/2/2021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1405DD2-ECDC-44EC-8593-2D6CEBF30A99}" type="datetime1">
              <a:rPr lang="en-US" smtClean="0"/>
              <a:t>12/2/2021</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E8F234CD-A05C-401C-8942-8EABB6C90ED9}" type="datetime1">
              <a:rPr lang="en-US" smtClean="0"/>
              <a:t>12/2/2021</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B880CE0A-7975-4D76-93B2-940E4DA74693}"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ADCEE4-EB02-4B03-A8DC-82F0631DACAF}" type="datetime1">
              <a:rPr lang="en-US" smtClean="0"/>
              <a:t>12/2/2021</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9C8F5E0-2FB6-4152-AE9F-2A1837CDB6CF}" type="datetime1">
              <a:rPr lang="en-US" smtClean="0"/>
              <a:t>12/2/2021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‹N›</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D1E835C2-A70F-4E48-BFFC-E5994226AABE}" type="datetime1">
              <a:rPr lang="en-US" smtClean="0"/>
              <a:t>12/2/2021</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‹N›</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9FF724D-03F6-48ED-B23D-3DF4E11415ED}"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0FC5DCF-0067-405A-ACEC-C8A9B8E21D89}" type="datetime1">
              <a:rPr lang="en-US" smtClean="0"/>
              <a:t>12/2/2021</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7437D91-C054-4D62-860A-B6082E2041B8}" type="datetime1">
              <a:rPr lang="en-US" smtClean="0"/>
              <a:t>12/2/2021</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‹N›</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F2753548-80CE-4DE4-A73F-A28A7C997E88}" type="datetime1">
              <a:rPr lang="en-US" smtClean="0"/>
              <a:t>12/2/2021</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‹N›</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26EC14AA-C9F0-42CD-A894-26C0FF1C3C1F}"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02AE9001-759C-4E56-8A58-F76B36ADB18D}"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6B3445DC-E80C-4C7C-8040-A8FFDD6B7C78}"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07501EA7-DC30-4CA6-A58A-202C464235FF}"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438525B-90DF-46DD-9B92-2550AD33DCFC}" type="datetime1">
              <a:rPr lang="en-US" smtClean="0"/>
              <a:t>12/2/2021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D0D87D8-C0CE-4442-AFAD-5B9FF3532A64}" type="datetime1">
              <a:rPr lang="en-US" smtClean="0"/>
              <a:t>12/2/2021</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C2285669-D766-4D1E-93D0-2690BB398C0E}" type="datetime1">
              <a:rPr lang="en-US" smtClean="0"/>
              <a:t>12/2/2021</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7C3347-4070-40F0-9C8A-780662310CFC}" type="datetime1">
              <a:rPr lang="en-US" smtClean="0"/>
              <a:t>12/2/2021</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31D46AA-E4E6-4696-9AE9-47D92A2B1C8B}" type="datetime1">
              <a:rPr lang="en-US" smtClean="0"/>
              <a:t>12/2/2021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‹N›</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dirty="0"/>
              <a:t>Click icon to add picture</a:t>
            </a:r>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E80D54D4-3BB2-4137-9D3E-223AB149224F}" type="datetime1">
              <a:rPr lang="en-US" smtClean="0"/>
              <a:t>12/2/2021</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‹N›</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C0F7366-B9BD-4AA1-8821-4758BC59C906}" type="datetime1">
              <a:rPr lang="en-US" smtClean="0"/>
              <a:t>12/2/2021</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540DD30-3F7B-4F0D-B81D-2A545DED45C3}" type="datetime1">
              <a:rPr lang="en-US" smtClean="0"/>
              <a:t>12/2/2021</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1331854C-ADCE-441F-8724-20EB619E9664}" type="datetime1">
              <a:rPr lang="en-US" smtClean="0"/>
              <a:t>12/2/2021</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‹N›</a:t>
            </a:fld>
            <a:endParaRPr lang="en-GB"/>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F5F972F4-459F-4032-A4D3-FF2243293E37}" type="datetime1">
              <a:rPr lang="en-US" smtClean="0"/>
              <a:t>12/2/2021</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‹N›</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7176298-53BA-4D4B-95EA-FF43AF18B88E}" type="datetime1">
              <a:rPr lang="en-US" smtClean="0"/>
              <a:t>12/2/2021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74675" y="228600"/>
            <a:ext cx="8001000" cy="911225"/>
          </a:xfrm>
        </p:spPr>
        <p:txBody>
          <a:bodyPr/>
          <a:lstStyle/>
          <a:p>
            <a:r>
              <a:rPr lang="en-US"/>
              <a:t>Click to edit Master title style</a:t>
            </a:r>
          </a:p>
        </p:txBody>
      </p:sp>
      <p:sp>
        <p:nvSpPr>
          <p:cNvPr id="3" name="Table Placeholder 2"/>
          <p:cNvSpPr>
            <a:spLocks noGrp="1"/>
          </p:cNvSpPr>
          <p:nvPr>
            <p:ph type="tbl" idx="1"/>
          </p:nvPr>
        </p:nvSpPr>
        <p:spPr>
          <a:xfrm>
            <a:off x="566738" y="1447800"/>
            <a:ext cx="8001000" cy="4876800"/>
          </a:xfrm>
        </p:spPr>
        <p:txBody>
          <a:bodyPr/>
          <a:lstStyle/>
          <a:p>
            <a:endParaRPr lang="en-US"/>
          </a:p>
        </p:txBody>
      </p:sp>
      <p:sp>
        <p:nvSpPr>
          <p:cNvPr id="4" name="Date Placeholder 3"/>
          <p:cNvSpPr>
            <a:spLocks noGrp="1"/>
          </p:cNvSpPr>
          <p:nvPr>
            <p:ph type="dt" sz="half" idx="10"/>
          </p:nvPr>
        </p:nvSpPr>
        <p:spPr>
          <a:xfrm>
            <a:off x="609600" y="6245225"/>
            <a:ext cx="1981200" cy="476250"/>
          </a:xfrm>
        </p:spPr>
        <p:txBody>
          <a:bodyPr/>
          <a:lstStyle>
            <a:lvl1pPr>
              <a:defRPr/>
            </a:lvl1pPr>
          </a:lstStyle>
          <a:p>
            <a:fld id="{6B627E2C-7C2C-47D3-A730-C17D5BA8659E}" type="datetime1">
              <a:rPr lang="en-US" smtClean="0"/>
              <a:t>12/2/2021</a:t>
            </a:fld>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6" name="Slide Number Placeholder 5"/>
          <p:cNvSpPr>
            <a:spLocks noGrp="1"/>
          </p:cNvSpPr>
          <p:nvPr>
            <p:ph type="sldNum" sz="quarter" idx="12"/>
          </p:nvPr>
        </p:nvSpPr>
        <p:spPr>
          <a:xfrm>
            <a:off x="6553200" y="6245225"/>
            <a:ext cx="1981200" cy="476250"/>
          </a:xfrm>
        </p:spPr>
        <p:txBody>
          <a:bodyPr/>
          <a:lstStyle>
            <a:lvl1pPr>
              <a:defRPr/>
            </a:lvl1pPr>
          </a:lstStyle>
          <a:p>
            <a:fld id="{928FFA6C-C0FA-4814-A544-74F5F25931A1}" type="slidenum">
              <a:rPr lang="en-US"/>
              <a:pPr/>
              <a:t>‹N›</a:t>
            </a:fld>
            <a:endParaRPr lang="en-US"/>
          </a:p>
        </p:txBody>
      </p:sp>
    </p:spTree>
    <p:extLst>
      <p:ext uri="{BB962C8B-B14F-4D97-AF65-F5344CB8AC3E}">
        <p14:creationId xmlns:p14="http://schemas.microsoft.com/office/powerpoint/2010/main" val="2650266319"/>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5603FC8-A63D-4635-AD46-39DF76F92C8F}" type="datetime1">
              <a:rPr lang="en-US" smtClean="0"/>
              <a:t>12/2/2021</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BE28D3C-48F1-4FEC-A9CC-D9DBCC7D3FFD}" type="datetime1">
              <a:rPr lang="en-US" smtClean="0"/>
              <a:t>12/2/2021</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83DC9-0B1A-4C5B-A9D7-7A5517496F0A}" type="datetime1">
              <a:rPr lang="en-US" smtClean="0"/>
              <a:t>12/2/2021</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E37F779-D676-436D-86BC-3575D2E6086F}" type="datetime1">
              <a:rPr lang="en-US" smtClean="0"/>
              <a:t>12/2/2021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‹N›</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06341C8-256B-4B49-96F2-13FF10D25ABC}" type="datetime1">
              <a:rPr lang="en-US" smtClean="0"/>
              <a:t>12/2/2021</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‹N›</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AE31D5F9-80F4-4F7E-86DE-D14CEF4D91A2}" type="datetime1">
              <a:rPr lang="en-US" smtClean="0"/>
              <a:t>12/2/2021</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246AAE16-6429-4021-9255-E182F3DD715A}" type="datetime1">
              <a:rPr lang="en-US" smtClean="0"/>
              <a:t>12/2/2021</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A90CD50A-8433-4708-A472-5693ADF1A40C}" type="datetime1">
              <a:rPr lang="en-US" smtClean="0"/>
              <a:t>12/2/2021</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678" r:id="rId14"/>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27.xml"/><Relationship Id="rId4" Type="http://schemas.openxmlformats.org/officeDocument/2006/relationships/hyperlink" Target="http://www.mmds.org/" TargetMode="Externa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128.xml.rels><?xml version="1.0" encoding="UTF-8" standalone="yes"?>
<Relationships xmlns="http://schemas.openxmlformats.org/package/2006/relationships"><Relationship Id="rId3" Type="http://schemas.openxmlformats.org/officeDocument/2006/relationships/hyperlink" Target="http://en.wikipedia.org/wiki/Hopcroft-Karp_algorithm"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www.stanford.edu/"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7.xml"/><Relationship Id="rId1" Type="http://schemas.openxmlformats.org/officeDocument/2006/relationships/slideLayout" Target="../slideLayouts/slideLayout28.xml"/><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1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hyperlink" Target="http://www.stanford.edu/"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4.png"/><Relationship Id="rId5" Type="http://schemas.openxmlformats.org/officeDocument/2006/relationships/image" Target="../media/image55.jpg"/><Relationship Id="rId4" Type="http://schemas.openxmlformats.org/officeDocument/2006/relationships/image" Target="../media/image5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png"/><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w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8.bin"/><Relationship Id="rId4" Type="http://schemas.openxmlformats.org/officeDocument/2006/relationships/image" Target="../media/image16.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6.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hyperlink" Target="http://www.mmds.or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5.xml"/><Relationship Id="rId1" Type="http://schemas.openxmlformats.org/officeDocument/2006/relationships/vmlDrawing" Target="../drawings/vmlDrawing10.vml"/><Relationship Id="rId5" Type="http://schemas.openxmlformats.org/officeDocument/2006/relationships/image" Target="../media/image18.emf"/><Relationship Id="rId4" Type="http://schemas.openxmlformats.org/officeDocument/2006/relationships/oleObject" Target="../embeddings/oleObject11.bin"/></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xml"/><Relationship Id="rId1" Type="http://schemas.openxmlformats.org/officeDocument/2006/relationships/vmlDrawing" Target="../drawings/vmlDrawing11.vml"/><Relationship Id="rId6" Type="http://schemas.openxmlformats.org/officeDocument/2006/relationships/image" Target="../media/image18.emf"/><Relationship Id="rId5" Type="http://schemas.openxmlformats.org/officeDocument/2006/relationships/oleObject" Target="../embeddings/oleObject12.bin"/><Relationship Id="rId4" Type="http://schemas.openxmlformats.org/officeDocument/2006/relationships/notesSlide" Target="../notesSlides/notesSlide40.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5.xml"/><Relationship Id="rId1" Type="http://schemas.openxmlformats.org/officeDocument/2006/relationships/vmlDrawing" Target="../drawings/vmlDrawing12.vml"/><Relationship Id="rId4" Type="http://schemas.openxmlformats.org/officeDocument/2006/relationships/image" Target="../media/image3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5.xml"/><Relationship Id="rId1" Type="http://schemas.openxmlformats.org/officeDocument/2006/relationships/vmlDrawing" Target="../drawings/vmlDrawing13.vml"/><Relationship Id="rId4" Type="http://schemas.openxmlformats.org/officeDocument/2006/relationships/image" Target="../media/image39.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jpe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a:t>Link Analysis,  PageRank</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191092438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as a Directed Graph</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pic>
        <p:nvPicPr>
          <p:cNvPr id="9" name="Picture 2"/>
          <p:cNvPicPr>
            <a:picLocks noChangeAspect="1" noChangeArrowheads="1"/>
          </p:cNvPicPr>
          <p:nvPr/>
        </p:nvPicPr>
        <p:blipFill>
          <a:blip r:embed="rId2" cstate="print"/>
          <a:srcRect/>
          <a:stretch>
            <a:fillRect/>
          </a:stretch>
        </p:blipFill>
        <p:spPr bwMode="auto">
          <a:xfrm>
            <a:off x="1257860" y="1647826"/>
            <a:ext cx="6628280" cy="4829174"/>
          </a:xfrm>
          <a:prstGeom prst="rect">
            <a:avLst/>
          </a:prstGeom>
          <a:noFill/>
          <a:ln w="9525">
            <a:noFill/>
            <a:miter lim="800000"/>
            <a:headEnd/>
            <a:tailEnd/>
          </a:ln>
        </p:spPr>
      </p:pic>
    </p:spTree>
    <p:extLst>
      <p:ext uri="{BB962C8B-B14F-4D97-AF65-F5344CB8AC3E}">
        <p14:creationId xmlns:p14="http://schemas.microsoft.com/office/powerpoint/2010/main" val="4688944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44034" name="Rectangle 2"/>
          <p:cNvSpPr>
            <a:spLocks noGrp="1" noChangeArrowheads="1"/>
          </p:cNvSpPr>
          <p:nvPr>
            <p:ph type="title"/>
          </p:nvPr>
        </p:nvSpPr>
        <p:spPr/>
        <p:txBody>
          <a:bodyPr/>
          <a:lstStyle/>
          <a:p>
            <a:r>
              <a:rPr lang="en-US"/>
              <a:t>Trust Propagation</a:t>
            </a:r>
          </a:p>
        </p:txBody>
      </p:sp>
      <p:sp>
        <p:nvSpPr>
          <p:cNvPr id="44035" name="Rectangle 3"/>
          <p:cNvSpPr>
            <a:spLocks noGrp="1" noChangeArrowheads="1"/>
          </p:cNvSpPr>
          <p:nvPr>
            <p:ph type="body" idx="1"/>
          </p:nvPr>
        </p:nvSpPr>
        <p:spPr/>
        <p:txBody>
          <a:bodyPr>
            <a:normAutofit/>
          </a:bodyPr>
          <a:lstStyle/>
          <a:p>
            <a:r>
              <a:rPr lang="en-US" dirty="0"/>
              <a:t>Call the subset of seed pages that are identified as </a:t>
            </a:r>
            <a:r>
              <a:rPr lang="en-US" b="1" dirty="0">
                <a:solidFill>
                  <a:srgbClr val="D60093"/>
                </a:solidFill>
              </a:rPr>
              <a:t>good</a:t>
            </a:r>
            <a:r>
              <a:rPr lang="en-US" dirty="0">
                <a:solidFill>
                  <a:srgbClr val="D60093"/>
                </a:solidFill>
              </a:rPr>
              <a:t> </a:t>
            </a:r>
            <a:r>
              <a:rPr lang="en-US" dirty="0"/>
              <a:t>the </a:t>
            </a:r>
            <a:r>
              <a:rPr lang="en-US" b="1" dirty="0">
                <a:solidFill>
                  <a:srgbClr val="D60093"/>
                </a:solidFill>
              </a:rPr>
              <a:t>trusted pages</a:t>
            </a:r>
          </a:p>
          <a:p>
            <a:pPr lvl="8"/>
            <a:endParaRPr lang="en-US" dirty="0"/>
          </a:p>
          <a:p>
            <a:r>
              <a:rPr lang="en-US" dirty="0"/>
              <a:t>Perform a topic-sensitive PageRank with </a:t>
            </a:r>
            <a:r>
              <a:rPr lang="en-US" b="1" dirty="0">
                <a:solidFill>
                  <a:srgbClr val="008000"/>
                </a:solidFill>
              </a:rPr>
              <a:t>teleport set = trusted pages</a:t>
            </a:r>
            <a:endParaRPr lang="en-US" b="1" dirty="0"/>
          </a:p>
          <a:p>
            <a:pPr lvl="1"/>
            <a:r>
              <a:rPr lang="en-US" b="1" dirty="0">
                <a:solidFill>
                  <a:srgbClr val="0000FF"/>
                </a:solidFill>
              </a:rPr>
              <a:t>Propagate trust through links:</a:t>
            </a:r>
          </a:p>
          <a:p>
            <a:pPr lvl="2"/>
            <a:r>
              <a:rPr lang="en-US" dirty="0"/>
              <a:t>Each page gets a trust value between </a:t>
            </a:r>
            <a:r>
              <a:rPr lang="en-US" b="1" dirty="0"/>
              <a:t>0</a:t>
            </a:r>
            <a:r>
              <a:rPr lang="en-US" dirty="0"/>
              <a:t> and </a:t>
            </a:r>
            <a:r>
              <a:rPr lang="en-US" b="1" dirty="0"/>
              <a:t>1</a:t>
            </a:r>
          </a:p>
          <a:p>
            <a:pPr lvl="8"/>
            <a:endParaRPr lang="en-US" dirty="0"/>
          </a:p>
          <a:p>
            <a:r>
              <a:rPr lang="en-US" b="1" u="sng" dirty="0">
                <a:solidFill>
                  <a:srgbClr val="D60093"/>
                </a:solidFill>
              </a:rPr>
              <a:t>Solution 1:</a:t>
            </a:r>
            <a:r>
              <a:rPr lang="en-US" b="1" dirty="0"/>
              <a:t> Use a threshold value and mark all pages below the trust threshold as spam</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8" name="Slide Number Placeholder 7"/>
          <p:cNvSpPr>
            <a:spLocks noGrp="1"/>
          </p:cNvSpPr>
          <p:nvPr>
            <p:ph type="sldNum" sz="quarter" idx="12"/>
          </p:nvPr>
        </p:nvSpPr>
        <p:spPr/>
        <p:txBody>
          <a:bodyPr/>
          <a:lstStyle/>
          <a:p>
            <a:fld id="{19B12225-5612-419B-A8D5-4B8EEE4C217E}" type="slidenum">
              <a:rPr lang="en-US" smtClean="0"/>
              <a:pPr/>
              <a:t>100</a:t>
            </a:fld>
            <a:endParaRPr lang="en-US"/>
          </a:p>
        </p:txBody>
      </p:sp>
    </p:spTree>
    <p:extLst>
      <p:ext uri="{BB962C8B-B14F-4D97-AF65-F5344CB8AC3E}">
        <p14:creationId xmlns:p14="http://schemas.microsoft.com/office/powerpoint/2010/main" val="17182620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3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03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47106" name="Rectangle 2"/>
          <p:cNvSpPr>
            <a:spLocks noGrp="1" noChangeArrowheads="1"/>
          </p:cNvSpPr>
          <p:nvPr>
            <p:ph type="title"/>
          </p:nvPr>
        </p:nvSpPr>
        <p:spPr/>
        <p:txBody>
          <a:bodyPr/>
          <a:lstStyle/>
          <a:p>
            <a:r>
              <a:rPr lang="en-US" dirty="0"/>
              <a:t>Simple Model: Trust Propagation</a:t>
            </a:r>
          </a:p>
        </p:txBody>
      </p:sp>
      <p:sp>
        <p:nvSpPr>
          <p:cNvPr id="47107" name="Rectangle 3"/>
          <p:cNvSpPr>
            <a:spLocks noGrp="1" noChangeArrowheads="1"/>
          </p:cNvSpPr>
          <p:nvPr>
            <p:ph type="body" idx="1"/>
          </p:nvPr>
        </p:nvSpPr>
        <p:spPr>
          <a:xfrm>
            <a:off x="457200" y="1295400"/>
            <a:ext cx="8229600" cy="5410200"/>
          </a:xfrm>
        </p:spPr>
        <p:txBody>
          <a:bodyPr>
            <a:normAutofit/>
          </a:bodyPr>
          <a:lstStyle/>
          <a:p>
            <a:pPr>
              <a:lnSpc>
                <a:spcPct val="90000"/>
              </a:lnSpc>
            </a:pPr>
            <a:r>
              <a:rPr lang="en-US" b="1" dirty="0">
                <a:solidFill>
                  <a:srgbClr val="FF0066"/>
                </a:solidFill>
              </a:rPr>
              <a:t>Set trust of each trusted page to 1</a:t>
            </a:r>
          </a:p>
          <a:p>
            <a:pPr>
              <a:lnSpc>
                <a:spcPct val="90000"/>
              </a:lnSpc>
            </a:pPr>
            <a:r>
              <a:rPr lang="en-US" dirty="0"/>
              <a:t>Suppose trust of page </a:t>
            </a:r>
            <a:r>
              <a:rPr lang="en-US" b="1" i="1" dirty="0"/>
              <a:t>p</a:t>
            </a:r>
            <a:r>
              <a:rPr lang="en-US" dirty="0"/>
              <a:t> is </a:t>
            </a:r>
            <a:r>
              <a:rPr lang="en-US" b="1" i="1" dirty="0" err="1"/>
              <a:t>t</a:t>
            </a:r>
            <a:r>
              <a:rPr lang="en-US" b="1" i="1" baseline="-25000" dirty="0" err="1"/>
              <a:t>p</a:t>
            </a:r>
            <a:endParaRPr lang="en-US" b="1" i="1" baseline="-25000" dirty="0"/>
          </a:p>
          <a:p>
            <a:pPr lvl="1">
              <a:lnSpc>
                <a:spcPct val="90000"/>
              </a:lnSpc>
            </a:pPr>
            <a:r>
              <a:rPr lang="en-US" dirty="0"/>
              <a:t>Page </a:t>
            </a:r>
            <a:r>
              <a:rPr lang="en-US" b="1" i="1" dirty="0"/>
              <a:t>p </a:t>
            </a:r>
            <a:r>
              <a:rPr lang="en-US" dirty="0"/>
              <a:t>has a set of out-links </a:t>
            </a:r>
            <a:r>
              <a:rPr lang="en-US" b="1" i="1" dirty="0"/>
              <a:t>o</a:t>
            </a:r>
            <a:r>
              <a:rPr lang="en-US" b="1" i="1" baseline="-25000" dirty="0"/>
              <a:t>p</a:t>
            </a:r>
            <a:endParaRPr lang="en-US" b="1" i="1" dirty="0"/>
          </a:p>
          <a:p>
            <a:pPr>
              <a:lnSpc>
                <a:spcPct val="90000"/>
              </a:lnSpc>
            </a:pPr>
            <a:r>
              <a:rPr lang="en-US" dirty="0"/>
              <a:t>For each </a:t>
            </a:r>
            <a:r>
              <a:rPr lang="en-US" b="1" i="1" dirty="0" err="1"/>
              <a:t>q</a:t>
            </a:r>
            <a:r>
              <a:rPr lang="en-US" b="1" i="1" dirty="0" err="1">
                <a:latin typeface="cmsy10" pitchFamily="34" charset="0"/>
                <a:sym typeface="Symbol"/>
              </a:rPr>
              <a:t></a:t>
            </a:r>
            <a:r>
              <a:rPr lang="en-US" b="1" i="1" dirty="0" err="1">
                <a:sym typeface="Symbol"/>
              </a:rPr>
              <a:t>o</a:t>
            </a:r>
            <a:r>
              <a:rPr lang="en-US" b="1" i="1" baseline="-25000" dirty="0" err="1">
                <a:sym typeface="Symbol"/>
              </a:rPr>
              <a:t>p</a:t>
            </a:r>
            <a:r>
              <a:rPr lang="en-US" dirty="0"/>
              <a:t>, </a:t>
            </a:r>
            <a:r>
              <a:rPr lang="en-US" b="1" i="1" dirty="0"/>
              <a:t>p</a:t>
            </a:r>
            <a:r>
              <a:rPr lang="en-US" dirty="0"/>
              <a:t> </a:t>
            </a:r>
            <a:r>
              <a:rPr lang="en-US" b="1" dirty="0">
                <a:solidFill>
                  <a:srgbClr val="FF0066"/>
                </a:solidFill>
              </a:rPr>
              <a:t>confers the trust</a:t>
            </a:r>
            <a:r>
              <a:rPr lang="en-US" dirty="0"/>
              <a:t> to </a:t>
            </a:r>
            <a:r>
              <a:rPr lang="en-US" b="1" i="1" dirty="0"/>
              <a:t>q</a:t>
            </a:r>
          </a:p>
          <a:p>
            <a:pPr lvl="1">
              <a:lnSpc>
                <a:spcPct val="90000"/>
              </a:lnSpc>
            </a:pPr>
            <a:r>
              <a:rPr lang="en-US" dirty="0"/>
              <a:t> </a:t>
            </a:r>
            <a:r>
              <a:rPr lang="en-US" b="1" i="1" dirty="0">
                <a:latin typeface="Symbol" pitchFamily="18" charset="2"/>
              </a:rPr>
              <a:t>b </a:t>
            </a:r>
            <a:r>
              <a:rPr lang="en-US" b="1" i="1" dirty="0" err="1"/>
              <a:t>t</a:t>
            </a:r>
            <a:r>
              <a:rPr lang="en-US" b="1" i="1" baseline="-25000" dirty="0" err="1"/>
              <a:t>p</a:t>
            </a:r>
            <a:r>
              <a:rPr lang="en-US" b="1" i="1" baseline="-25000" dirty="0"/>
              <a:t> </a:t>
            </a:r>
            <a:r>
              <a:rPr lang="en-US" b="1" i="1" dirty="0"/>
              <a:t>/|o</a:t>
            </a:r>
            <a:r>
              <a:rPr lang="en-US" b="1" i="1" baseline="-25000" dirty="0"/>
              <a:t>p</a:t>
            </a:r>
            <a:r>
              <a:rPr lang="en-US" b="1" i="1" dirty="0"/>
              <a:t>|</a:t>
            </a:r>
            <a:r>
              <a:rPr lang="en-US" dirty="0"/>
              <a:t>    for  0 &lt;</a:t>
            </a:r>
            <a:r>
              <a:rPr lang="en-US" i="1" dirty="0">
                <a:latin typeface="Symbol" pitchFamily="18" charset="2"/>
              </a:rPr>
              <a:t>b </a:t>
            </a:r>
            <a:r>
              <a:rPr lang="en-US" dirty="0"/>
              <a:t>&lt; 1</a:t>
            </a:r>
          </a:p>
          <a:p>
            <a:pPr>
              <a:lnSpc>
                <a:spcPct val="90000"/>
              </a:lnSpc>
            </a:pPr>
            <a:r>
              <a:rPr lang="en-US" b="1" dirty="0">
                <a:solidFill>
                  <a:srgbClr val="008000"/>
                </a:solidFill>
              </a:rPr>
              <a:t>Trust is additive </a:t>
            </a:r>
          </a:p>
          <a:p>
            <a:pPr lvl="1">
              <a:lnSpc>
                <a:spcPct val="90000"/>
              </a:lnSpc>
            </a:pPr>
            <a:r>
              <a:rPr lang="en-US" dirty="0"/>
              <a:t>Trust of </a:t>
            </a:r>
            <a:r>
              <a:rPr lang="en-US" b="1" i="1" dirty="0"/>
              <a:t>p</a:t>
            </a:r>
            <a:r>
              <a:rPr lang="en-US" dirty="0"/>
              <a:t> is the sum of the trust conferred </a:t>
            </a:r>
            <a:br>
              <a:rPr lang="en-US" dirty="0"/>
            </a:br>
            <a:r>
              <a:rPr lang="en-US" dirty="0"/>
              <a:t>on </a:t>
            </a:r>
            <a:r>
              <a:rPr lang="en-US" b="1" i="1" dirty="0"/>
              <a:t>p</a:t>
            </a:r>
            <a:r>
              <a:rPr lang="en-US" dirty="0"/>
              <a:t> by all its in-linked pages</a:t>
            </a:r>
          </a:p>
          <a:p>
            <a:pPr>
              <a:lnSpc>
                <a:spcPct val="90000"/>
              </a:lnSpc>
            </a:pPr>
            <a:r>
              <a:rPr lang="en-US" b="1" dirty="0">
                <a:solidFill>
                  <a:srgbClr val="0000FF"/>
                </a:solidFill>
              </a:rPr>
              <a:t>Note similarity to Topic-Specific PageRank</a:t>
            </a:r>
          </a:p>
          <a:p>
            <a:pPr lvl="1">
              <a:lnSpc>
                <a:spcPct val="90000"/>
              </a:lnSpc>
            </a:pPr>
            <a:r>
              <a:rPr lang="en-US" dirty="0"/>
              <a:t>Within a scaling factor</a:t>
            </a:r>
            <a:r>
              <a:rPr lang="en-US" dirty="0">
                <a:solidFill>
                  <a:srgbClr val="FF0066"/>
                </a:solidFill>
              </a:rPr>
              <a:t>, </a:t>
            </a:r>
            <a:r>
              <a:rPr lang="en-US" b="1" dirty="0" err="1">
                <a:solidFill>
                  <a:srgbClr val="FF0066"/>
                </a:solidFill>
              </a:rPr>
              <a:t>TrustRank</a:t>
            </a:r>
            <a:r>
              <a:rPr lang="en-US" b="1" dirty="0">
                <a:solidFill>
                  <a:srgbClr val="FF0066"/>
                </a:solidFill>
              </a:rPr>
              <a:t> = </a:t>
            </a:r>
            <a:r>
              <a:rPr lang="en-US" b="1" dirty="0" err="1">
                <a:solidFill>
                  <a:srgbClr val="FF0066"/>
                </a:solidFill>
              </a:rPr>
              <a:t>PageRank</a:t>
            </a:r>
            <a:r>
              <a:rPr lang="en-US" dirty="0">
                <a:solidFill>
                  <a:srgbClr val="FF0066"/>
                </a:solidFill>
              </a:rPr>
              <a:t> </a:t>
            </a:r>
            <a:r>
              <a:rPr lang="en-US" dirty="0"/>
              <a:t>with trusted pages as teleport set</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101</a:t>
            </a:fld>
            <a:endParaRPr lang="en-US"/>
          </a:p>
        </p:txBody>
      </p:sp>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Tree>
    <p:extLst>
      <p:ext uri="{BB962C8B-B14F-4D97-AF65-F5344CB8AC3E}">
        <p14:creationId xmlns:p14="http://schemas.microsoft.com/office/powerpoint/2010/main" val="683245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1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10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10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0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10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46082" name="Rectangle 2"/>
          <p:cNvSpPr>
            <a:spLocks noGrp="1" noChangeArrowheads="1"/>
          </p:cNvSpPr>
          <p:nvPr>
            <p:ph type="title"/>
          </p:nvPr>
        </p:nvSpPr>
        <p:spPr/>
        <p:txBody>
          <a:bodyPr/>
          <a:lstStyle/>
          <a:p>
            <a:r>
              <a:rPr lang="en-US" dirty="0"/>
              <a:t>Why is it a good idea?</a:t>
            </a:r>
          </a:p>
        </p:txBody>
      </p:sp>
      <p:sp>
        <p:nvSpPr>
          <p:cNvPr id="46083" name="Rectangle 3"/>
          <p:cNvSpPr>
            <a:spLocks noGrp="1" noChangeArrowheads="1"/>
          </p:cNvSpPr>
          <p:nvPr>
            <p:ph idx="1"/>
          </p:nvPr>
        </p:nvSpPr>
        <p:spPr/>
        <p:txBody>
          <a:bodyPr/>
          <a:lstStyle/>
          <a:p>
            <a:r>
              <a:rPr lang="en-US" b="1" dirty="0">
                <a:solidFill>
                  <a:srgbClr val="0066FF"/>
                </a:solidFill>
              </a:rPr>
              <a:t>Trust attenuation:</a:t>
            </a:r>
          </a:p>
          <a:p>
            <a:pPr lvl="1"/>
            <a:r>
              <a:rPr lang="en-US" dirty="0"/>
              <a:t>The degree of trust conferred by a trusted page decreases with the distance in the graph</a:t>
            </a:r>
          </a:p>
          <a:p>
            <a:pPr lvl="8"/>
            <a:endParaRPr lang="en-US" dirty="0"/>
          </a:p>
          <a:p>
            <a:r>
              <a:rPr lang="en-US" b="1" dirty="0">
                <a:solidFill>
                  <a:srgbClr val="0066FF"/>
                </a:solidFill>
              </a:rPr>
              <a:t>Trust splitting:</a:t>
            </a:r>
          </a:p>
          <a:p>
            <a:pPr lvl="1"/>
            <a:r>
              <a:rPr lang="en-US" dirty="0"/>
              <a:t>The larger the number of out-links from a page, the less scrutiny the page author gives each out-link</a:t>
            </a:r>
          </a:p>
          <a:p>
            <a:pPr lvl="1"/>
            <a:r>
              <a:rPr lang="en-US" dirty="0"/>
              <a:t>Trust is </a:t>
            </a:r>
            <a:r>
              <a:rPr lang="en-US" b="1" dirty="0">
                <a:solidFill>
                  <a:srgbClr val="008000"/>
                </a:solidFill>
              </a:rPr>
              <a:t>split</a:t>
            </a:r>
            <a:r>
              <a:rPr lang="en-US" dirty="0"/>
              <a:t> across out-links</a:t>
            </a:r>
          </a:p>
        </p:txBody>
      </p:sp>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102</a:t>
            </a:fld>
            <a:endParaRPr lang="en-US"/>
          </a:p>
        </p:txBody>
      </p:sp>
    </p:spTree>
    <p:extLst>
      <p:ext uri="{BB962C8B-B14F-4D97-AF65-F5344CB8AC3E}">
        <p14:creationId xmlns:p14="http://schemas.microsoft.com/office/powerpoint/2010/main" val="243909293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48130" name="Rectangle 2"/>
          <p:cNvSpPr>
            <a:spLocks noGrp="1" noChangeArrowheads="1"/>
          </p:cNvSpPr>
          <p:nvPr>
            <p:ph type="title"/>
          </p:nvPr>
        </p:nvSpPr>
        <p:spPr/>
        <p:txBody>
          <a:bodyPr/>
          <a:lstStyle/>
          <a:p>
            <a:r>
              <a:rPr lang="en-US" dirty="0"/>
              <a:t>Picking the Seed Set</a:t>
            </a:r>
          </a:p>
        </p:txBody>
      </p:sp>
      <p:sp>
        <p:nvSpPr>
          <p:cNvPr id="48131" name="Rectangle 3"/>
          <p:cNvSpPr>
            <a:spLocks noGrp="1" noChangeArrowheads="1"/>
          </p:cNvSpPr>
          <p:nvPr>
            <p:ph type="body" idx="1"/>
          </p:nvPr>
        </p:nvSpPr>
        <p:spPr>
          <a:xfrm>
            <a:off x="457200" y="1600201"/>
            <a:ext cx="7315200" cy="4953000"/>
          </a:xfrm>
        </p:spPr>
        <p:txBody>
          <a:bodyPr/>
          <a:lstStyle/>
          <a:p>
            <a:r>
              <a:rPr lang="en-US" b="1" dirty="0">
                <a:solidFill>
                  <a:srgbClr val="008000"/>
                </a:solidFill>
              </a:rPr>
              <a:t>Two conflicting considerations:</a:t>
            </a:r>
          </a:p>
          <a:p>
            <a:pPr lvl="1"/>
            <a:r>
              <a:rPr lang="en-US" dirty="0"/>
              <a:t>Human has to inspect each seed page, so seed set must be as small as possible</a:t>
            </a:r>
          </a:p>
          <a:p>
            <a:pPr lvl="8"/>
            <a:endParaRPr lang="en-US" dirty="0"/>
          </a:p>
          <a:p>
            <a:pPr lvl="1"/>
            <a:r>
              <a:rPr lang="en-US" dirty="0"/>
              <a:t>Must ensure every </a:t>
            </a:r>
            <a:r>
              <a:rPr lang="en-US" b="1" dirty="0">
                <a:solidFill>
                  <a:srgbClr val="FF0066"/>
                </a:solidFill>
              </a:rPr>
              <a:t>good page</a:t>
            </a:r>
            <a:r>
              <a:rPr lang="en-US" dirty="0">
                <a:solidFill>
                  <a:srgbClr val="FF0066"/>
                </a:solidFill>
              </a:rPr>
              <a:t> </a:t>
            </a:r>
            <a:r>
              <a:rPr lang="en-US" dirty="0"/>
              <a:t>gets adequate trust rank, so need make all good pages reachable from seed set by short paths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103</a:t>
            </a:fld>
            <a:endParaRPr lang="en-US"/>
          </a:p>
        </p:txBody>
      </p:sp>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Tree>
    <p:extLst>
      <p:ext uri="{BB962C8B-B14F-4D97-AF65-F5344CB8AC3E}">
        <p14:creationId xmlns:p14="http://schemas.microsoft.com/office/powerpoint/2010/main" val="399970833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49154" name="Rectangle 2"/>
          <p:cNvSpPr>
            <a:spLocks noGrp="1" noChangeArrowheads="1"/>
          </p:cNvSpPr>
          <p:nvPr>
            <p:ph type="title"/>
          </p:nvPr>
        </p:nvSpPr>
        <p:spPr/>
        <p:txBody>
          <a:bodyPr/>
          <a:lstStyle/>
          <a:p>
            <a:r>
              <a:rPr lang="en-US" dirty="0"/>
              <a:t>Approaches to Picking Seed Set</a:t>
            </a:r>
          </a:p>
        </p:txBody>
      </p:sp>
      <p:sp>
        <p:nvSpPr>
          <p:cNvPr id="49155" name="Rectangle 3"/>
          <p:cNvSpPr>
            <a:spLocks noGrp="1" noChangeArrowheads="1"/>
          </p:cNvSpPr>
          <p:nvPr>
            <p:ph idx="1"/>
          </p:nvPr>
        </p:nvSpPr>
        <p:spPr/>
        <p:txBody>
          <a:bodyPr/>
          <a:lstStyle/>
          <a:p>
            <a:r>
              <a:rPr lang="en-US" dirty="0"/>
              <a:t>Suppose we want to pick a seed set of </a:t>
            </a:r>
            <a:r>
              <a:rPr lang="en-US" b="1" i="1" dirty="0"/>
              <a:t>k</a:t>
            </a:r>
            <a:r>
              <a:rPr lang="en-US" dirty="0"/>
              <a:t> pages</a:t>
            </a:r>
          </a:p>
          <a:p>
            <a:r>
              <a:rPr lang="en-US" b="1" dirty="0"/>
              <a:t>How to do that?</a:t>
            </a:r>
          </a:p>
          <a:p>
            <a:r>
              <a:rPr lang="en-US" b="1" dirty="0">
                <a:solidFill>
                  <a:srgbClr val="0000FF"/>
                </a:solidFill>
              </a:rPr>
              <a:t>(1) PageRank:</a:t>
            </a:r>
          </a:p>
          <a:p>
            <a:pPr lvl="1"/>
            <a:r>
              <a:rPr lang="en-US" dirty="0"/>
              <a:t>Pick the top </a:t>
            </a:r>
            <a:r>
              <a:rPr lang="en-US" b="1" i="1" dirty="0"/>
              <a:t>k</a:t>
            </a:r>
            <a:r>
              <a:rPr lang="en-US" dirty="0"/>
              <a:t> pages by PageRank</a:t>
            </a:r>
          </a:p>
          <a:p>
            <a:pPr lvl="1"/>
            <a:r>
              <a:rPr lang="en-US" dirty="0"/>
              <a:t>Theory is that you can’t get a bad page’s rank really high</a:t>
            </a:r>
          </a:p>
          <a:p>
            <a:r>
              <a:rPr lang="en-US" b="1" dirty="0">
                <a:solidFill>
                  <a:srgbClr val="0000FF"/>
                </a:solidFill>
              </a:rPr>
              <a:t>(2) Use trusted domains</a:t>
            </a:r>
            <a:r>
              <a:rPr lang="en-US" dirty="0"/>
              <a:t> whose membership is controlled, like .</a:t>
            </a:r>
            <a:r>
              <a:rPr lang="en-US" dirty="0" err="1"/>
              <a:t>edu</a:t>
            </a:r>
            <a:r>
              <a:rPr lang="en-US" dirty="0"/>
              <a:t>, .mil, .</a:t>
            </a:r>
            <a:r>
              <a:rPr lang="en-US" dirty="0" err="1"/>
              <a:t>gov</a:t>
            </a:r>
            <a:endParaRPr lang="en-US" dirty="0"/>
          </a:p>
          <a:p>
            <a:pPr>
              <a:buFont typeface="Wingdings" pitchFamily="2" charset="2"/>
              <a:buNone/>
            </a:pPr>
            <a:endParaRPr lang="en-US" dirty="0"/>
          </a:p>
        </p:txBody>
      </p:sp>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104</a:t>
            </a:fld>
            <a:endParaRPr lang="en-US"/>
          </a:p>
        </p:txBody>
      </p:sp>
    </p:spTree>
    <p:extLst>
      <p:ext uri="{BB962C8B-B14F-4D97-AF65-F5344CB8AC3E}">
        <p14:creationId xmlns:p14="http://schemas.microsoft.com/office/powerpoint/2010/main" val="356827372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1202" name="Rectangle 2"/>
          <p:cNvSpPr>
            <a:spLocks noGrp="1" noChangeArrowheads="1"/>
          </p:cNvSpPr>
          <p:nvPr>
            <p:ph type="title"/>
          </p:nvPr>
        </p:nvSpPr>
        <p:spPr/>
        <p:txBody>
          <a:bodyPr/>
          <a:lstStyle/>
          <a:p>
            <a:r>
              <a:rPr lang="en-US"/>
              <a:t>Spam Mass</a:t>
            </a:r>
          </a:p>
        </p:txBody>
      </p:sp>
      <p:sp>
        <p:nvSpPr>
          <p:cNvPr id="51203" name="Rectangle 3"/>
          <p:cNvSpPr>
            <a:spLocks noGrp="1" noChangeArrowheads="1"/>
          </p:cNvSpPr>
          <p:nvPr>
            <p:ph type="body" idx="1"/>
          </p:nvPr>
        </p:nvSpPr>
        <p:spPr/>
        <p:txBody>
          <a:bodyPr/>
          <a:lstStyle/>
          <a:p>
            <a:r>
              <a:rPr lang="en-US" dirty="0"/>
              <a:t>In the </a:t>
            </a:r>
            <a:r>
              <a:rPr lang="en-US" b="1" dirty="0" err="1"/>
              <a:t>TrustRank</a:t>
            </a:r>
            <a:r>
              <a:rPr lang="en-US" dirty="0"/>
              <a:t> model, we start with good pages and propagate trust</a:t>
            </a:r>
          </a:p>
          <a:p>
            <a:pPr lvl="8"/>
            <a:endParaRPr lang="en-US" dirty="0"/>
          </a:p>
          <a:p>
            <a:r>
              <a:rPr lang="en-US" b="1" dirty="0">
                <a:solidFill>
                  <a:srgbClr val="0000FF"/>
                </a:solidFill>
              </a:rPr>
              <a:t>Complementary view: </a:t>
            </a:r>
          </a:p>
          <a:p>
            <a:pPr>
              <a:buNone/>
            </a:pPr>
            <a:r>
              <a:rPr lang="en-US" dirty="0"/>
              <a:t>	</a:t>
            </a:r>
            <a:r>
              <a:rPr lang="en-US" dirty="0">
                <a:solidFill>
                  <a:srgbClr val="D60093"/>
                </a:solidFill>
              </a:rPr>
              <a:t>What fraction of a page’s PageRank comes from </a:t>
            </a:r>
            <a:r>
              <a:rPr lang="en-US" b="1" dirty="0">
                <a:solidFill>
                  <a:srgbClr val="D60093"/>
                </a:solidFill>
              </a:rPr>
              <a:t>spam</a:t>
            </a:r>
            <a:r>
              <a:rPr lang="en-US" dirty="0">
                <a:solidFill>
                  <a:srgbClr val="D60093"/>
                </a:solidFill>
              </a:rPr>
              <a:t> pages?</a:t>
            </a:r>
          </a:p>
          <a:p>
            <a:pPr lvl="8"/>
            <a:endParaRPr lang="en-US" dirty="0"/>
          </a:p>
          <a:p>
            <a:r>
              <a:rPr lang="en-US" dirty="0"/>
              <a:t>In practice, we don’t know all </a:t>
            </a:r>
            <a:br>
              <a:rPr lang="en-US" dirty="0"/>
            </a:br>
            <a:r>
              <a:rPr lang="en-US" dirty="0"/>
              <a:t>the spam pages, so we need </a:t>
            </a:r>
            <a:br>
              <a:rPr lang="en-US" dirty="0"/>
            </a:br>
            <a:r>
              <a:rPr lang="en-US" dirty="0"/>
              <a:t>to estimate</a:t>
            </a:r>
          </a:p>
        </p:txBody>
      </p:sp>
      <p:sp>
        <p:nvSpPr>
          <p:cNvPr id="7" name="Cloud 6"/>
          <p:cNvSpPr/>
          <p:nvPr/>
        </p:nvSpPr>
        <p:spPr>
          <a:xfrm>
            <a:off x="5898382" y="4114800"/>
            <a:ext cx="3276600" cy="25908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7"/>
          <p:cNvSpPr txBox="1"/>
          <p:nvPr/>
        </p:nvSpPr>
        <p:spPr>
          <a:xfrm>
            <a:off x="7315200" y="6324600"/>
            <a:ext cx="667812" cy="369332"/>
          </a:xfrm>
          <a:prstGeom prst="rect">
            <a:avLst/>
          </a:prstGeom>
          <a:noFill/>
        </p:spPr>
        <p:txBody>
          <a:bodyPr wrap="none" rtlCol="0">
            <a:spAutoFit/>
          </a:bodyPr>
          <a:lstStyle/>
          <a:p>
            <a:r>
              <a:rPr lang="en-US" b="1" dirty="0">
                <a:solidFill>
                  <a:srgbClr val="0000FF"/>
                </a:solidFill>
                <a:latin typeface="Arial" pitchFamily="34" charset="0"/>
                <a:cs typeface="Arial" pitchFamily="34" charset="0"/>
              </a:rPr>
              <a:t>Web</a:t>
            </a:r>
          </a:p>
        </p:txBody>
      </p:sp>
      <p:sp>
        <p:nvSpPr>
          <p:cNvPr id="9" name="Oval 8"/>
          <p:cNvSpPr/>
          <p:nvPr/>
        </p:nvSpPr>
        <p:spPr>
          <a:xfrm>
            <a:off x="7467600" y="4572000"/>
            <a:ext cx="1371600" cy="838200"/>
          </a:xfrm>
          <a:prstGeom prst="ellipse">
            <a:avLst/>
          </a:prstGeom>
          <a:solidFill>
            <a:srgbClr val="33CC33"/>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a:solidFill>
                  <a:schemeClr val="bg1"/>
                </a:solidFill>
              </a:rPr>
              <a:t>Trusted set</a:t>
            </a:r>
          </a:p>
        </p:txBody>
      </p:sp>
      <p:sp>
        <p:nvSpPr>
          <p:cNvPr id="10" name="Oval 9"/>
          <p:cNvSpPr/>
          <p:nvPr/>
        </p:nvSpPr>
        <p:spPr>
          <a:xfrm>
            <a:off x="6418385" y="5562600"/>
            <a:ext cx="152400" cy="152400"/>
          </a:xfrm>
          <a:prstGeom prst="ellipse">
            <a:avLst/>
          </a:prstGeom>
          <a:solidFill>
            <a:srgbClr val="FF0000"/>
          </a:solid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a:t>J. Leskovec, A. Rajaraman, J. Ullman: Mining of Massive Datasets, http://www.mmds.org</a:t>
            </a:r>
          </a:p>
        </p:txBody>
      </p:sp>
      <p:sp>
        <p:nvSpPr>
          <p:cNvPr id="12" name="Slide Number Placeholder 11"/>
          <p:cNvSpPr>
            <a:spLocks noGrp="1"/>
          </p:cNvSpPr>
          <p:nvPr>
            <p:ph type="sldNum" sz="quarter" idx="12"/>
          </p:nvPr>
        </p:nvSpPr>
        <p:spPr/>
        <p:txBody>
          <a:bodyPr/>
          <a:lstStyle/>
          <a:p>
            <a:fld id="{19B12225-5612-419B-A8D5-4B8EEE4C217E}" type="slidenum">
              <a:rPr lang="en-US" smtClean="0"/>
              <a:pPr/>
              <a:t>105</a:t>
            </a:fld>
            <a:endParaRPr lang="en-US"/>
          </a:p>
        </p:txBody>
      </p:sp>
    </p:spTree>
    <p:extLst>
      <p:ext uri="{BB962C8B-B14F-4D97-AF65-F5344CB8AC3E}">
        <p14:creationId xmlns:p14="http://schemas.microsoft.com/office/powerpoint/2010/main" val="312628379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2226" name="Rectangle 2"/>
          <p:cNvSpPr>
            <a:spLocks noGrp="1" noChangeArrowheads="1"/>
          </p:cNvSpPr>
          <p:nvPr>
            <p:ph type="title"/>
          </p:nvPr>
        </p:nvSpPr>
        <p:spPr/>
        <p:txBody>
          <a:bodyPr/>
          <a:lstStyle/>
          <a:p>
            <a:r>
              <a:rPr lang="en-US" dirty="0"/>
              <a:t>Spam Mass Estimation</a:t>
            </a:r>
          </a:p>
        </p:txBody>
      </p:sp>
      <mc:AlternateContent xmlns:mc="http://schemas.openxmlformats.org/markup-compatibility/2006" xmlns:a14="http://schemas.microsoft.com/office/drawing/2010/main">
        <mc:Choice Requires="a14">
          <p:sp>
            <p:nvSpPr>
              <p:cNvPr id="52227" name="Rectangle 3"/>
              <p:cNvSpPr>
                <a:spLocks noGrp="1" noChangeArrowheads="1"/>
              </p:cNvSpPr>
              <p:nvPr>
                <p:ph idx="1"/>
              </p:nvPr>
            </p:nvSpPr>
            <p:spPr>
              <a:xfrm>
                <a:off x="457200" y="1295400"/>
                <a:ext cx="8229600" cy="5562600"/>
              </a:xfrm>
            </p:spPr>
            <p:txBody>
              <a:bodyPr>
                <a:normAutofit fontScale="92500" lnSpcReduction="10000"/>
              </a:bodyPr>
              <a:lstStyle/>
              <a:p>
                <a:pPr marL="118872" indent="0">
                  <a:buNone/>
                </a:pPr>
                <a:r>
                  <a:rPr lang="en-US" b="1" u="sng" dirty="0">
                    <a:solidFill>
                      <a:srgbClr val="0000FF"/>
                    </a:solidFill>
                  </a:rPr>
                  <a:t>Solution 2</a:t>
                </a:r>
                <a:r>
                  <a:rPr lang="en-US" b="1" dirty="0"/>
                  <a:t>:</a:t>
                </a:r>
                <a:endParaRPr lang="en-US" b="1" i="1" dirty="0">
                  <a:latin typeface="Cambria Math"/>
                </a:endParaRPr>
              </a:p>
              <a:p>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𝒓</m:t>
                        </m:r>
                      </m:e>
                      <m:sub>
                        <m:r>
                          <a:rPr lang="en-US" b="1" i="1" dirty="0" smtClean="0">
                            <a:latin typeface="Cambria Math"/>
                          </a:rPr>
                          <m:t>𝒑</m:t>
                        </m:r>
                      </m:sub>
                    </m:sSub>
                  </m:oMath>
                </a14:m>
                <a:r>
                  <a:rPr lang="en-US" b="1" dirty="0"/>
                  <a:t> =</a:t>
                </a:r>
                <a:r>
                  <a:rPr lang="en-US" dirty="0"/>
                  <a:t> PageRank of page </a:t>
                </a:r>
                <a:r>
                  <a:rPr lang="en-US" b="1" i="1" dirty="0"/>
                  <a:t>p</a:t>
                </a:r>
              </a:p>
              <a:p>
                <a14:m>
                  <m:oMath xmlns:m="http://schemas.openxmlformats.org/officeDocument/2006/math">
                    <m:sSubSup>
                      <m:sSubSupPr>
                        <m:ctrlPr>
                          <a:rPr lang="en-US" b="1" i="1" dirty="0" smtClean="0">
                            <a:latin typeface="Cambria Math" panose="02040503050406030204" pitchFamily="18" charset="0"/>
                          </a:rPr>
                        </m:ctrlPr>
                      </m:sSubSupPr>
                      <m:e>
                        <m:r>
                          <a:rPr lang="en-US" b="1" i="1" dirty="0" smtClean="0">
                            <a:latin typeface="Cambria Math"/>
                          </a:rPr>
                          <m:t>𝒓</m:t>
                        </m:r>
                      </m:e>
                      <m:sub>
                        <m:r>
                          <a:rPr lang="en-US" b="1" i="1" dirty="0" smtClean="0">
                            <a:latin typeface="Cambria Math"/>
                          </a:rPr>
                          <m:t>𝒑</m:t>
                        </m:r>
                      </m:sub>
                      <m:sup>
                        <m:r>
                          <a:rPr lang="en-US" b="1" i="1" dirty="0" smtClean="0">
                            <a:latin typeface="Cambria Math"/>
                          </a:rPr>
                          <m:t>+</m:t>
                        </m:r>
                      </m:sup>
                    </m:sSubSup>
                  </m:oMath>
                </a14:m>
                <a:r>
                  <a:rPr lang="en-US" dirty="0"/>
                  <a:t> = PageRank of </a:t>
                </a:r>
                <a:r>
                  <a:rPr lang="en-US" b="1" i="1" dirty="0"/>
                  <a:t>p</a:t>
                </a:r>
                <a:r>
                  <a:rPr lang="en-US" dirty="0"/>
                  <a:t> with teleport into </a:t>
                </a:r>
                <a:br>
                  <a:rPr lang="en-US" dirty="0"/>
                </a:br>
                <a:r>
                  <a:rPr lang="en-US" b="1" dirty="0">
                    <a:solidFill>
                      <a:srgbClr val="008000"/>
                    </a:solidFill>
                  </a:rPr>
                  <a:t>trusted</a:t>
                </a:r>
                <a:r>
                  <a:rPr lang="en-US" dirty="0">
                    <a:solidFill>
                      <a:srgbClr val="008000"/>
                    </a:solidFill>
                  </a:rPr>
                  <a:t> </a:t>
                </a:r>
                <a:r>
                  <a:rPr lang="en-US" dirty="0"/>
                  <a:t>pages only</a:t>
                </a:r>
              </a:p>
              <a:p>
                <a:pPr lvl="8"/>
                <a:endParaRPr lang="en-US" dirty="0"/>
              </a:p>
              <a:p>
                <a:r>
                  <a:rPr lang="en-US" b="1" dirty="0"/>
                  <a:t>Then: </a:t>
                </a:r>
                <a:r>
                  <a:rPr lang="en-US" dirty="0">
                    <a:solidFill>
                      <a:srgbClr val="D60093"/>
                    </a:solidFill>
                  </a:rPr>
                  <a:t>What fraction of a page’s PageRank comes from </a:t>
                </a:r>
                <a:r>
                  <a:rPr lang="en-US" b="1" dirty="0">
                    <a:solidFill>
                      <a:srgbClr val="D60093"/>
                    </a:solidFill>
                  </a:rPr>
                  <a:t>spam</a:t>
                </a:r>
                <a:r>
                  <a:rPr lang="en-US" dirty="0">
                    <a:solidFill>
                      <a:srgbClr val="D60093"/>
                    </a:solidFill>
                  </a:rPr>
                  <a:t> pages?</a:t>
                </a:r>
              </a:p>
              <a:p>
                <a:pPr>
                  <a:buNone/>
                </a:pPr>
                <a:r>
                  <a:rPr lang="en-US" sz="4000" b="1" i="1" dirty="0">
                    <a:solidFill>
                      <a:srgbClr val="D60093"/>
                    </a:solidFill>
                  </a:rPr>
                  <a:t>		</a:t>
                </a:r>
                <a14:m>
                  <m:oMath xmlns:m="http://schemas.openxmlformats.org/officeDocument/2006/math">
                    <m:sSubSup>
                      <m:sSubSupPr>
                        <m:ctrlPr>
                          <a:rPr lang="en-US" sz="4000" b="1" i="1" dirty="0" smtClean="0">
                            <a:solidFill>
                              <a:srgbClr val="D60093"/>
                            </a:solidFill>
                            <a:latin typeface="Cambria Math" panose="02040503050406030204" pitchFamily="18" charset="0"/>
                          </a:rPr>
                        </m:ctrlPr>
                      </m:sSubSupPr>
                      <m:e>
                        <m:r>
                          <a:rPr lang="en-US" sz="4000" b="1" i="1" dirty="0" smtClean="0">
                            <a:solidFill>
                              <a:srgbClr val="D60093"/>
                            </a:solidFill>
                            <a:latin typeface="Cambria Math"/>
                          </a:rPr>
                          <m:t>𝒓</m:t>
                        </m:r>
                      </m:e>
                      <m:sub>
                        <m:r>
                          <a:rPr lang="en-US" sz="4000" b="1" i="1" dirty="0" smtClean="0">
                            <a:solidFill>
                              <a:srgbClr val="D60093"/>
                            </a:solidFill>
                            <a:latin typeface="Cambria Math"/>
                          </a:rPr>
                          <m:t>𝒑</m:t>
                        </m:r>
                      </m:sub>
                      <m:sup>
                        <m:r>
                          <a:rPr lang="en-US" sz="4000" b="1" i="1" dirty="0" smtClean="0">
                            <a:solidFill>
                              <a:srgbClr val="D60093"/>
                            </a:solidFill>
                            <a:latin typeface="Cambria Math"/>
                          </a:rPr>
                          <m:t>−</m:t>
                        </m:r>
                      </m:sup>
                    </m:sSubSup>
                    <m:r>
                      <a:rPr lang="en-US" sz="4000" b="1" i="1" dirty="0" smtClean="0">
                        <a:solidFill>
                          <a:srgbClr val="D60093"/>
                        </a:solidFill>
                        <a:latin typeface="Cambria Math"/>
                      </a:rPr>
                      <m:t>=</m:t>
                    </m:r>
                    <m:sSub>
                      <m:sSubPr>
                        <m:ctrlPr>
                          <a:rPr lang="en-US" sz="4000" b="1" i="1" dirty="0" smtClean="0">
                            <a:solidFill>
                              <a:srgbClr val="D60093"/>
                            </a:solidFill>
                            <a:latin typeface="Cambria Math" panose="02040503050406030204" pitchFamily="18" charset="0"/>
                          </a:rPr>
                        </m:ctrlPr>
                      </m:sSubPr>
                      <m:e>
                        <m:r>
                          <a:rPr lang="en-US" sz="4000" b="1" i="1" dirty="0" smtClean="0">
                            <a:solidFill>
                              <a:srgbClr val="D60093"/>
                            </a:solidFill>
                            <a:latin typeface="Cambria Math"/>
                          </a:rPr>
                          <m:t>𝒓</m:t>
                        </m:r>
                      </m:e>
                      <m:sub>
                        <m:r>
                          <a:rPr lang="en-US" sz="4000" b="1" i="1" dirty="0" smtClean="0">
                            <a:solidFill>
                              <a:srgbClr val="D60093"/>
                            </a:solidFill>
                            <a:latin typeface="Cambria Math"/>
                          </a:rPr>
                          <m:t>𝒑</m:t>
                        </m:r>
                      </m:sub>
                    </m:sSub>
                    <m:r>
                      <a:rPr lang="en-US" sz="4000" b="1" i="1" dirty="0" smtClean="0">
                        <a:solidFill>
                          <a:srgbClr val="D60093"/>
                        </a:solidFill>
                        <a:latin typeface="Cambria Math"/>
                      </a:rPr>
                      <m:t>−</m:t>
                    </m:r>
                    <m:sSubSup>
                      <m:sSubSupPr>
                        <m:ctrlPr>
                          <a:rPr lang="en-US" sz="4000" b="1" i="1" dirty="0" smtClean="0">
                            <a:solidFill>
                              <a:srgbClr val="D60093"/>
                            </a:solidFill>
                            <a:latin typeface="Cambria Math" panose="02040503050406030204" pitchFamily="18" charset="0"/>
                          </a:rPr>
                        </m:ctrlPr>
                      </m:sSubSupPr>
                      <m:e>
                        <m:r>
                          <a:rPr lang="en-US" sz="4000" b="1" i="1" dirty="0" smtClean="0">
                            <a:solidFill>
                              <a:srgbClr val="D60093"/>
                            </a:solidFill>
                            <a:latin typeface="Cambria Math"/>
                          </a:rPr>
                          <m:t>𝒓</m:t>
                        </m:r>
                      </m:e>
                      <m:sub>
                        <m:r>
                          <a:rPr lang="en-US" sz="4000" b="1" i="1" dirty="0" smtClean="0">
                            <a:solidFill>
                              <a:srgbClr val="D60093"/>
                            </a:solidFill>
                            <a:latin typeface="Cambria Math"/>
                          </a:rPr>
                          <m:t>𝒑</m:t>
                        </m:r>
                      </m:sub>
                      <m:sup>
                        <m:r>
                          <a:rPr lang="en-US" sz="4000" b="1" i="1" dirty="0" smtClean="0">
                            <a:solidFill>
                              <a:srgbClr val="D60093"/>
                            </a:solidFill>
                            <a:latin typeface="Cambria Math"/>
                          </a:rPr>
                          <m:t>+</m:t>
                        </m:r>
                      </m:sup>
                    </m:sSubSup>
                  </m:oMath>
                </a14:m>
                <a:endParaRPr lang="en-US" sz="4000" b="1" i="1" dirty="0">
                  <a:solidFill>
                    <a:srgbClr val="D60093"/>
                  </a:solidFill>
                </a:endParaRPr>
              </a:p>
              <a:p>
                <a:pPr lvl="8"/>
                <a:endParaRPr lang="en-US" dirty="0"/>
              </a:p>
              <a:p>
                <a:r>
                  <a:rPr lang="en-US" sz="3600" b="1" dirty="0">
                    <a:solidFill>
                      <a:srgbClr val="0000FF"/>
                    </a:solidFill>
                  </a:rPr>
                  <a:t>Spam mass of </a:t>
                </a:r>
                <a:r>
                  <a:rPr lang="en-US" sz="3600" b="1" i="1" dirty="0">
                    <a:solidFill>
                      <a:srgbClr val="0000FF"/>
                    </a:solidFill>
                  </a:rPr>
                  <a:t>p = </a:t>
                </a:r>
                <a14:m>
                  <m:oMath xmlns:m="http://schemas.openxmlformats.org/officeDocument/2006/math">
                    <m:f>
                      <m:fPr>
                        <m:ctrlPr>
                          <a:rPr lang="en-US" sz="3600" b="1" i="1" dirty="0" smtClean="0">
                            <a:solidFill>
                              <a:srgbClr val="0000FF"/>
                            </a:solidFill>
                            <a:latin typeface="Cambria Math" panose="02040503050406030204" pitchFamily="18" charset="0"/>
                          </a:rPr>
                        </m:ctrlPr>
                      </m:fPr>
                      <m:num>
                        <m:sSubSup>
                          <m:sSubSupPr>
                            <m:ctrlPr>
                              <a:rPr lang="en-US" sz="3600" b="1" i="1" dirty="0" smtClean="0">
                                <a:solidFill>
                                  <a:srgbClr val="0000FF"/>
                                </a:solidFill>
                                <a:latin typeface="Cambria Math" panose="02040503050406030204" pitchFamily="18" charset="0"/>
                              </a:rPr>
                            </m:ctrlPr>
                          </m:sSubSupPr>
                          <m:e>
                            <m:r>
                              <a:rPr lang="en-US" sz="3600" b="1" i="1" dirty="0" smtClean="0">
                                <a:solidFill>
                                  <a:srgbClr val="0000FF"/>
                                </a:solidFill>
                                <a:latin typeface="Cambria Math"/>
                              </a:rPr>
                              <m:t>𝒓</m:t>
                            </m:r>
                          </m:e>
                          <m:sub>
                            <m:r>
                              <a:rPr lang="en-US" sz="3600" b="1" i="1" dirty="0" smtClean="0">
                                <a:solidFill>
                                  <a:srgbClr val="0000FF"/>
                                </a:solidFill>
                                <a:latin typeface="Cambria Math"/>
                              </a:rPr>
                              <m:t>𝒑</m:t>
                            </m:r>
                          </m:sub>
                          <m:sup>
                            <m:r>
                              <a:rPr lang="en-US" sz="3600" b="1" i="1" dirty="0" smtClean="0">
                                <a:solidFill>
                                  <a:srgbClr val="0000FF"/>
                                </a:solidFill>
                                <a:latin typeface="Cambria Math"/>
                              </a:rPr>
                              <m:t>−</m:t>
                            </m:r>
                          </m:sup>
                        </m:sSubSup>
                      </m:num>
                      <m:den>
                        <m:sSub>
                          <m:sSubPr>
                            <m:ctrlPr>
                              <a:rPr lang="en-US" sz="3600" b="1" i="1" dirty="0" smtClean="0">
                                <a:solidFill>
                                  <a:srgbClr val="0000FF"/>
                                </a:solidFill>
                                <a:latin typeface="Cambria Math" panose="02040503050406030204" pitchFamily="18" charset="0"/>
                              </a:rPr>
                            </m:ctrlPr>
                          </m:sSubPr>
                          <m:e>
                            <m:r>
                              <a:rPr lang="en-US" sz="3600" b="1" i="1" dirty="0" smtClean="0">
                                <a:solidFill>
                                  <a:srgbClr val="0000FF"/>
                                </a:solidFill>
                                <a:latin typeface="Cambria Math"/>
                              </a:rPr>
                              <m:t>𝒓</m:t>
                            </m:r>
                          </m:e>
                          <m:sub>
                            <m:r>
                              <a:rPr lang="en-US" sz="3600" b="1" i="1" dirty="0" smtClean="0">
                                <a:solidFill>
                                  <a:srgbClr val="0000FF"/>
                                </a:solidFill>
                                <a:latin typeface="Cambria Math"/>
                              </a:rPr>
                              <m:t>𝒑</m:t>
                            </m:r>
                          </m:sub>
                        </m:sSub>
                      </m:den>
                    </m:f>
                  </m:oMath>
                </a14:m>
                <a:endParaRPr lang="en-US" sz="3600" b="1" i="1" dirty="0">
                  <a:solidFill>
                    <a:srgbClr val="0000FF"/>
                  </a:solidFill>
                </a:endParaRPr>
              </a:p>
              <a:p>
                <a:pPr lvl="1"/>
                <a:r>
                  <a:rPr lang="en-US" dirty="0"/>
                  <a:t>Pages with high spam mass</a:t>
                </a:r>
                <a:br>
                  <a:rPr lang="en-US" dirty="0"/>
                </a:br>
                <a:r>
                  <a:rPr lang="en-US" dirty="0"/>
                  <a:t>are spam.</a:t>
                </a:r>
              </a:p>
            </p:txBody>
          </p:sp>
        </mc:Choice>
        <mc:Fallback xmlns="">
          <p:sp>
            <p:nvSpPr>
              <p:cNvPr id="52227" name="Rectangle 3"/>
              <p:cNvSpPr>
                <a:spLocks noGrp="1" noRot="1" noChangeAspect="1" noMove="1" noResize="1" noEditPoints="1" noAdjustHandles="1" noChangeArrowheads="1" noChangeShapeType="1" noTextEdit="1"/>
              </p:cNvSpPr>
              <p:nvPr>
                <p:ph idx="1"/>
              </p:nvPr>
            </p:nvSpPr>
            <p:spPr>
              <a:xfrm>
                <a:off x="457200" y="1295400"/>
                <a:ext cx="8229600" cy="5562600"/>
              </a:xfrm>
              <a:blipFill>
                <a:blip r:embed="rId2"/>
                <a:stretch>
                  <a:fillRect l="-741" t="-1425" r="-1111"/>
                </a:stretch>
              </a:blipFill>
            </p:spPr>
            <p:txBody>
              <a:bodyPr/>
              <a:lstStyle/>
              <a:p>
                <a:r>
                  <a:rPr lang="it-IT">
                    <a:noFill/>
                  </a:rPr>
                  <a:t> </a:t>
                </a:r>
              </a:p>
            </p:txBody>
          </p:sp>
        </mc:Fallback>
      </mc:AlternateContent>
      <p:sp>
        <p:nvSpPr>
          <p:cNvPr id="9" name="Cloud 8"/>
          <p:cNvSpPr/>
          <p:nvPr/>
        </p:nvSpPr>
        <p:spPr>
          <a:xfrm>
            <a:off x="5822182" y="4114800"/>
            <a:ext cx="3276600" cy="25908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Oval 10"/>
          <p:cNvSpPr/>
          <p:nvPr/>
        </p:nvSpPr>
        <p:spPr>
          <a:xfrm>
            <a:off x="7391400" y="4572000"/>
            <a:ext cx="1371600" cy="838200"/>
          </a:xfrm>
          <a:prstGeom prst="ellipse">
            <a:avLst/>
          </a:prstGeom>
          <a:solidFill>
            <a:srgbClr val="33CC33"/>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a:solidFill>
                  <a:schemeClr val="bg1"/>
                </a:solidFill>
              </a:rPr>
              <a:t>Trusted set</a:t>
            </a:r>
          </a:p>
        </p:txBody>
      </p:sp>
      <p:sp>
        <p:nvSpPr>
          <p:cNvPr id="12" name="Oval 11"/>
          <p:cNvSpPr/>
          <p:nvPr/>
        </p:nvSpPr>
        <p:spPr>
          <a:xfrm>
            <a:off x="6342185" y="5562600"/>
            <a:ext cx="152400" cy="152400"/>
          </a:xfrm>
          <a:prstGeom prst="ellipse">
            <a:avLst/>
          </a:prstGeom>
          <a:solidFill>
            <a:srgbClr val="FF0000"/>
          </a:solid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Oval 12"/>
          <p:cNvSpPr/>
          <p:nvPr/>
        </p:nvSpPr>
        <p:spPr>
          <a:xfrm>
            <a:off x="6858000" y="5029200"/>
            <a:ext cx="152400" cy="152400"/>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8" name="Straight Arrow Connector 7"/>
          <p:cNvCxnSpPr/>
          <p:nvPr/>
        </p:nvCxnSpPr>
        <p:spPr>
          <a:xfrm flipH="1" flipV="1">
            <a:off x="6418385" y="5715000"/>
            <a:ext cx="76200" cy="3048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523892" y="5662246"/>
            <a:ext cx="76200" cy="3048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flipV="1">
            <a:off x="6324601" y="5715000"/>
            <a:ext cx="58211" cy="3048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7162800" y="6324600"/>
            <a:ext cx="667812" cy="369332"/>
          </a:xfrm>
          <a:prstGeom prst="rect">
            <a:avLst/>
          </a:prstGeom>
          <a:noFill/>
        </p:spPr>
        <p:txBody>
          <a:bodyPr wrap="none" rtlCol="0">
            <a:spAutoFit/>
          </a:bodyPr>
          <a:lstStyle/>
          <a:p>
            <a:r>
              <a:rPr lang="en-US" b="1" dirty="0">
                <a:solidFill>
                  <a:srgbClr val="0000FF"/>
                </a:solidFill>
                <a:latin typeface="Arial" pitchFamily="34" charset="0"/>
                <a:cs typeface="Arial" pitchFamily="34" charset="0"/>
              </a:rPr>
              <a:t>Web</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10" name="Slide Number Placeholder 9"/>
          <p:cNvSpPr>
            <a:spLocks noGrp="1"/>
          </p:cNvSpPr>
          <p:nvPr>
            <p:ph type="sldNum" sz="quarter" idx="12"/>
          </p:nvPr>
        </p:nvSpPr>
        <p:spPr/>
        <p:txBody>
          <a:bodyPr/>
          <a:lstStyle/>
          <a:p>
            <a:fld id="{19B12225-5612-419B-A8D5-4B8EEE4C217E}" type="slidenum">
              <a:rPr lang="en-US" smtClean="0"/>
              <a:pPr/>
              <a:t>106</a:t>
            </a:fld>
            <a:endParaRPr lang="en-US"/>
          </a:p>
        </p:txBody>
      </p:sp>
    </p:spTree>
    <p:extLst>
      <p:ext uri="{BB962C8B-B14F-4D97-AF65-F5344CB8AC3E}">
        <p14:creationId xmlns:p14="http://schemas.microsoft.com/office/powerpoint/2010/main" val="2478533705"/>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7" name="Title 6"/>
          <p:cNvSpPr>
            <a:spLocks noGrp="1"/>
          </p:cNvSpPr>
          <p:nvPr>
            <p:ph type="ctrTitle"/>
          </p:nvPr>
        </p:nvSpPr>
        <p:spPr/>
        <p:txBody>
          <a:bodyPr/>
          <a:lstStyle/>
          <a:p>
            <a:br>
              <a:rPr lang="en-US" dirty="0"/>
            </a:br>
            <a:r>
              <a:rPr lang="en-US" dirty="0"/>
              <a:t>HITS: Hubs and Authorities</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935313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Hubs and Authorities</a:t>
            </a:r>
          </a:p>
        </p:txBody>
      </p:sp>
      <p:sp>
        <p:nvSpPr>
          <p:cNvPr id="3" name="Content Placeholder 2"/>
          <p:cNvSpPr>
            <a:spLocks noGrp="1"/>
          </p:cNvSpPr>
          <p:nvPr>
            <p:ph idx="1"/>
          </p:nvPr>
        </p:nvSpPr>
        <p:spPr>
          <a:xfrm>
            <a:off x="457200" y="1295400"/>
            <a:ext cx="8458200" cy="5410200"/>
          </a:xfrm>
        </p:spPr>
        <p:txBody>
          <a:bodyPr>
            <a:normAutofit/>
          </a:bodyPr>
          <a:lstStyle/>
          <a:p>
            <a:r>
              <a:rPr lang="en-US" b="1" dirty="0">
                <a:solidFill>
                  <a:srgbClr val="D60093"/>
                </a:solidFill>
              </a:rPr>
              <a:t>HITS</a:t>
            </a:r>
            <a:r>
              <a:rPr lang="en-US" dirty="0">
                <a:solidFill>
                  <a:srgbClr val="D60093"/>
                </a:solidFill>
              </a:rPr>
              <a:t> </a:t>
            </a:r>
            <a:r>
              <a:rPr lang="en-US" b="1" dirty="0">
                <a:solidFill>
                  <a:srgbClr val="0000FF"/>
                </a:solidFill>
              </a:rPr>
              <a:t>(Hypertext-Induced Topic Selection)</a:t>
            </a:r>
            <a:r>
              <a:rPr lang="en-US" dirty="0"/>
              <a:t> </a:t>
            </a:r>
          </a:p>
          <a:p>
            <a:pPr lvl="1"/>
            <a:r>
              <a:rPr lang="en-US" b="1" dirty="0"/>
              <a:t>Is a measure of importance of pages or documents, similar to PageRank</a:t>
            </a:r>
          </a:p>
          <a:p>
            <a:pPr lvl="1"/>
            <a:r>
              <a:rPr lang="en-US" dirty="0"/>
              <a:t>Proposed at around same time as PageRank (‘98)</a:t>
            </a:r>
          </a:p>
          <a:p>
            <a:r>
              <a:rPr lang="en-US" b="1" dirty="0">
                <a:solidFill>
                  <a:srgbClr val="0000FF"/>
                </a:solidFill>
              </a:rPr>
              <a:t>Goal</a:t>
            </a:r>
            <a:r>
              <a:rPr lang="en-US" dirty="0"/>
              <a:t>: Say we want to find good newspapers</a:t>
            </a:r>
            <a:endParaRPr lang="en-US" dirty="0">
              <a:solidFill>
                <a:schemeClr val="accent2"/>
              </a:solidFill>
            </a:endParaRPr>
          </a:p>
          <a:p>
            <a:pPr lvl="1"/>
            <a:r>
              <a:rPr lang="en-US" dirty="0"/>
              <a:t>Don’t just find newspapers. Find “experts” – people who link in a coordinated way to good newspapers</a:t>
            </a:r>
          </a:p>
          <a:p>
            <a:r>
              <a:rPr lang="en-US" b="1" dirty="0">
                <a:solidFill>
                  <a:srgbClr val="008000"/>
                </a:solidFill>
              </a:rPr>
              <a:t>Idea:</a:t>
            </a:r>
            <a:r>
              <a:rPr lang="en-US" dirty="0"/>
              <a:t> </a:t>
            </a:r>
            <a:r>
              <a:rPr lang="en-US" b="1" dirty="0">
                <a:solidFill>
                  <a:srgbClr val="D60093"/>
                </a:solidFill>
              </a:rPr>
              <a:t>Links as votes</a:t>
            </a:r>
          </a:p>
          <a:p>
            <a:pPr lvl="1"/>
            <a:r>
              <a:rPr lang="en-US" b="1" dirty="0"/>
              <a:t>Page is more important if it has more links</a:t>
            </a:r>
          </a:p>
          <a:p>
            <a:pPr lvl="2"/>
            <a:r>
              <a:rPr lang="en-US" dirty="0"/>
              <a:t>In-coming links? Out-going links?</a:t>
            </a:r>
          </a:p>
          <a:p>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108</a:t>
            </a:fld>
            <a:endParaRPr lang="en-US"/>
          </a:p>
        </p:txBody>
      </p:sp>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9152598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Finding newspapers</a:t>
            </a:r>
          </a:p>
        </p:txBody>
      </p:sp>
      <p:sp>
        <p:nvSpPr>
          <p:cNvPr id="3" name="Content Placeholder 2"/>
          <p:cNvSpPr>
            <a:spLocks noGrp="1"/>
          </p:cNvSpPr>
          <p:nvPr>
            <p:ph idx="1"/>
          </p:nvPr>
        </p:nvSpPr>
        <p:spPr/>
        <p:txBody>
          <a:bodyPr/>
          <a:lstStyle/>
          <a:p>
            <a:r>
              <a:rPr lang="en-US" b="1" dirty="0">
                <a:solidFill>
                  <a:srgbClr val="0000FF"/>
                </a:solidFill>
              </a:rPr>
              <a:t>Hubs</a:t>
            </a:r>
            <a:r>
              <a:rPr lang="en-US" b="1" dirty="0">
                <a:solidFill>
                  <a:srgbClr val="D60093"/>
                </a:solidFill>
              </a:rPr>
              <a:t> and </a:t>
            </a:r>
            <a:r>
              <a:rPr lang="en-US" b="1" dirty="0">
                <a:solidFill>
                  <a:srgbClr val="008000"/>
                </a:solidFill>
              </a:rPr>
              <a:t>Authorities</a:t>
            </a:r>
            <a:br>
              <a:rPr lang="en-US" b="1" dirty="0">
                <a:solidFill>
                  <a:srgbClr val="D60093"/>
                </a:solidFill>
              </a:rPr>
            </a:br>
            <a:r>
              <a:rPr lang="en-US" dirty="0"/>
              <a:t>Each page has 2 scores:</a:t>
            </a:r>
            <a:endParaRPr lang="en-US" dirty="0">
              <a:solidFill>
                <a:schemeClr val="accent2"/>
              </a:solidFill>
            </a:endParaRPr>
          </a:p>
          <a:p>
            <a:pPr lvl="1"/>
            <a:r>
              <a:rPr lang="en-US" b="1" dirty="0"/>
              <a:t>Quality as an expert (</a:t>
            </a:r>
            <a:r>
              <a:rPr lang="en-US" b="1" dirty="0">
                <a:solidFill>
                  <a:srgbClr val="0000FF"/>
                </a:solidFill>
              </a:rPr>
              <a:t>hub</a:t>
            </a:r>
            <a:r>
              <a:rPr lang="en-US" b="1" dirty="0"/>
              <a:t>):</a:t>
            </a:r>
          </a:p>
          <a:p>
            <a:pPr lvl="2"/>
            <a:r>
              <a:rPr lang="en-US" dirty="0"/>
              <a:t>Total sum of votes of authorities pointed to</a:t>
            </a:r>
          </a:p>
          <a:p>
            <a:pPr lvl="1"/>
            <a:r>
              <a:rPr lang="en-US" b="1" dirty="0"/>
              <a:t>Quality as a content (</a:t>
            </a:r>
            <a:r>
              <a:rPr lang="en-US" b="1" dirty="0">
                <a:solidFill>
                  <a:srgbClr val="008000"/>
                </a:solidFill>
              </a:rPr>
              <a:t>authority</a:t>
            </a:r>
            <a:r>
              <a:rPr lang="en-US" b="1" dirty="0"/>
              <a:t>):</a:t>
            </a:r>
          </a:p>
          <a:p>
            <a:pPr lvl="2"/>
            <a:r>
              <a:rPr lang="en-US" dirty="0"/>
              <a:t>Total sum of votes coming from experts</a:t>
            </a:r>
          </a:p>
          <a:p>
            <a:pPr lvl="2"/>
            <a:endParaRPr lang="en-US" dirty="0"/>
          </a:p>
          <a:p>
            <a:r>
              <a:rPr lang="en-US" b="1" dirty="0"/>
              <a:t>Principle of repeated improvement</a:t>
            </a:r>
          </a:p>
        </p:txBody>
      </p:sp>
      <p:sp>
        <p:nvSpPr>
          <p:cNvPr id="32" name="Slide Number Placeholder 31"/>
          <p:cNvSpPr>
            <a:spLocks noGrp="1"/>
          </p:cNvSpPr>
          <p:nvPr>
            <p:ph type="sldNum" sz="quarter" idx="12"/>
          </p:nvPr>
        </p:nvSpPr>
        <p:spPr/>
        <p:txBody>
          <a:bodyPr/>
          <a:lstStyle/>
          <a:p>
            <a:fld id="{19B12225-5612-419B-A8D5-4B8EEE4C217E}" type="slidenum">
              <a:rPr lang="en-US" smtClean="0"/>
              <a:pPr/>
              <a:t>109</a:t>
            </a:fld>
            <a:endParaRPr lang="en-US"/>
          </a:p>
        </p:txBody>
      </p:sp>
      <p:sp>
        <p:nvSpPr>
          <p:cNvPr id="23" name="TextBox 22"/>
          <p:cNvSpPr txBox="1"/>
          <p:nvPr/>
        </p:nvSpPr>
        <p:spPr>
          <a:xfrm>
            <a:off x="7912946" y="1600200"/>
            <a:ext cx="1146532" cy="2585323"/>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NYT: 10</a:t>
            </a:r>
          </a:p>
          <a:p>
            <a:endParaRPr lang="en-US" b="1" dirty="0">
              <a:solidFill>
                <a:srgbClr val="008000"/>
              </a:solidFill>
              <a:latin typeface="Arial" pitchFamily="34" charset="0"/>
              <a:cs typeface="Arial" pitchFamily="34" charset="0"/>
            </a:endParaRPr>
          </a:p>
          <a:p>
            <a:r>
              <a:rPr lang="en-US" b="1" dirty="0" err="1">
                <a:solidFill>
                  <a:srgbClr val="008000"/>
                </a:solidFill>
                <a:latin typeface="Arial" pitchFamily="34" charset="0"/>
                <a:cs typeface="Arial" pitchFamily="34" charset="0"/>
              </a:rPr>
              <a:t>Ebay</a:t>
            </a:r>
            <a:r>
              <a:rPr lang="en-US" b="1" dirty="0">
                <a:solidFill>
                  <a:srgbClr val="008000"/>
                </a:solidFill>
                <a:latin typeface="Arial" pitchFamily="34" charset="0"/>
                <a:cs typeface="Arial" pitchFamily="34" charset="0"/>
              </a:rPr>
              <a:t>: 3</a:t>
            </a:r>
          </a:p>
          <a:p>
            <a:endParaRPr lang="en-US" b="1" dirty="0">
              <a:solidFill>
                <a:srgbClr val="008000"/>
              </a:solidFill>
              <a:latin typeface="Arial" pitchFamily="34" charset="0"/>
              <a:cs typeface="Arial" pitchFamily="34" charset="0"/>
            </a:endParaRPr>
          </a:p>
          <a:p>
            <a:r>
              <a:rPr lang="en-US" b="1" dirty="0">
                <a:solidFill>
                  <a:srgbClr val="008000"/>
                </a:solidFill>
                <a:latin typeface="Arial" pitchFamily="34" charset="0"/>
                <a:cs typeface="Arial" pitchFamily="34" charset="0"/>
              </a:rPr>
              <a:t>Yahoo: 3</a:t>
            </a:r>
          </a:p>
          <a:p>
            <a:endParaRPr lang="en-US" b="1" dirty="0">
              <a:solidFill>
                <a:srgbClr val="008000"/>
              </a:solidFill>
              <a:latin typeface="Arial" pitchFamily="34" charset="0"/>
              <a:cs typeface="Arial" pitchFamily="34" charset="0"/>
            </a:endParaRPr>
          </a:p>
          <a:p>
            <a:r>
              <a:rPr lang="en-US" b="1" dirty="0">
                <a:solidFill>
                  <a:srgbClr val="008000"/>
                </a:solidFill>
                <a:latin typeface="Arial" pitchFamily="34" charset="0"/>
                <a:cs typeface="Arial" pitchFamily="34" charset="0"/>
              </a:rPr>
              <a:t>CNN: 8</a:t>
            </a:r>
          </a:p>
          <a:p>
            <a:endParaRPr lang="en-US" b="1" dirty="0">
              <a:solidFill>
                <a:srgbClr val="008000"/>
              </a:solidFill>
              <a:latin typeface="Arial" pitchFamily="34" charset="0"/>
              <a:cs typeface="Arial" pitchFamily="34" charset="0"/>
            </a:endParaRPr>
          </a:p>
          <a:p>
            <a:r>
              <a:rPr lang="en-US" b="1" dirty="0">
                <a:solidFill>
                  <a:srgbClr val="008000"/>
                </a:solidFill>
                <a:latin typeface="Arial" pitchFamily="34" charset="0"/>
                <a:cs typeface="Arial" pitchFamily="34" charset="0"/>
              </a:rPr>
              <a:t>WSJ: 9</a:t>
            </a:r>
          </a:p>
        </p:txBody>
      </p:sp>
      <p:sp>
        <p:nvSpPr>
          <p:cNvPr id="27" name="Oval 26"/>
          <p:cNvSpPr/>
          <p:nvPr/>
        </p:nvSpPr>
        <p:spPr>
          <a:xfrm>
            <a:off x="7086600" y="2198320"/>
            <a:ext cx="228600" cy="228600"/>
          </a:xfrm>
          <a:prstGeom prst="ellipse">
            <a:avLst/>
          </a:prstGeom>
          <a:solidFill>
            <a:srgbClr val="0000FF"/>
          </a:solidFill>
          <a:ln w="19050"/>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Oval 33"/>
          <p:cNvSpPr/>
          <p:nvPr/>
        </p:nvSpPr>
        <p:spPr>
          <a:xfrm>
            <a:off x="7086600" y="2685048"/>
            <a:ext cx="228600" cy="228600"/>
          </a:xfrm>
          <a:prstGeom prst="ellipse">
            <a:avLst/>
          </a:prstGeom>
          <a:solidFill>
            <a:srgbClr val="0000FF"/>
          </a:solidFill>
          <a:ln w="19050"/>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Oval 34"/>
          <p:cNvSpPr/>
          <p:nvPr/>
        </p:nvSpPr>
        <p:spPr>
          <a:xfrm>
            <a:off x="7086600" y="3447048"/>
            <a:ext cx="228600" cy="228600"/>
          </a:xfrm>
          <a:prstGeom prst="ellipse">
            <a:avLst/>
          </a:prstGeom>
          <a:solidFill>
            <a:srgbClr val="0000FF"/>
          </a:solidFill>
          <a:ln w="19050"/>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6" name="Straight Arrow Connector 35"/>
          <p:cNvCxnSpPr>
            <a:stCxn id="27" idx="6"/>
          </p:cNvCxnSpPr>
          <p:nvPr/>
        </p:nvCxnSpPr>
        <p:spPr>
          <a:xfrm flipV="1">
            <a:off x="7315200" y="1846848"/>
            <a:ext cx="609600" cy="465772"/>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37" name="Straight Arrow Connector 36"/>
          <p:cNvCxnSpPr/>
          <p:nvPr/>
        </p:nvCxnSpPr>
        <p:spPr>
          <a:xfrm>
            <a:off x="7315200" y="2332672"/>
            <a:ext cx="685800" cy="466676"/>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38" name="Straight Arrow Connector 37"/>
          <p:cNvCxnSpPr>
            <a:stCxn id="34" idx="6"/>
          </p:cNvCxnSpPr>
          <p:nvPr/>
        </p:nvCxnSpPr>
        <p:spPr>
          <a:xfrm flipV="1">
            <a:off x="7315200" y="2333576"/>
            <a:ext cx="685800" cy="465772"/>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39" name="Straight Arrow Connector 38"/>
          <p:cNvCxnSpPr>
            <a:stCxn id="35" idx="6"/>
          </p:cNvCxnSpPr>
          <p:nvPr/>
        </p:nvCxnSpPr>
        <p:spPr>
          <a:xfrm flipV="1">
            <a:off x="7315200" y="3447048"/>
            <a:ext cx="685800" cy="114300"/>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40" name="Straight Arrow Connector 39"/>
          <p:cNvCxnSpPr>
            <a:stCxn id="35" idx="5"/>
          </p:cNvCxnSpPr>
          <p:nvPr/>
        </p:nvCxnSpPr>
        <p:spPr>
          <a:xfrm rot="16200000" flipH="1">
            <a:off x="7434122" y="3489770"/>
            <a:ext cx="338278" cy="643078"/>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41" name="Straight Arrow Connector 40"/>
          <p:cNvCxnSpPr>
            <a:stCxn id="27" idx="5"/>
          </p:cNvCxnSpPr>
          <p:nvPr/>
        </p:nvCxnSpPr>
        <p:spPr>
          <a:xfrm rot="16200000" flipH="1">
            <a:off x="7114558" y="2560606"/>
            <a:ext cx="977406" cy="643078"/>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sp>
        <p:nvSpPr>
          <p:cNvPr id="42" name="Oval 41"/>
          <p:cNvSpPr/>
          <p:nvPr/>
        </p:nvSpPr>
        <p:spPr>
          <a:xfrm>
            <a:off x="7086600" y="3066048"/>
            <a:ext cx="228600" cy="228600"/>
          </a:xfrm>
          <a:prstGeom prst="ellipse">
            <a:avLst/>
          </a:prstGeom>
          <a:solidFill>
            <a:srgbClr val="0000FF"/>
          </a:solidFill>
          <a:ln w="19050"/>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3" name="Straight Arrow Connector 42"/>
          <p:cNvCxnSpPr>
            <a:stCxn id="42" idx="5"/>
          </p:cNvCxnSpPr>
          <p:nvPr/>
        </p:nvCxnSpPr>
        <p:spPr>
          <a:xfrm>
            <a:off x="7281722" y="3261170"/>
            <a:ext cx="643079" cy="566878"/>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cxnSp>
        <p:nvCxnSpPr>
          <p:cNvPr id="44" name="Straight Arrow Connector 43"/>
          <p:cNvCxnSpPr>
            <a:stCxn id="42" idx="6"/>
          </p:cNvCxnSpPr>
          <p:nvPr/>
        </p:nvCxnSpPr>
        <p:spPr>
          <a:xfrm flipV="1">
            <a:off x="7315200" y="2989848"/>
            <a:ext cx="685800" cy="190500"/>
          </a:xfrm>
          <a:prstGeom prst="straightConnector1">
            <a:avLst/>
          </a:prstGeom>
          <a:ln w="19050">
            <a:tailEnd type="arrow"/>
          </a:ln>
        </p:spPr>
        <p:style>
          <a:lnRef idx="1">
            <a:schemeClr val="dk1"/>
          </a:lnRef>
          <a:fillRef idx="2">
            <a:schemeClr val="dk1"/>
          </a:fillRef>
          <a:effectRef idx="1">
            <a:schemeClr val="dk1"/>
          </a:effectRef>
          <a:fontRef idx="minor">
            <a:schemeClr val="dk1"/>
          </a:fontRef>
        </p:style>
      </p:cxn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46944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animBg="1"/>
      <p:bldP spid="34" grpId="0" animBg="1"/>
      <p:bldP spid="35"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Broad Question</a:t>
            </a:r>
          </a:p>
        </p:txBody>
      </p:sp>
      <p:sp>
        <p:nvSpPr>
          <p:cNvPr id="3" name="Content Placeholder 2"/>
          <p:cNvSpPr>
            <a:spLocks noGrp="1"/>
          </p:cNvSpPr>
          <p:nvPr>
            <p:ph idx="1"/>
          </p:nvPr>
        </p:nvSpPr>
        <p:spPr>
          <a:xfrm>
            <a:off x="457200" y="1295400"/>
            <a:ext cx="8229600" cy="5410200"/>
          </a:xfrm>
        </p:spPr>
        <p:txBody>
          <a:bodyPr>
            <a:normAutofit/>
          </a:bodyPr>
          <a:lstStyle/>
          <a:p>
            <a:r>
              <a:rPr lang="en-US" sz="3600" b="1" dirty="0">
                <a:solidFill>
                  <a:srgbClr val="CC0066"/>
                </a:solidFill>
              </a:rPr>
              <a:t>How to organize the Web?</a:t>
            </a:r>
            <a:endParaRPr lang="en-US" b="1" dirty="0">
              <a:solidFill>
                <a:srgbClr val="CC0066"/>
              </a:solidFill>
            </a:endParaRPr>
          </a:p>
          <a:p>
            <a:r>
              <a:rPr lang="en-US" b="1" dirty="0"/>
              <a:t>First try:</a:t>
            </a:r>
            <a:r>
              <a:rPr lang="en-US" dirty="0"/>
              <a:t> Human curated</a:t>
            </a:r>
            <a:br>
              <a:rPr lang="en-US" dirty="0"/>
            </a:br>
            <a:r>
              <a:rPr lang="en-US" b="1" dirty="0">
                <a:solidFill>
                  <a:srgbClr val="0000FF"/>
                </a:solidFill>
              </a:rPr>
              <a:t>Web directories</a:t>
            </a:r>
          </a:p>
          <a:p>
            <a:pPr lvl="1"/>
            <a:r>
              <a:rPr lang="en-US" dirty="0"/>
              <a:t>Yahoo, DMOZ, </a:t>
            </a:r>
            <a:r>
              <a:rPr lang="en-US" dirty="0" err="1"/>
              <a:t>LookSmart</a:t>
            </a:r>
            <a:endParaRPr lang="en-US" dirty="0"/>
          </a:p>
          <a:p>
            <a:r>
              <a:rPr lang="en-US" b="1" dirty="0"/>
              <a:t>Second try:</a:t>
            </a:r>
            <a:r>
              <a:rPr lang="en-US" dirty="0"/>
              <a:t> </a:t>
            </a:r>
            <a:r>
              <a:rPr lang="en-US" b="1" dirty="0">
                <a:solidFill>
                  <a:srgbClr val="0000FF"/>
                </a:solidFill>
              </a:rPr>
              <a:t>Web Search</a:t>
            </a:r>
          </a:p>
          <a:p>
            <a:pPr lvl="1"/>
            <a:r>
              <a:rPr lang="en-US" b="1" dirty="0">
                <a:solidFill>
                  <a:srgbClr val="008000"/>
                </a:solidFill>
              </a:rPr>
              <a:t>Information Retrieval </a:t>
            </a:r>
            <a:r>
              <a:rPr lang="en-US" dirty="0"/>
              <a:t>investigates:</a:t>
            </a:r>
            <a:br>
              <a:rPr lang="en-US" dirty="0"/>
            </a:br>
            <a:r>
              <a:rPr lang="en-US" dirty="0">
                <a:solidFill>
                  <a:srgbClr val="0000FF"/>
                </a:solidFill>
              </a:rPr>
              <a:t>Find relevant docs in a small </a:t>
            </a:r>
            <a:br>
              <a:rPr lang="en-US" dirty="0">
                <a:solidFill>
                  <a:srgbClr val="0000FF"/>
                </a:solidFill>
              </a:rPr>
            </a:br>
            <a:r>
              <a:rPr lang="en-US" dirty="0">
                <a:solidFill>
                  <a:srgbClr val="0000FF"/>
                </a:solidFill>
              </a:rPr>
              <a:t>and trusted set</a:t>
            </a:r>
          </a:p>
          <a:p>
            <a:pPr lvl="2"/>
            <a:r>
              <a:rPr lang="en-US" dirty="0"/>
              <a:t>Newspaper articles, Patents, etc.</a:t>
            </a:r>
          </a:p>
          <a:p>
            <a:pPr lvl="1"/>
            <a:r>
              <a:rPr lang="en-US" b="1" u="sng" dirty="0">
                <a:solidFill>
                  <a:srgbClr val="FF0000"/>
                </a:solidFill>
              </a:rPr>
              <a:t>But:</a:t>
            </a:r>
            <a:r>
              <a:rPr lang="en-US" dirty="0"/>
              <a:t> Web is </a:t>
            </a:r>
            <a:r>
              <a:rPr lang="en-US" b="1" dirty="0"/>
              <a:t>huge</a:t>
            </a:r>
            <a:r>
              <a:rPr lang="en-US" dirty="0"/>
              <a:t>, full of untrusted documents, random things, web spam, etc.</a:t>
            </a:r>
          </a:p>
          <a:p>
            <a:pPr lvl="1"/>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0" name="Slide Number Placeholder 9"/>
          <p:cNvSpPr>
            <a:spLocks noGrp="1"/>
          </p:cNvSpPr>
          <p:nvPr>
            <p:ph type="sldNum" sz="quarter" idx="12"/>
          </p:nvPr>
        </p:nvSpPr>
        <p:spPr/>
        <p:txBody>
          <a:bodyPr/>
          <a:lstStyle/>
          <a:p>
            <a:fld id="{19B12225-5612-419B-A8D5-4B8EEE4C217E}" type="slidenum">
              <a:rPr lang="en-US" smtClean="0"/>
              <a:pPr/>
              <a:t>11</a:t>
            </a:fld>
            <a:endParaRPr lang="en-US"/>
          </a:p>
        </p:txBody>
      </p:sp>
      <p:pic>
        <p:nvPicPr>
          <p:cNvPr id="22533" name="Picture 5" descr="http://www.imagstudios.com/images/yahoo-old.jpg"/>
          <p:cNvPicPr>
            <a:picLocks noChangeAspect="1" noChangeArrowheads="1"/>
          </p:cNvPicPr>
          <p:nvPr/>
        </p:nvPicPr>
        <p:blipFill>
          <a:blip r:embed="rId2" cstate="print"/>
          <a:srcRect/>
          <a:stretch>
            <a:fillRect/>
          </a:stretch>
        </p:blipFill>
        <p:spPr bwMode="auto">
          <a:xfrm>
            <a:off x="6096000" y="1143000"/>
            <a:ext cx="2982591" cy="2895600"/>
          </a:xfrm>
          <a:prstGeom prst="rect">
            <a:avLst/>
          </a:prstGeom>
          <a:noFill/>
        </p:spPr>
      </p:pic>
    </p:spTree>
    <p:extLst>
      <p:ext uri="{BB962C8B-B14F-4D97-AF65-F5344CB8AC3E}">
        <p14:creationId xmlns:p14="http://schemas.microsoft.com/office/powerpoint/2010/main" val="341921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pic>
        <p:nvPicPr>
          <p:cNvPr id="17" name="Picture 8" descr="Hubs and Authorities Diagram"/>
          <p:cNvPicPr>
            <a:picLocks noChangeAspect="1" noChangeArrowheads="1"/>
          </p:cNvPicPr>
          <p:nvPr/>
        </p:nvPicPr>
        <p:blipFill>
          <a:blip r:embed="rId2" cstate="print"/>
          <a:srcRect/>
          <a:stretch>
            <a:fillRect/>
          </a:stretch>
        </p:blipFill>
        <p:spPr bwMode="auto">
          <a:xfrm>
            <a:off x="5832901" y="4800600"/>
            <a:ext cx="3291840" cy="2057400"/>
          </a:xfrm>
          <a:prstGeom prst="rect">
            <a:avLst/>
          </a:prstGeom>
          <a:noFill/>
        </p:spPr>
      </p:pic>
      <p:sp>
        <p:nvSpPr>
          <p:cNvPr id="8194" name="Rectangle 2"/>
          <p:cNvSpPr>
            <a:spLocks noGrp="1" noChangeArrowheads="1"/>
          </p:cNvSpPr>
          <p:nvPr>
            <p:ph type="title"/>
          </p:nvPr>
        </p:nvSpPr>
        <p:spPr/>
        <p:txBody>
          <a:bodyPr/>
          <a:lstStyle/>
          <a:p>
            <a:r>
              <a:rPr lang="en-US" dirty="0"/>
              <a:t>Hubs and Authorities</a:t>
            </a:r>
          </a:p>
        </p:txBody>
      </p:sp>
      <p:sp>
        <p:nvSpPr>
          <p:cNvPr id="8195" name="Rectangle 3"/>
          <p:cNvSpPr>
            <a:spLocks noGrp="1" noChangeArrowheads="1"/>
          </p:cNvSpPr>
          <p:nvPr>
            <p:ph idx="1"/>
          </p:nvPr>
        </p:nvSpPr>
        <p:spPr/>
        <p:txBody>
          <a:bodyPr>
            <a:normAutofit lnSpcReduction="10000"/>
          </a:bodyPr>
          <a:lstStyle/>
          <a:p>
            <a:pPr marL="533400" indent="-533400">
              <a:buNone/>
            </a:pPr>
            <a:r>
              <a:rPr lang="en-US" b="1" dirty="0">
                <a:solidFill>
                  <a:srgbClr val="D60093"/>
                </a:solidFill>
              </a:rPr>
              <a:t>Interesting pages fall into two classes:</a:t>
            </a:r>
          </a:p>
          <a:p>
            <a:pPr marL="533400" indent="-533400">
              <a:buFont typeface="Wingdings" pitchFamily="2" charset="2"/>
              <a:buAutoNum type="arabicPeriod"/>
            </a:pPr>
            <a:r>
              <a:rPr lang="en-US" b="1" dirty="0">
                <a:solidFill>
                  <a:srgbClr val="008000"/>
                </a:solidFill>
              </a:rPr>
              <a:t>Authorities</a:t>
            </a:r>
            <a:r>
              <a:rPr lang="en-US" dirty="0">
                <a:solidFill>
                  <a:srgbClr val="008000"/>
                </a:solidFill>
              </a:rPr>
              <a:t> </a:t>
            </a:r>
            <a:r>
              <a:rPr lang="en-US" dirty="0"/>
              <a:t>are pages containing </a:t>
            </a:r>
            <a:br>
              <a:rPr lang="en-US" dirty="0"/>
            </a:br>
            <a:r>
              <a:rPr lang="en-US" dirty="0"/>
              <a:t>useful information</a:t>
            </a:r>
          </a:p>
          <a:p>
            <a:pPr marL="928688" lvl="1" indent="-457200"/>
            <a:r>
              <a:rPr lang="en-US" dirty="0"/>
              <a:t>Newspaper home pages</a:t>
            </a:r>
          </a:p>
          <a:p>
            <a:pPr marL="928688" lvl="1" indent="-457200"/>
            <a:r>
              <a:rPr lang="en-US" dirty="0"/>
              <a:t>Course home pages</a:t>
            </a:r>
          </a:p>
          <a:p>
            <a:pPr marL="928688" lvl="1" indent="-457200"/>
            <a:r>
              <a:rPr lang="en-US" dirty="0"/>
              <a:t>Home pages of auto manufacturers</a:t>
            </a:r>
          </a:p>
          <a:p>
            <a:pPr marL="2025968" lvl="6" indent="-457200"/>
            <a:endParaRPr lang="en-US" dirty="0"/>
          </a:p>
          <a:p>
            <a:pPr marL="533400" indent="-533400">
              <a:buFont typeface="Wingdings" pitchFamily="2" charset="2"/>
              <a:buAutoNum type="arabicPeriod"/>
            </a:pPr>
            <a:r>
              <a:rPr lang="en-US" b="1" dirty="0">
                <a:solidFill>
                  <a:srgbClr val="0000FF"/>
                </a:solidFill>
              </a:rPr>
              <a:t>Hubs</a:t>
            </a:r>
            <a:r>
              <a:rPr lang="en-US" dirty="0">
                <a:solidFill>
                  <a:srgbClr val="0000FF"/>
                </a:solidFill>
              </a:rPr>
              <a:t> </a:t>
            </a:r>
            <a:r>
              <a:rPr lang="en-US" dirty="0"/>
              <a:t>are pages that link to authorities</a:t>
            </a:r>
          </a:p>
          <a:p>
            <a:pPr marL="928688" lvl="1" indent="-457200"/>
            <a:r>
              <a:rPr lang="en-US" dirty="0"/>
              <a:t>List of newspapers</a:t>
            </a:r>
          </a:p>
          <a:p>
            <a:pPr marL="928688" lvl="1" indent="-457200"/>
            <a:r>
              <a:rPr lang="en-US" dirty="0"/>
              <a:t>Course bulletin</a:t>
            </a:r>
          </a:p>
          <a:p>
            <a:pPr marL="928688" lvl="1" indent="-457200"/>
            <a:r>
              <a:rPr lang="en-US" dirty="0"/>
              <a:t>List of US auto manufacturers</a:t>
            </a:r>
          </a:p>
          <a:p>
            <a:pPr marL="533400" indent="-533400"/>
            <a:endParaRPr lang="en-US" dirty="0"/>
          </a:p>
        </p:txBody>
      </p:sp>
      <p:sp>
        <p:nvSpPr>
          <p:cNvPr id="15" name="Slide Number Placeholder 14"/>
          <p:cNvSpPr>
            <a:spLocks noGrp="1"/>
          </p:cNvSpPr>
          <p:nvPr>
            <p:ph type="sldNum" sz="quarter" idx="12"/>
          </p:nvPr>
        </p:nvSpPr>
        <p:spPr/>
        <p:txBody>
          <a:bodyPr/>
          <a:lstStyle/>
          <a:p>
            <a:fld id="{19B12225-5612-419B-A8D5-4B8EEE4C217E}" type="slidenum">
              <a:rPr lang="en-US" smtClean="0"/>
              <a:pPr/>
              <a:t>110</a:t>
            </a:fld>
            <a:endParaRPr lang="en-US"/>
          </a:p>
        </p:txBody>
      </p:sp>
      <p:sp>
        <p:nvSpPr>
          <p:cNvPr id="4" name="Oval 3"/>
          <p:cNvSpPr/>
          <p:nvPr/>
        </p:nvSpPr>
        <p:spPr>
          <a:xfrm>
            <a:off x="6934200" y="5590650"/>
            <a:ext cx="304800" cy="304800"/>
          </a:xfrm>
          <a:prstGeom prst="ellipse">
            <a:avLst/>
          </a:prstGeom>
          <a:solidFill>
            <a:srgbClr val="008000"/>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Oval 10"/>
          <p:cNvSpPr/>
          <p:nvPr/>
        </p:nvSpPr>
        <p:spPr>
          <a:xfrm>
            <a:off x="8062708" y="5249386"/>
            <a:ext cx="304800" cy="304800"/>
          </a:xfrm>
          <a:prstGeom prst="ellipse">
            <a:avLst/>
          </a:prstGeom>
          <a:solidFill>
            <a:srgbClr val="008000"/>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Oval 4"/>
          <p:cNvSpPr/>
          <p:nvPr/>
        </p:nvSpPr>
        <p:spPr>
          <a:xfrm>
            <a:off x="7281541" y="5148410"/>
            <a:ext cx="152400" cy="152400"/>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Oval 12"/>
          <p:cNvSpPr/>
          <p:nvPr/>
        </p:nvSpPr>
        <p:spPr>
          <a:xfrm>
            <a:off x="6427446" y="6442875"/>
            <a:ext cx="76200" cy="76200"/>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Oval 17"/>
          <p:cNvSpPr/>
          <p:nvPr/>
        </p:nvSpPr>
        <p:spPr>
          <a:xfrm>
            <a:off x="6293746" y="5175992"/>
            <a:ext cx="76200" cy="76200"/>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Oval 18"/>
          <p:cNvSpPr/>
          <p:nvPr/>
        </p:nvSpPr>
        <p:spPr>
          <a:xfrm>
            <a:off x="6411552" y="5793071"/>
            <a:ext cx="76200" cy="76200"/>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Oval 19"/>
          <p:cNvSpPr/>
          <p:nvPr/>
        </p:nvSpPr>
        <p:spPr>
          <a:xfrm>
            <a:off x="8039334" y="6584990"/>
            <a:ext cx="109728" cy="109728"/>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Oval 20"/>
          <p:cNvSpPr/>
          <p:nvPr/>
        </p:nvSpPr>
        <p:spPr>
          <a:xfrm>
            <a:off x="7677267" y="5739312"/>
            <a:ext cx="109728" cy="109728"/>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Oval 21"/>
          <p:cNvSpPr/>
          <p:nvPr/>
        </p:nvSpPr>
        <p:spPr>
          <a:xfrm>
            <a:off x="8794555" y="5768296"/>
            <a:ext cx="109728" cy="109728"/>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Oval 22"/>
          <p:cNvSpPr/>
          <p:nvPr/>
        </p:nvSpPr>
        <p:spPr>
          <a:xfrm>
            <a:off x="7883194" y="6226897"/>
            <a:ext cx="109728" cy="109728"/>
          </a:xfrm>
          <a:prstGeom prst="ellipse">
            <a:avLst/>
          </a:prstGeom>
          <a:solidFill>
            <a:srgbClr val="0000FF"/>
          </a:solidFill>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Footer Placeholder 8"/>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081622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Counting in-links: Authority</a:t>
            </a:r>
          </a:p>
        </p:txBody>
      </p:sp>
      <p:sp>
        <p:nvSpPr>
          <p:cNvPr id="7" name="Slide Number Placeholder 6"/>
          <p:cNvSpPr>
            <a:spLocks noGrp="1"/>
          </p:cNvSpPr>
          <p:nvPr>
            <p:ph type="sldNum" sz="quarter" idx="12"/>
          </p:nvPr>
        </p:nvSpPr>
        <p:spPr/>
        <p:txBody>
          <a:bodyPr/>
          <a:lstStyle/>
          <a:p>
            <a:fld id="{19B12225-5612-419B-A8D5-4B8EEE4C217E}" type="slidenum">
              <a:rPr lang="en-US" smtClean="0"/>
              <a:pPr/>
              <a:t>111</a:t>
            </a:fld>
            <a:endParaRPr lang="en-US"/>
          </a:p>
        </p:txBody>
      </p:sp>
      <p:pic>
        <p:nvPicPr>
          <p:cNvPr id="23554" name="Picture 2"/>
          <p:cNvPicPr>
            <a:picLocks noChangeAspect="1" noChangeArrowheads="1"/>
          </p:cNvPicPr>
          <p:nvPr/>
        </p:nvPicPr>
        <p:blipFill>
          <a:blip r:embed="rId2" cstate="print"/>
          <a:srcRect/>
          <a:stretch>
            <a:fillRect/>
          </a:stretch>
        </p:blipFill>
        <p:spPr bwMode="auto">
          <a:xfrm>
            <a:off x="1676400" y="1143000"/>
            <a:ext cx="5867400" cy="4707370"/>
          </a:xfrm>
          <a:prstGeom prst="rect">
            <a:avLst/>
          </a:prstGeom>
          <a:noFill/>
          <a:ln w="9525">
            <a:noFill/>
            <a:miter lim="800000"/>
            <a:headEnd/>
            <a:tailEnd/>
          </a:ln>
        </p:spPr>
      </p:pic>
      <p:sp>
        <p:nvSpPr>
          <p:cNvPr id="8" name="Rectangle 7"/>
          <p:cNvSpPr/>
          <p:nvPr/>
        </p:nvSpPr>
        <p:spPr>
          <a:xfrm>
            <a:off x="6781800" y="12954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Rectangle 9"/>
          <p:cNvSpPr/>
          <p:nvPr/>
        </p:nvSpPr>
        <p:spPr>
          <a:xfrm>
            <a:off x="6934200" y="19812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ectangle 10"/>
          <p:cNvSpPr/>
          <p:nvPr/>
        </p:nvSpPr>
        <p:spPr>
          <a:xfrm>
            <a:off x="6629400" y="29718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ectangle 11"/>
          <p:cNvSpPr/>
          <p:nvPr/>
        </p:nvSpPr>
        <p:spPr>
          <a:xfrm>
            <a:off x="6248400" y="37338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12"/>
          <p:cNvSpPr/>
          <p:nvPr/>
        </p:nvSpPr>
        <p:spPr>
          <a:xfrm>
            <a:off x="5486400" y="44196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4595265" y="5029200"/>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ectangle 14"/>
          <p:cNvSpPr/>
          <p:nvPr/>
        </p:nvSpPr>
        <p:spPr>
          <a:xfrm>
            <a:off x="3505200" y="5542865"/>
            <a:ext cx="609600" cy="3810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p:cNvSpPr txBox="1"/>
          <p:nvPr/>
        </p:nvSpPr>
        <p:spPr>
          <a:xfrm>
            <a:off x="1371601" y="6096000"/>
            <a:ext cx="6400800" cy="584775"/>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(Note this is idealized example. In reality graph is not bipartite and each page has both the hub and authority score)</a:t>
            </a:r>
          </a:p>
        </p:txBody>
      </p:sp>
      <p:sp>
        <p:nvSpPr>
          <p:cNvPr id="6" name="TextBox 5"/>
          <p:cNvSpPr txBox="1"/>
          <p:nvPr/>
        </p:nvSpPr>
        <p:spPr>
          <a:xfrm>
            <a:off x="5562600" y="4953000"/>
            <a:ext cx="3581400" cy="1077218"/>
          </a:xfrm>
          <a:prstGeom prst="rect">
            <a:avLst/>
          </a:prstGeom>
          <a:noFill/>
        </p:spPr>
        <p:txBody>
          <a:bodyPr wrap="square" rtlCol="0">
            <a:spAutoFit/>
          </a:bodyPr>
          <a:lstStyle/>
          <a:p>
            <a:pPr algn="ctr"/>
            <a:r>
              <a:rPr lang="en-US" sz="2000" dirty="0">
                <a:solidFill>
                  <a:srgbClr val="D60093"/>
                </a:solidFill>
                <a:latin typeface="Arial" pitchFamily="34" charset="0"/>
                <a:cs typeface="Arial" pitchFamily="34" charset="0"/>
              </a:rPr>
              <a:t>Each page starts </a:t>
            </a:r>
            <a:r>
              <a:rPr lang="en-US" sz="2400" dirty="0">
                <a:solidFill>
                  <a:srgbClr val="D60093"/>
                </a:solidFill>
                <a:latin typeface="Arial" pitchFamily="34" charset="0"/>
                <a:cs typeface="Arial" pitchFamily="34" charset="0"/>
              </a:rPr>
              <a:t>with</a:t>
            </a:r>
            <a:r>
              <a:rPr lang="en-US" sz="2000" dirty="0">
                <a:solidFill>
                  <a:srgbClr val="D60093"/>
                </a:solidFill>
                <a:latin typeface="Arial" pitchFamily="34" charset="0"/>
                <a:cs typeface="Arial" pitchFamily="34" charset="0"/>
              </a:rPr>
              <a:t> </a:t>
            </a:r>
            <a:r>
              <a:rPr lang="en-US" sz="2000" b="1" dirty="0">
                <a:solidFill>
                  <a:srgbClr val="0000FF"/>
                </a:solidFill>
                <a:latin typeface="Arial" pitchFamily="34" charset="0"/>
                <a:cs typeface="Arial" pitchFamily="34" charset="0"/>
              </a:rPr>
              <a:t>hub</a:t>
            </a:r>
            <a:r>
              <a:rPr lang="en-US" sz="2000" dirty="0">
                <a:solidFill>
                  <a:srgbClr val="0000FF"/>
                </a:solidFill>
                <a:latin typeface="Arial" pitchFamily="34" charset="0"/>
                <a:cs typeface="Arial" pitchFamily="34" charset="0"/>
              </a:rPr>
              <a:t> </a:t>
            </a:r>
            <a:r>
              <a:rPr lang="en-US" sz="2000" dirty="0">
                <a:solidFill>
                  <a:srgbClr val="D60093"/>
                </a:solidFill>
                <a:latin typeface="Arial" pitchFamily="34" charset="0"/>
                <a:cs typeface="Arial" pitchFamily="34" charset="0"/>
              </a:rPr>
              <a:t>score 1. </a:t>
            </a:r>
            <a:r>
              <a:rPr lang="en-US" sz="2000" b="1" dirty="0">
                <a:solidFill>
                  <a:srgbClr val="008000"/>
                </a:solidFill>
                <a:latin typeface="Arial" pitchFamily="34" charset="0"/>
                <a:cs typeface="Arial" pitchFamily="34" charset="0"/>
              </a:rPr>
              <a:t>Authorities</a:t>
            </a:r>
            <a:r>
              <a:rPr lang="en-US" sz="2000" dirty="0">
                <a:solidFill>
                  <a:srgbClr val="008000"/>
                </a:solidFill>
                <a:latin typeface="Arial" pitchFamily="34" charset="0"/>
                <a:cs typeface="Arial" pitchFamily="34" charset="0"/>
              </a:rPr>
              <a:t> </a:t>
            </a:r>
            <a:r>
              <a:rPr lang="en-US" sz="2000" dirty="0">
                <a:solidFill>
                  <a:srgbClr val="D60093"/>
                </a:solidFill>
                <a:latin typeface="Arial" pitchFamily="34" charset="0"/>
                <a:cs typeface="Arial" pitchFamily="34" charset="0"/>
              </a:rPr>
              <a:t>collect their votes</a:t>
            </a:r>
          </a:p>
        </p:txBody>
      </p:sp>
      <p:sp>
        <p:nvSpPr>
          <p:cNvPr id="18" name="Footer Placeholder 17"/>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4120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Counting in-links: Authority</a:t>
            </a:r>
          </a:p>
        </p:txBody>
      </p:sp>
      <p:sp>
        <p:nvSpPr>
          <p:cNvPr id="7" name="Slide Number Placeholder 6"/>
          <p:cNvSpPr>
            <a:spLocks noGrp="1"/>
          </p:cNvSpPr>
          <p:nvPr>
            <p:ph type="sldNum" sz="quarter" idx="12"/>
          </p:nvPr>
        </p:nvSpPr>
        <p:spPr/>
        <p:txBody>
          <a:bodyPr/>
          <a:lstStyle/>
          <a:p>
            <a:fld id="{19B12225-5612-419B-A8D5-4B8EEE4C217E}" type="slidenum">
              <a:rPr lang="en-US" smtClean="0"/>
              <a:pPr/>
              <a:t>112</a:t>
            </a:fld>
            <a:endParaRPr lang="en-US"/>
          </a:p>
        </p:txBody>
      </p:sp>
      <p:pic>
        <p:nvPicPr>
          <p:cNvPr id="23554" name="Picture 2"/>
          <p:cNvPicPr>
            <a:picLocks noChangeAspect="1" noChangeArrowheads="1"/>
          </p:cNvPicPr>
          <p:nvPr/>
        </p:nvPicPr>
        <p:blipFill>
          <a:blip r:embed="rId2" cstate="print"/>
          <a:srcRect/>
          <a:stretch>
            <a:fillRect/>
          </a:stretch>
        </p:blipFill>
        <p:spPr bwMode="auto">
          <a:xfrm>
            <a:off x="1676400" y="1143000"/>
            <a:ext cx="5867400" cy="4707370"/>
          </a:xfrm>
          <a:prstGeom prst="rect">
            <a:avLst/>
          </a:prstGeom>
          <a:noFill/>
          <a:ln w="9525">
            <a:noFill/>
            <a:miter lim="800000"/>
            <a:headEnd/>
            <a:tailEnd/>
          </a:ln>
        </p:spPr>
      </p:pic>
      <p:sp>
        <p:nvSpPr>
          <p:cNvPr id="16" name="TextBox 15"/>
          <p:cNvSpPr txBox="1"/>
          <p:nvPr/>
        </p:nvSpPr>
        <p:spPr>
          <a:xfrm>
            <a:off x="1371601" y="6096000"/>
            <a:ext cx="6400800" cy="584775"/>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(Note this is idealized example. In reality graph is not bipartite and each page has both the hub and authority score)</a:t>
            </a:r>
          </a:p>
        </p:txBody>
      </p:sp>
      <p:sp>
        <p:nvSpPr>
          <p:cNvPr id="18" name="TextBox 17"/>
          <p:cNvSpPr txBox="1"/>
          <p:nvPr/>
        </p:nvSpPr>
        <p:spPr>
          <a:xfrm>
            <a:off x="7086600" y="3276600"/>
            <a:ext cx="1981200" cy="923330"/>
          </a:xfrm>
          <a:prstGeom prst="rect">
            <a:avLst/>
          </a:prstGeom>
          <a:noFill/>
        </p:spPr>
        <p:txBody>
          <a:bodyPr wrap="square" rtlCol="0">
            <a:spAutoFit/>
          </a:bodyPr>
          <a:lstStyle/>
          <a:p>
            <a:pPr algn="ctr"/>
            <a:r>
              <a:rPr lang="en-US" dirty="0">
                <a:solidFill>
                  <a:srgbClr val="008000"/>
                </a:solidFill>
                <a:latin typeface="Arial" pitchFamily="34" charset="0"/>
                <a:cs typeface="Arial" pitchFamily="34" charset="0"/>
              </a:rPr>
              <a:t>Sum of </a:t>
            </a:r>
            <a:r>
              <a:rPr lang="en-US" b="1" dirty="0">
                <a:solidFill>
                  <a:srgbClr val="0000FF"/>
                </a:solidFill>
                <a:latin typeface="Arial" pitchFamily="34" charset="0"/>
                <a:cs typeface="Arial" pitchFamily="34" charset="0"/>
              </a:rPr>
              <a:t>hub</a:t>
            </a:r>
            <a:r>
              <a:rPr lang="en-US" dirty="0">
                <a:solidFill>
                  <a:srgbClr val="0000FF"/>
                </a:solidFill>
                <a:latin typeface="Arial" pitchFamily="34" charset="0"/>
                <a:cs typeface="Arial" pitchFamily="34" charset="0"/>
              </a:rPr>
              <a:t> </a:t>
            </a:r>
            <a:r>
              <a:rPr lang="en-US" dirty="0">
                <a:solidFill>
                  <a:srgbClr val="008000"/>
                </a:solidFill>
                <a:latin typeface="Arial" pitchFamily="34" charset="0"/>
                <a:cs typeface="Arial" pitchFamily="34" charset="0"/>
              </a:rPr>
              <a:t>scores of nodes pointing to NYT.</a:t>
            </a:r>
          </a:p>
        </p:txBody>
      </p:sp>
      <p:cxnSp>
        <p:nvCxnSpPr>
          <p:cNvPr id="19" name="Straight Arrow Connector 18"/>
          <p:cNvCxnSpPr/>
          <p:nvPr/>
        </p:nvCxnSpPr>
        <p:spPr>
          <a:xfrm flipH="1" flipV="1">
            <a:off x="7042674" y="3193226"/>
            <a:ext cx="353790" cy="37248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5562600" y="4953000"/>
            <a:ext cx="3581400" cy="1077218"/>
          </a:xfrm>
          <a:prstGeom prst="rect">
            <a:avLst/>
          </a:prstGeom>
          <a:noFill/>
        </p:spPr>
        <p:txBody>
          <a:bodyPr wrap="square" rtlCol="0">
            <a:spAutoFit/>
          </a:bodyPr>
          <a:lstStyle/>
          <a:p>
            <a:pPr algn="ctr"/>
            <a:r>
              <a:rPr lang="en-US" sz="2000" dirty="0">
                <a:solidFill>
                  <a:srgbClr val="D60093"/>
                </a:solidFill>
                <a:latin typeface="Arial" pitchFamily="34" charset="0"/>
                <a:cs typeface="Arial" pitchFamily="34" charset="0"/>
              </a:rPr>
              <a:t>Each page starts </a:t>
            </a:r>
            <a:r>
              <a:rPr lang="en-US" sz="2400" dirty="0">
                <a:solidFill>
                  <a:srgbClr val="D60093"/>
                </a:solidFill>
                <a:latin typeface="Arial" pitchFamily="34" charset="0"/>
                <a:cs typeface="Arial" pitchFamily="34" charset="0"/>
              </a:rPr>
              <a:t>with</a:t>
            </a:r>
            <a:r>
              <a:rPr lang="en-US" sz="2000" dirty="0">
                <a:solidFill>
                  <a:srgbClr val="D60093"/>
                </a:solidFill>
                <a:latin typeface="Arial" pitchFamily="34" charset="0"/>
                <a:cs typeface="Arial" pitchFamily="34" charset="0"/>
              </a:rPr>
              <a:t> </a:t>
            </a:r>
            <a:r>
              <a:rPr lang="en-US" sz="2000" b="1" dirty="0">
                <a:solidFill>
                  <a:srgbClr val="0000FF"/>
                </a:solidFill>
                <a:latin typeface="Arial" pitchFamily="34" charset="0"/>
                <a:cs typeface="Arial" pitchFamily="34" charset="0"/>
              </a:rPr>
              <a:t>hub</a:t>
            </a:r>
            <a:r>
              <a:rPr lang="en-US" sz="2000" dirty="0">
                <a:solidFill>
                  <a:srgbClr val="0000FF"/>
                </a:solidFill>
                <a:latin typeface="Arial" pitchFamily="34" charset="0"/>
                <a:cs typeface="Arial" pitchFamily="34" charset="0"/>
              </a:rPr>
              <a:t> </a:t>
            </a:r>
            <a:r>
              <a:rPr lang="en-US" sz="2000" dirty="0">
                <a:solidFill>
                  <a:srgbClr val="D60093"/>
                </a:solidFill>
                <a:latin typeface="Arial" pitchFamily="34" charset="0"/>
                <a:cs typeface="Arial" pitchFamily="34" charset="0"/>
              </a:rPr>
              <a:t>score 1. </a:t>
            </a:r>
            <a:r>
              <a:rPr lang="en-US" sz="2000" b="1" dirty="0">
                <a:solidFill>
                  <a:srgbClr val="008000"/>
                </a:solidFill>
                <a:latin typeface="Arial" pitchFamily="34" charset="0"/>
                <a:cs typeface="Arial" pitchFamily="34" charset="0"/>
              </a:rPr>
              <a:t>Authorities</a:t>
            </a:r>
            <a:r>
              <a:rPr lang="en-US" sz="2000" dirty="0">
                <a:solidFill>
                  <a:srgbClr val="008000"/>
                </a:solidFill>
                <a:latin typeface="Arial" pitchFamily="34" charset="0"/>
                <a:cs typeface="Arial" pitchFamily="34" charset="0"/>
              </a:rPr>
              <a:t> </a:t>
            </a:r>
            <a:r>
              <a:rPr lang="en-US" sz="2000" dirty="0">
                <a:solidFill>
                  <a:srgbClr val="D60093"/>
                </a:solidFill>
                <a:latin typeface="Arial" pitchFamily="34" charset="0"/>
                <a:cs typeface="Arial" pitchFamily="34" charset="0"/>
              </a:rPr>
              <a:t>collect their votes</a:t>
            </a:r>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3491231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Expert Quality: Hub</a:t>
            </a:r>
          </a:p>
        </p:txBody>
      </p:sp>
      <p:sp>
        <p:nvSpPr>
          <p:cNvPr id="7" name="Slide Number Placeholder 6"/>
          <p:cNvSpPr>
            <a:spLocks noGrp="1"/>
          </p:cNvSpPr>
          <p:nvPr>
            <p:ph type="sldNum" sz="quarter" idx="12"/>
          </p:nvPr>
        </p:nvSpPr>
        <p:spPr/>
        <p:txBody>
          <a:bodyPr/>
          <a:lstStyle/>
          <a:p>
            <a:fld id="{19B12225-5612-419B-A8D5-4B8EEE4C217E}" type="slidenum">
              <a:rPr lang="en-US" smtClean="0"/>
              <a:pPr/>
              <a:t>113</a:t>
            </a:fld>
            <a:endParaRPr lang="en-US"/>
          </a:p>
        </p:txBody>
      </p:sp>
      <p:pic>
        <p:nvPicPr>
          <p:cNvPr id="24578" name="Picture 2"/>
          <p:cNvPicPr>
            <a:picLocks noChangeAspect="1" noChangeArrowheads="1"/>
          </p:cNvPicPr>
          <p:nvPr/>
        </p:nvPicPr>
        <p:blipFill>
          <a:blip r:embed="rId2" cstate="print"/>
          <a:srcRect/>
          <a:stretch>
            <a:fillRect/>
          </a:stretch>
        </p:blipFill>
        <p:spPr bwMode="auto">
          <a:xfrm>
            <a:off x="1524000" y="1143000"/>
            <a:ext cx="6129338" cy="4862091"/>
          </a:xfrm>
          <a:prstGeom prst="rect">
            <a:avLst/>
          </a:prstGeom>
          <a:noFill/>
          <a:ln w="9525">
            <a:noFill/>
            <a:miter lim="800000"/>
            <a:headEnd/>
            <a:tailEnd/>
          </a:ln>
        </p:spPr>
      </p:pic>
      <p:sp>
        <p:nvSpPr>
          <p:cNvPr id="9" name="TextBox 8"/>
          <p:cNvSpPr txBox="1"/>
          <p:nvPr/>
        </p:nvSpPr>
        <p:spPr>
          <a:xfrm>
            <a:off x="5562600" y="5181600"/>
            <a:ext cx="3504486" cy="400110"/>
          </a:xfrm>
          <a:prstGeom prst="rect">
            <a:avLst/>
          </a:prstGeom>
          <a:noFill/>
        </p:spPr>
        <p:txBody>
          <a:bodyPr wrap="none" rtlCol="0">
            <a:spAutoFit/>
          </a:bodyPr>
          <a:lstStyle/>
          <a:p>
            <a:r>
              <a:rPr lang="en-US" sz="2000" b="1" dirty="0">
                <a:solidFill>
                  <a:srgbClr val="0000FF"/>
                </a:solidFill>
                <a:latin typeface="Arial" pitchFamily="34" charset="0"/>
                <a:cs typeface="Arial" pitchFamily="34" charset="0"/>
              </a:rPr>
              <a:t>Hubs</a:t>
            </a:r>
            <a:r>
              <a:rPr lang="en-US" sz="2000" dirty="0">
                <a:solidFill>
                  <a:srgbClr val="0000FF"/>
                </a:solidFill>
                <a:latin typeface="Arial" pitchFamily="34" charset="0"/>
                <a:cs typeface="Arial" pitchFamily="34" charset="0"/>
              </a:rPr>
              <a:t> </a:t>
            </a:r>
            <a:r>
              <a:rPr lang="en-US" sz="2000" dirty="0">
                <a:solidFill>
                  <a:srgbClr val="D60093"/>
                </a:solidFill>
                <a:latin typeface="Arial" pitchFamily="34" charset="0"/>
                <a:cs typeface="Arial" pitchFamily="34" charset="0"/>
              </a:rPr>
              <a:t>collect authority scores</a:t>
            </a:r>
          </a:p>
        </p:txBody>
      </p:sp>
      <p:sp>
        <p:nvSpPr>
          <p:cNvPr id="10" name="TextBox 9"/>
          <p:cNvSpPr txBox="1"/>
          <p:nvPr/>
        </p:nvSpPr>
        <p:spPr>
          <a:xfrm>
            <a:off x="1371601" y="6096000"/>
            <a:ext cx="6400800" cy="584775"/>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(Note this is idealized example. In reality graph is not bipartite and each page has both the hub and authority score)</a:t>
            </a:r>
          </a:p>
        </p:txBody>
      </p:sp>
      <p:sp>
        <p:nvSpPr>
          <p:cNvPr id="11" name="TextBox 10"/>
          <p:cNvSpPr txBox="1"/>
          <p:nvPr/>
        </p:nvSpPr>
        <p:spPr>
          <a:xfrm>
            <a:off x="304799" y="1230822"/>
            <a:ext cx="2362201" cy="923330"/>
          </a:xfrm>
          <a:prstGeom prst="rect">
            <a:avLst/>
          </a:prstGeom>
          <a:noFill/>
        </p:spPr>
        <p:txBody>
          <a:bodyPr wrap="square" rtlCol="0">
            <a:spAutoFit/>
          </a:bodyPr>
          <a:lstStyle/>
          <a:p>
            <a:pPr algn="ctr"/>
            <a:r>
              <a:rPr lang="en-US" dirty="0">
                <a:solidFill>
                  <a:srgbClr val="008000"/>
                </a:solidFill>
                <a:latin typeface="Arial" pitchFamily="34" charset="0"/>
                <a:cs typeface="Arial" pitchFamily="34" charset="0"/>
              </a:rPr>
              <a:t>Sum of authority scores of nodes that the node points to.</a:t>
            </a:r>
          </a:p>
        </p:txBody>
      </p:sp>
      <p:cxnSp>
        <p:nvCxnSpPr>
          <p:cNvPr id="12" name="Straight Arrow Connector 11"/>
          <p:cNvCxnSpPr/>
          <p:nvPr/>
        </p:nvCxnSpPr>
        <p:spPr>
          <a:xfrm>
            <a:off x="2438400" y="1905000"/>
            <a:ext cx="1143000" cy="457200"/>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13" name="Footer Placeholder 1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0199246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Reweighting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114</a:t>
            </a:fld>
            <a:endParaRPr lang="en-US"/>
          </a:p>
        </p:txBody>
      </p:sp>
      <p:pic>
        <p:nvPicPr>
          <p:cNvPr id="25602" name="Picture 2"/>
          <p:cNvPicPr>
            <a:picLocks noChangeAspect="1" noChangeArrowheads="1"/>
          </p:cNvPicPr>
          <p:nvPr/>
        </p:nvPicPr>
        <p:blipFill>
          <a:blip r:embed="rId2" cstate="print"/>
          <a:srcRect/>
          <a:stretch>
            <a:fillRect/>
          </a:stretch>
        </p:blipFill>
        <p:spPr bwMode="auto">
          <a:xfrm>
            <a:off x="1524000" y="1137367"/>
            <a:ext cx="6386513" cy="5111033"/>
          </a:xfrm>
          <a:prstGeom prst="rect">
            <a:avLst/>
          </a:prstGeom>
          <a:noFill/>
          <a:ln w="9525">
            <a:noFill/>
            <a:miter lim="800000"/>
            <a:headEnd/>
            <a:tailEnd/>
          </a:ln>
        </p:spPr>
      </p:pic>
      <p:sp>
        <p:nvSpPr>
          <p:cNvPr id="8" name="TextBox 7"/>
          <p:cNvSpPr txBox="1"/>
          <p:nvPr/>
        </p:nvSpPr>
        <p:spPr>
          <a:xfrm>
            <a:off x="5873927" y="5092667"/>
            <a:ext cx="3105337" cy="707886"/>
          </a:xfrm>
          <a:prstGeom prst="rect">
            <a:avLst/>
          </a:prstGeom>
          <a:noFill/>
        </p:spPr>
        <p:txBody>
          <a:bodyPr wrap="none" rtlCol="0">
            <a:spAutoFit/>
          </a:bodyPr>
          <a:lstStyle/>
          <a:p>
            <a:pPr algn="ctr"/>
            <a:r>
              <a:rPr lang="en-US" sz="2000" b="1" dirty="0">
                <a:solidFill>
                  <a:srgbClr val="008000"/>
                </a:solidFill>
                <a:latin typeface="Arial" pitchFamily="34" charset="0"/>
                <a:cs typeface="Arial" pitchFamily="34" charset="0"/>
              </a:rPr>
              <a:t>Authorities</a:t>
            </a:r>
            <a:r>
              <a:rPr lang="en-US" sz="2000" dirty="0">
                <a:solidFill>
                  <a:srgbClr val="008000"/>
                </a:solidFill>
                <a:latin typeface="Arial" pitchFamily="34" charset="0"/>
                <a:cs typeface="Arial" pitchFamily="34" charset="0"/>
              </a:rPr>
              <a:t> </a:t>
            </a:r>
            <a:r>
              <a:rPr lang="en-US" sz="2000" dirty="0">
                <a:solidFill>
                  <a:srgbClr val="D60093"/>
                </a:solidFill>
                <a:latin typeface="Arial" pitchFamily="34" charset="0"/>
                <a:cs typeface="Arial" pitchFamily="34" charset="0"/>
              </a:rPr>
              <a:t>again collect </a:t>
            </a:r>
            <a:br>
              <a:rPr lang="en-US" sz="2000" dirty="0">
                <a:solidFill>
                  <a:srgbClr val="D60093"/>
                </a:solidFill>
                <a:latin typeface="Arial" pitchFamily="34" charset="0"/>
                <a:cs typeface="Arial" pitchFamily="34" charset="0"/>
              </a:rPr>
            </a:br>
            <a:r>
              <a:rPr lang="en-US" sz="2000" dirty="0">
                <a:solidFill>
                  <a:srgbClr val="D60093"/>
                </a:solidFill>
                <a:latin typeface="Arial" pitchFamily="34" charset="0"/>
                <a:cs typeface="Arial" pitchFamily="34" charset="0"/>
              </a:rPr>
              <a:t>the </a:t>
            </a:r>
            <a:r>
              <a:rPr lang="en-US" sz="2000" b="1" dirty="0">
                <a:solidFill>
                  <a:srgbClr val="0000FF"/>
                </a:solidFill>
                <a:latin typeface="Arial" pitchFamily="34" charset="0"/>
                <a:cs typeface="Arial" pitchFamily="34" charset="0"/>
              </a:rPr>
              <a:t>hub</a:t>
            </a:r>
            <a:r>
              <a:rPr lang="en-US" sz="2000" dirty="0">
                <a:solidFill>
                  <a:srgbClr val="0000FF"/>
                </a:solidFill>
                <a:latin typeface="Arial" pitchFamily="34" charset="0"/>
                <a:cs typeface="Arial" pitchFamily="34" charset="0"/>
              </a:rPr>
              <a:t> </a:t>
            </a:r>
            <a:r>
              <a:rPr lang="en-US" sz="2000" dirty="0">
                <a:solidFill>
                  <a:srgbClr val="D60093"/>
                </a:solidFill>
                <a:latin typeface="Arial" pitchFamily="34" charset="0"/>
                <a:cs typeface="Arial" pitchFamily="34" charset="0"/>
              </a:rPr>
              <a:t>scores</a:t>
            </a:r>
          </a:p>
        </p:txBody>
      </p:sp>
      <p:sp>
        <p:nvSpPr>
          <p:cNvPr id="9" name="TextBox 8"/>
          <p:cNvSpPr txBox="1"/>
          <p:nvPr/>
        </p:nvSpPr>
        <p:spPr>
          <a:xfrm>
            <a:off x="1371601" y="6096000"/>
            <a:ext cx="6400800" cy="584775"/>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(Note this is idealized example. In reality graph is not bipartite and each page has both the hub and authority score)</a:t>
            </a:r>
          </a:p>
        </p:txBody>
      </p:sp>
      <p:sp>
        <p:nvSpPr>
          <p:cNvPr id="11" name="Footer Placeholder 10"/>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54842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0242" name="Rectangle 2"/>
          <p:cNvSpPr>
            <a:spLocks noGrp="1" noChangeArrowheads="1"/>
          </p:cNvSpPr>
          <p:nvPr>
            <p:ph type="title"/>
          </p:nvPr>
        </p:nvSpPr>
        <p:spPr/>
        <p:txBody>
          <a:bodyPr/>
          <a:lstStyle/>
          <a:p>
            <a:r>
              <a:rPr lang="en-US" dirty="0"/>
              <a:t>Mutually Recursive Definition</a:t>
            </a:r>
          </a:p>
        </p:txBody>
      </p:sp>
      <mc:AlternateContent xmlns:mc="http://schemas.openxmlformats.org/markup-compatibility/2006" xmlns:a14="http://schemas.microsoft.com/office/drawing/2010/main">
        <mc:Choice Requires="a14">
          <p:sp>
            <p:nvSpPr>
              <p:cNvPr id="10243" name="Rectangle 3"/>
              <p:cNvSpPr>
                <a:spLocks noGrp="1" noChangeArrowheads="1"/>
              </p:cNvSpPr>
              <p:nvPr>
                <p:ph idx="1"/>
              </p:nvPr>
            </p:nvSpPr>
            <p:spPr>
              <a:xfrm>
                <a:off x="457200" y="1295400"/>
                <a:ext cx="8153400" cy="5257801"/>
              </a:xfrm>
            </p:spPr>
            <p:txBody>
              <a:bodyPr/>
              <a:lstStyle/>
              <a:p>
                <a:r>
                  <a:rPr lang="en-US" b="1" dirty="0">
                    <a:solidFill>
                      <a:srgbClr val="0000FF"/>
                    </a:solidFill>
                  </a:rPr>
                  <a:t>A good hub links to many good authorities</a:t>
                </a:r>
              </a:p>
              <a:p>
                <a:pPr lvl="8"/>
                <a:endParaRPr lang="en-US" dirty="0">
                  <a:solidFill>
                    <a:schemeClr val="accent4"/>
                  </a:solidFill>
                </a:endParaRPr>
              </a:p>
              <a:p>
                <a:r>
                  <a:rPr lang="en-US" b="1" dirty="0">
                    <a:solidFill>
                      <a:srgbClr val="008000"/>
                    </a:solidFill>
                  </a:rPr>
                  <a:t>A good authority is linked from many good hubs</a:t>
                </a:r>
              </a:p>
              <a:p>
                <a:pPr lvl="8"/>
                <a:endParaRPr lang="en-US" dirty="0"/>
              </a:p>
              <a:p>
                <a:r>
                  <a:rPr lang="en-US" b="1" dirty="0">
                    <a:solidFill>
                      <a:srgbClr val="D60093"/>
                    </a:solidFill>
                  </a:rPr>
                  <a:t>Model using two scores for each node:</a:t>
                </a:r>
              </a:p>
              <a:p>
                <a:pPr lvl="1"/>
                <a:r>
                  <a:rPr lang="en-US" b="1" dirty="0"/>
                  <a:t>Hub</a:t>
                </a:r>
                <a:r>
                  <a:rPr lang="en-US" dirty="0"/>
                  <a:t> score and </a:t>
                </a:r>
                <a:r>
                  <a:rPr lang="en-US" b="1" dirty="0"/>
                  <a:t>Authority</a:t>
                </a:r>
                <a:r>
                  <a:rPr lang="en-US" dirty="0"/>
                  <a:t> score</a:t>
                </a:r>
              </a:p>
              <a:p>
                <a:pPr lvl="1"/>
                <a:r>
                  <a:rPr lang="en-US" dirty="0"/>
                  <a:t>Represented as vectors </a:t>
                </a:r>
                <a14:m>
                  <m:oMath xmlns:m="http://schemas.openxmlformats.org/officeDocument/2006/math">
                    <m:r>
                      <a:rPr lang="en-US" b="1" i="1" dirty="0" smtClean="0">
                        <a:latin typeface="Cambria Math"/>
                      </a:rPr>
                      <m:t>𝒉</m:t>
                    </m:r>
                  </m:oMath>
                </a14:m>
                <a:r>
                  <a:rPr lang="en-US" dirty="0"/>
                  <a:t> and </a:t>
                </a:r>
                <a14:m>
                  <m:oMath xmlns:m="http://schemas.openxmlformats.org/officeDocument/2006/math">
                    <m:r>
                      <a:rPr lang="en-US" b="1" i="1" dirty="0" smtClean="0">
                        <a:latin typeface="Cambria Math"/>
                      </a:rPr>
                      <m:t>𝒂</m:t>
                    </m:r>
                  </m:oMath>
                </a14:m>
                <a:endParaRPr lang="en-US" b="1" i="1" dirty="0"/>
              </a:p>
              <a:p>
                <a:pPr lvl="1"/>
                <a:endParaRPr lang="en-US" dirty="0"/>
              </a:p>
            </p:txBody>
          </p:sp>
        </mc:Choice>
        <mc:Fallback xmlns="">
          <p:sp>
            <p:nvSpPr>
              <p:cNvPr id="10243" name="Rectangle 3"/>
              <p:cNvSpPr>
                <a:spLocks noGrp="1" noRot="1" noChangeAspect="1" noMove="1" noResize="1" noEditPoints="1" noAdjustHandles="1" noChangeArrowheads="1" noChangeShapeType="1" noTextEdit="1"/>
              </p:cNvSpPr>
              <p:nvPr>
                <p:ph idx="1"/>
              </p:nvPr>
            </p:nvSpPr>
            <p:spPr>
              <a:xfrm>
                <a:off x="457200" y="1295400"/>
                <a:ext cx="8153400" cy="5257801"/>
              </a:xfrm>
              <a:blipFill>
                <a:blip r:embed="rId2"/>
                <a:stretch>
                  <a:fillRect t="-696"/>
                </a:stretch>
              </a:blipFill>
            </p:spPr>
            <p:txBody>
              <a:bodyPr/>
              <a:lstStyle/>
              <a:p>
                <a:r>
                  <a:rPr lang="it-IT">
                    <a:noFill/>
                  </a:rPr>
                  <a:t> </a:t>
                </a:r>
              </a:p>
            </p:txBody>
          </p:sp>
        </mc:Fallback>
      </mc:AlternateContent>
      <p:sp>
        <p:nvSpPr>
          <p:cNvPr id="9" name="Slide Number Placeholder 8"/>
          <p:cNvSpPr>
            <a:spLocks noGrp="1"/>
          </p:cNvSpPr>
          <p:nvPr>
            <p:ph type="sldNum" sz="quarter" idx="12"/>
          </p:nvPr>
        </p:nvSpPr>
        <p:spPr/>
        <p:txBody>
          <a:bodyPr/>
          <a:lstStyle/>
          <a:p>
            <a:fld id="{19B12225-5612-419B-A8D5-4B8EEE4C217E}" type="slidenum">
              <a:rPr lang="en-US" smtClean="0"/>
              <a:pPr/>
              <a:t>115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82770404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a:t>Hubs and Authorities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295400"/>
                <a:ext cx="7337223" cy="5486400"/>
              </a:xfrm>
            </p:spPr>
            <p:txBody>
              <a:bodyPr>
                <a:normAutofit lnSpcReduction="10000"/>
              </a:bodyPr>
              <a:lstStyle/>
              <a:p>
                <a:r>
                  <a:rPr lang="en-US" b="1" dirty="0">
                    <a:solidFill>
                      <a:srgbClr val="D60093"/>
                    </a:solidFill>
                  </a:rPr>
                  <a:t>Each page </a:t>
                </a:r>
                <a14:m>
                  <m:oMath xmlns:m="http://schemas.openxmlformats.org/officeDocument/2006/math">
                    <m:r>
                      <a:rPr lang="en-US" b="1" i="1" dirty="0" smtClean="0">
                        <a:solidFill>
                          <a:srgbClr val="D60093"/>
                        </a:solidFill>
                        <a:latin typeface="Cambria Math"/>
                      </a:rPr>
                      <m:t>𝒊</m:t>
                    </m:r>
                  </m:oMath>
                </a14:m>
                <a:r>
                  <a:rPr lang="en-US" b="1" dirty="0">
                    <a:solidFill>
                      <a:srgbClr val="D60093"/>
                    </a:solidFill>
                  </a:rPr>
                  <a:t> has 2 scores:</a:t>
                </a:r>
              </a:p>
              <a:p>
                <a:pPr lvl="1"/>
                <a:r>
                  <a:rPr lang="en-US" dirty="0"/>
                  <a:t>Authority score: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𝒂</m:t>
                        </m:r>
                      </m:e>
                      <m:sub>
                        <m:r>
                          <a:rPr lang="en-US" b="1" i="1" smtClean="0">
                            <a:latin typeface="Cambria Math"/>
                          </a:rPr>
                          <m:t>𝒊</m:t>
                        </m:r>
                      </m:sub>
                    </m:sSub>
                  </m:oMath>
                </a14:m>
                <a:endParaRPr lang="en-US" b="1" dirty="0"/>
              </a:p>
              <a:p>
                <a:pPr lvl="1"/>
                <a:r>
                  <a:rPr lang="en-US" dirty="0"/>
                  <a:t>Hub score: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𝒉</m:t>
                        </m:r>
                      </m:e>
                      <m:sub>
                        <m:r>
                          <a:rPr lang="en-US" b="1" i="1" smtClean="0">
                            <a:latin typeface="Cambria Math"/>
                          </a:rPr>
                          <m:t>𝒊</m:t>
                        </m:r>
                      </m:sub>
                    </m:sSub>
                  </m:oMath>
                </a14:m>
                <a:endParaRPr lang="en-US" b="1" dirty="0"/>
              </a:p>
              <a:p>
                <a:pPr marL="118872" indent="0">
                  <a:buNone/>
                </a:pPr>
                <a:r>
                  <a:rPr lang="en-US" b="1" u="sng" dirty="0">
                    <a:solidFill>
                      <a:srgbClr val="0000FF"/>
                    </a:solidFill>
                  </a:rPr>
                  <a:t>HITS algorithm:</a:t>
                </a:r>
              </a:p>
              <a:p>
                <a:r>
                  <a:rPr lang="en-US" dirty="0"/>
                  <a:t>Initialize: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𝑗</m:t>
                        </m:r>
                      </m:sub>
                      <m:sup>
                        <m:r>
                          <a:rPr lang="en-US" b="0" i="1" smtClean="0">
                            <a:latin typeface="Cambria Math"/>
                          </a:rPr>
                          <m:t>(0)</m:t>
                        </m:r>
                      </m:sup>
                    </m:sSubSup>
                    <m:r>
                      <a:rPr lang="en-US">
                        <a:latin typeface="Cambria Math"/>
                      </a:rPr>
                      <m:t>=1</m:t>
                    </m:r>
                    <m:r>
                      <a:rPr lang="en-US" b="0" i="0" smtClean="0">
                        <a:latin typeface="Cambria Math"/>
                      </a:rPr>
                      <m:t>/</m:t>
                    </m:r>
                    <m:rad>
                      <m:radPr>
                        <m:degHide m:val="on"/>
                        <m:ctrlPr>
                          <a:rPr lang="en-US" b="0" i="1" smtClean="0">
                            <a:latin typeface="Cambria Math" panose="02040503050406030204" pitchFamily="18" charset="0"/>
                          </a:rPr>
                        </m:ctrlPr>
                      </m:radPr>
                      <m:deg/>
                      <m:e>
                        <m:r>
                          <m:rPr>
                            <m:sty m:val="p"/>
                          </m:rPr>
                          <a:rPr lang="en-US" b="0" i="0" smtClean="0">
                            <a:latin typeface="Cambria Math"/>
                          </a:rPr>
                          <m:t>N</m:t>
                        </m:r>
                      </m:e>
                    </m:rad>
                    <m:r>
                      <a:rPr lang="en-US">
                        <a:latin typeface="Cambria Math"/>
                      </a:rPr>
                      <m:t>, </m:t>
                    </m:r>
                    <m:r>
                      <a:rPr lang="en-US" b="0" i="0" smtClean="0">
                        <a:latin typeface="Cambria Math"/>
                      </a:rPr>
                      <m:t> </m:t>
                    </m:r>
                    <m:sSubSup>
                      <m:sSubSupPr>
                        <m:ctrlPr>
                          <a:rPr lang="en-US" b="0" i="1" smtClean="0">
                            <a:latin typeface="Cambria Math" panose="02040503050406030204" pitchFamily="18" charset="0"/>
                          </a:rPr>
                        </m:ctrlPr>
                      </m:sSubSupPr>
                      <m:e>
                        <m:r>
                          <m:rPr>
                            <m:sty m:val="p"/>
                          </m:rPr>
                          <a:rPr lang="en-US" b="0" i="0" smtClean="0">
                            <a:latin typeface="Cambria Math"/>
                          </a:rPr>
                          <m:t>h</m:t>
                        </m:r>
                      </m:e>
                      <m:sub>
                        <m:r>
                          <m:rPr>
                            <m:sty m:val="p"/>
                          </m:rPr>
                          <a:rPr lang="en-US" b="0" i="0" smtClean="0">
                            <a:latin typeface="Cambria Math"/>
                          </a:rPr>
                          <m:t>j</m:t>
                        </m:r>
                      </m:sub>
                      <m:sup>
                        <m:r>
                          <a:rPr lang="en-US" b="0" i="0" smtClean="0">
                            <a:latin typeface="Cambria Math"/>
                          </a:rPr>
                          <m:t>(0)</m:t>
                        </m:r>
                      </m:sup>
                    </m:sSubSup>
                    <m:r>
                      <a:rPr lang="en-US">
                        <a:latin typeface="Cambria Math"/>
                      </a:rPr>
                      <m:t>=1/</m:t>
                    </m:r>
                    <m:rad>
                      <m:radPr>
                        <m:degHide m:val="on"/>
                        <m:ctrlPr>
                          <a:rPr lang="en-US" i="1">
                            <a:latin typeface="Cambria Math" panose="02040503050406030204" pitchFamily="18" charset="0"/>
                          </a:rPr>
                        </m:ctrlPr>
                      </m:radPr>
                      <m:deg/>
                      <m:e>
                        <m:r>
                          <m:rPr>
                            <m:sty m:val="p"/>
                          </m:rPr>
                          <a:rPr lang="en-US" b="0" i="0" smtClean="0">
                            <a:latin typeface="Cambria Math"/>
                          </a:rPr>
                          <m:t>N</m:t>
                        </m:r>
                      </m:e>
                    </m:rad>
                  </m:oMath>
                </a14:m>
                <a:endParaRPr lang="en-US" dirty="0"/>
              </a:p>
              <a:p>
                <a:r>
                  <a:rPr lang="en-US" dirty="0">
                    <a:solidFill>
                      <a:srgbClr val="008000"/>
                    </a:solidFill>
                  </a:rPr>
                  <a:t>Then keep iterating until </a:t>
                </a:r>
                <a:r>
                  <a:rPr lang="en-US" b="1" dirty="0">
                    <a:solidFill>
                      <a:srgbClr val="008000"/>
                    </a:solidFill>
                  </a:rPr>
                  <a:t>convergence</a:t>
                </a:r>
                <a:r>
                  <a:rPr lang="en-US" dirty="0">
                    <a:solidFill>
                      <a:srgbClr val="008000"/>
                    </a:solidFill>
                  </a:rPr>
                  <a:t>:</a:t>
                </a:r>
              </a:p>
              <a:p>
                <a:pPr lvl="1"/>
                <a14:m>
                  <m:oMath xmlns:m="http://schemas.openxmlformats.org/officeDocument/2006/math">
                    <m:r>
                      <a:rPr lang="en-US" b="1" i="1" smtClean="0">
                        <a:latin typeface="Cambria Math"/>
                        <a:ea typeface="Cambria Math"/>
                      </a:rPr>
                      <m:t>∀</m:t>
                    </m:r>
                    <m:r>
                      <a:rPr lang="en-US" b="1" i="1" smtClean="0">
                        <a:latin typeface="Cambria Math"/>
                        <a:ea typeface="Cambria Math"/>
                      </a:rPr>
                      <m:t>𝒊</m:t>
                    </m:r>
                    <m:r>
                      <a:rPr lang="en-US" b="0" i="1" smtClean="0">
                        <a:latin typeface="Cambria Math"/>
                        <a:ea typeface="Cambria Math"/>
                      </a:rPr>
                      <m:t>: </m:t>
                    </m:r>
                  </m:oMath>
                </a14:m>
                <a:r>
                  <a:rPr lang="en-US" dirty="0"/>
                  <a:t>Authority: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𝑖</m:t>
                        </m:r>
                      </m:sub>
                      <m:sup>
                        <m:r>
                          <a:rPr lang="en-US" b="0" i="1" smtClean="0">
                            <a:latin typeface="Cambria Math"/>
                          </a:rPr>
                          <m:t>(</m:t>
                        </m:r>
                        <m:r>
                          <a:rPr lang="en-US" b="0" i="1" smtClean="0">
                            <a:latin typeface="Cambria Math"/>
                          </a:rPr>
                          <m:t>𝑡</m:t>
                        </m:r>
                        <m:r>
                          <a:rPr lang="en-US" b="0" i="1" smtClean="0">
                            <a:latin typeface="Cambria Math"/>
                          </a:rPr>
                          <m:t>+1)</m:t>
                        </m:r>
                      </m:sup>
                    </m:sSubSup>
                    <m:r>
                      <a:rPr lang="en-US">
                        <a:latin typeface="Cambria Math"/>
                      </a:rPr>
                      <m:t>=</m:t>
                    </m:r>
                    <m:nary>
                      <m:naryPr>
                        <m:chr m:val="∑"/>
                        <m:supHide m:val="on"/>
                        <m:ctrlPr>
                          <a:rPr lang="en-US" i="1">
                            <a:latin typeface="Cambria Math" panose="02040503050406030204" pitchFamily="18" charset="0"/>
                          </a:rPr>
                        </m:ctrlPr>
                      </m:naryPr>
                      <m:sub>
                        <m:r>
                          <m:rPr>
                            <m:brk m:alnAt="7"/>
                          </m:rPr>
                          <a:rPr lang="en-US" b="1" i="1" smtClean="0">
                            <a:latin typeface="Cambria Math"/>
                          </a:rPr>
                          <m:t>𝒋</m:t>
                        </m:r>
                        <m:r>
                          <a:rPr lang="en-US" b="1" i="1">
                            <a:latin typeface="Cambria Math"/>
                          </a:rPr>
                          <m:t>→</m:t>
                        </m:r>
                        <m:r>
                          <a:rPr lang="en-US" b="1" i="1" smtClean="0">
                            <a:latin typeface="Cambria Math"/>
                          </a:rPr>
                          <m:t>𝒊</m:t>
                        </m:r>
                      </m:sub>
                      <m:sup/>
                      <m:e>
                        <m:sSubSup>
                          <m:sSubSupPr>
                            <m:ctrlPr>
                              <a:rPr lang="en-US" b="0" i="1" smtClean="0">
                                <a:latin typeface="Cambria Math" panose="02040503050406030204" pitchFamily="18" charset="0"/>
                              </a:rPr>
                            </m:ctrlPr>
                          </m:sSubSupPr>
                          <m:e>
                            <m:r>
                              <a:rPr lang="en-US" i="1" smtClean="0">
                                <a:latin typeface="Cambria Math"/>
                              </a:rPr>
                              <m:t>h</m:t>
                            </m:r>
                          </m:e>
                          <m:sub>
                            <m:r>
                              <a:rPr lang="en-US" b="0" i="1" smtClean="0">
                                <a:latin typeface="Cambria Math"/>
                              </a:rPr>
                              <m:t>𝑗</m:t>
                            </m:r>
                          </m:sub>
                          <m:sup>
                            <m:r>
                              <a:rPr lang="en-US" b="0" i="1" smtClean="0">
                                <a:latin typeface="Cambria Math"/>
                              </a:rPr>
                              <m:t>(</m:t>
                            </m:r>
                            <m:r>
                              <a:rPr lang="en-US" b="0" i="1" smtClean="0">
                                <a:latin typeface="Cambria Math"/>
                              </a:rPr>
                              <m:t>𝑡</m:t>
                            </m:r>
                            <m:r>
                              <a:rPr lang="en-US" b="0" i="1" smtClean="0">
                                <a:latin typeface="Cambria Math"/>
                              </a:rPr>
                              <m:t>)</m:t>
                            </m:r>
                          </m:sup>
                        </m:sSubSup>
                      </m:e>
                    </m:nary>
                  </m:oMath>
                </a14:m>
                <a:endParaRPr lang="en-US" dirty="0"/>
              </a:p>
              <a:p>
                <a:pPr lvl="1"/>
                <a14:m>
                  <m:oMath xmlns:m="http://schemas.openxmlformats.org/officeDocument/2006/math">
                    <m:r>
                      <a:rPr lang="en-US" b="1" i="1">
                        <a:latin typeface="Cambria Math"/>
                        <a:ea typeface="Cambria Math"/>
                      </a:rPr>
                      <m:t>∀</m:t>
                    </m:r>
                    <m:r>
                      <a:rPr lang="en-US" b="1" i="1">
                        <a:latin typeface="Cambria Math"/>
                        <a:ea typeface="Cambria Math"/>
                      </a:rPr>
                      <m:t>𝒊</m:t>
                    </m:r>
                    <m:r>
                      <a:rPr lang="en-US" i="1">
                        <a:latin typeface="Cambria Math"/>
                        <a:ea typeface="Cambria Math"/>
                      </a:rPr>
                      <m:t>: </m:t>
                    </m:r>
                  </m:oMath>
                </a14:m>
                <a:r>
                  <a:rPr lang="en-US" dirty="0"/>
                  <a:t>Hub: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a:rPr>
                          <m:t>h</m:t>
                        </m:r>
                      </m:e>
                      <m:sub>
                        <m:r>
                          <a:rPr lang="en-US" b="0" i="1" smtClean="0">
                            <a:latin typeface="Cambria Math"/>
                          </a:rPr>
                          <m:t>𝑖</m:t>
                        </m:r>
                      </m:sub>
                      <m:sup>
                        <m:r>
                          <a:rPr lang="en-US" b="0" i="1" smtClean="0">
                            <a:latin typeface="Cambria Math"/>
                          </a:rPr>
                          <m:t>(</m:t>
                        </m:r>
                        <m:r>
                          <a:rPr lang="en-US" b="0" i="1" smtClean="0">
                            <a:latin typeface="Cambria Math"/>
                          </a:rPr>
                          <m:t>𝑡</m:t>
                        </m:r>
                        <m:r>
                          <a:rPr lang="en-US" b="0" i="1" smtClean="0">
                            <a:latin typeface="Cambria Math"/>
                          </a:rPr>
                          <m:t>+1)</m:t>
                        </m:r>
                      </m:sup>
                    </m:sSubSup>
                    <m:r>
                      <a:rPr lang="en-US">
                        <a:latin typeface="Cambria Math"/>
                      </a:rPr>
                      <m:t>=</m:t>
                    </m:r>
                    <m:nary>
                      <m:naryPr>
                        <m:chr m:val="∑"/>
                        <m:supHide m:val="on"/>
                        <m:ctrlPr>
                          <a:rPr lang="en-US" i="1">
                            <a:latin typeface="Cambria Math" panose="02040503050406030204" pitchFamily="18" charset="0"/>
                          </a:rPr>
                        </m:ctrlPr>
                      </m:naryPr>
                      <m:sub>
                        <m:r>
                          <m:rPr>
                            <m:brk m:alnAt="7"/>
                          </m:rPr>
                          <a:rPr lang="en-US" b="1" i="1">
                            <a:latin typeface="Cambria Math"/>
                          </a:rPr>
                          <m:t>𝒊</m:t>
                        </m:r>
                        <m:r>
                          <a:rPr lang="en-US" b="1" i="1">
                            <a:latin typeface="Cambria Math"/>
                          </a:rPr>
                          <m:t>→</m:t>
                        </m:r>
                        <m:r>
                          <a:rPr lang="en-US" b="1" i="1">
                            <a:latin typeface="Cambria Math"/>
                          </a:rPr>
                          <m:t>𝒋</m:t>
                        </m:r>
                      </m:sub>
                      <m:sup/>
                      <m:e>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𝑗</m:t>
                            </m:r>
                          </m:sub>
                          <m:sup>
                            <m:r>
                              <a:rPr lang="en-US" b="0" i="1" smtClean="0">
                                <a:latin typeface="Cambria Math"/>
                              </a:rPr>
                              <m:t>(</m:t>
                            </m:r>
                            <m:r>
                              <a:rPr lang="en-US" b="0" i="1" smtClean="0">
                                <a:latin typeface="Cambria Math"/>
                              </a:rPr>
                              <m:t>𝑡</m:t>
                            </m:r>
                            <m:r>
                              <a:rPr lang="en-US" b="0" i="1" smtClean="0">
                                <a:latin typeface="Cambria Math"/>
                              </a:rPr>
                              <m:t>)</m:t>
                            </m:r>
                          </m:sup>
                        </m:sSubSup>
                      </m:e>
                    </m:nary>
                  </m:oMath>
                </a14:m>
                <a:endParaRPr lang="en-US" i="1" dirty="0"/>
              </a:p>
              <a:p>
                <a:pPr lvl="1"/>
                <a14:m>
                  <m:oMath xmlns:m="http://schemas.openxmlformats.org/officeDocument/2006/math">
                    <m:r>
                      <a:rPr lang="en-US" b="1" i="1">
                        <a:latin typeface="Cambria Math"/>
                        <a:ea typeface="Cambria Math"/>
                      </a:rPr>
                      <m:t>∀</m:t>
                    </m:r>
                    <m:r>
                      <a:rPr lang="en-US" b="1" i="1">
                        <a:latin typeface="Cambria Math"/>
                        <a:ea typeface="Cambria Math"/>
                      </a:rPr>
                      <m:t>𝒊</m:t>
                    </m:r>
                    <m:r>
                      <a:rPr lang="en-US" b="1" i="1">
                        <a:latin typeface="Cambria Math"/>
                        <a:ea typeface="Cambria Math"/>
                      </a:rPr>
                      <m:t>:</m:t>
                    </m:r>
                  </m:oMath>
                </a14:m>
                <a:r>
                  <a:rPr lang="en-US" dirty="0"/>
                  <a:t> Normalize:</a:t>
                </a:r>
                <a:br>
                  <a:rPr lang="en-US" dirty="0"/>
                </a:br>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𝑖</m:t>
                                    </m:r>
                                  </m:sub>
                                  <m:sup>
                                    <m:d>
                                      <m:dPr>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+1</m:t>
                                        </m:r>
                                      </m:e>
                                    </m:d>
                                  </m:sup>
                                </m:sSubSup>
                              </m:e>
                            </m:d>
                          </m:e>
                          <m:sup>
                            <m:r>
                              <a:rPr lang="en-US" b="0" i="1" smtClean="0">
                                <a:latin typeface="Cambria Math"/>
                              </a:rPr>
                              <m:t>2</m:t>
                            </m:r>
                          </m:sup>
                        </m:sSup>
                      </m:e>
                    </m:nary>
                    <m:r>
                      <a:rPr lang="en-US" i="1">
                        <a:latin typeface="Cambria Math"/>
                      </a:rPr>
                      <m:t>=1</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𝑗</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0" i="1" smtClean="0">
                                        <a:latin typeface="Cambria Math"/>
                                      </a:rPr>
                                      <m:t>h</m:t>
                                    </m:r>
                                  </m:e>
                                  <m:sub>
                                    <m:r>
                                      <a:rPr lang="en-US" b="0" i="1" smtClean="0">
                                        <a:latin typeface="Cambria Math"/>
                                      </a:rPr>
                                      <m:t>𝑗</m:t>
                                    </m:r>
                                  </m:sub>
                                  <m:sup>
                                    <m:d>
                                      <m:dPr>
                                        <m:ctrlPr>
                                          <a:rPr lang="en-US" i="1">
                                            <a:latin typeface="Cambria Math" panose="02040503050406030204" pitchFamily="18" charset="0"/>
                                          </a:rPr>
                                        </m:ctrlPr>
                                      </m:dPr>
                                      <m:e>
                                        <m:r>
                                          <a:rPr lang="en-US" i="1">
                                            <a:latin typeface="Cambria Math"/>
                                          </a:rPr>
                                          <m:t>𝑡</m:t>
                                        </m:r>
                                        <m:r>
                                          <a:rPr lang="en-US" i="1">
                                            <a:latin typeface="Cambria Math"/>
                                          </a:rPr>
                                          <m:t>+1</m:t>
                                        </m:r>
                                      </m:e>
                                    </m:d>
                                  </m:sup>
                                </m:sSubSup>
                              </m:e>
                            </m:d>
                          </m:e>
                          <m:sup>
                            <m:r>
                              <a:rPr lang="en-US" i="1">
                                <a:latin typeface="Cambria Math"/>
                              </a:rPr>
                              <m:t>2</m:t>
                            </m:r>
                          </m:sup>
                        </m:sSup>
                      </m:e>
                    </m:nary>
                    <m:r>
                      <a:rPr lang="en-US" b="1" i="1">
                        <a:latin typeface="Cambria Math"/>
                      </a:rPr>
                      <m:t>=</m:t>
                    </m:r>
                    <m:r>
                      <a:rPr lang="en-US" i="1">
                        <a:latin typeface="Cambria Math"/>
                      </a:rPr>
                      <m:t>1</m:t>
                    </m:r>
                  </m:oMath>
                </a14:m>
                <a:endParaRPr lang="en-US" dirty="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295400"/>
                <a:ext cx="7337223" cy="5486400"/>
              </a:xfrm>
              <a:blipFill>
                <a:blip r:embed="rId2"/>
                <a:stretch>
                  <a:fillRect l="-997" t="-1444" b="-556"/>
                </a:stretch>
              </a:blipFill>
            </p:spPr>
            <p:txBody>
              <a:bodyPr/>
              <a:lstStyle/>
              <a:p>
                <a:r>
                  <a:rPr lang="it-IT">
                    <a:noFill/>
                  </a:rPr>
                  <a:t> </a:t>
                </a:r>
              </a:p>
            </p:txBody>
          </p:sp>
        </mc:Fallback>
      </mc:AlternateContent>
      <p:sp>
        <p:nvSpPr>
          <p:cNvPr id="10" name="TextBox 9"/>
          <p:cNvSpPr txBox="1"/>
          <p:nvPr/>
        </p:nvSpPr>
        <p:spPr>
          <a:xfrm>
            <a:off x="7709037" y="0"/>
            <a:ext cx="1435008" cy="338554"/>
          </a:xfrm>
          <a:prstGeom prst="rect">
            <a:avLst/>
          </a:prstGeom>
          <a:noFill/>
        </p:spPr>
        <p:txBody>
          <a:bodyPr wrap="none" rtlCol="0">
            <a:spAutoFit/>
          </a:bodyPr>
          <a:lstStyle/>
          <a:p>
            <a:pPr algn="r"/>
            <a:r>
              <a:rPr lang="en-US" sz="1600" dirty="0">
                <a:solidFill>
                  <a:schemeClr val="bg1"/>
                </a:solidFill>
              </a:rPr>
              <a:t>[Kleinberg ‘98]</a:t>
            </a:r>
          </a:p>
        </p:txBody>
      </p:sp>
      <p:sp>
        <p:nvSpPr>
          <p:cNvPr id="9" name="Slide Number Placeholder 8"/>
          <p:cNvSpPr>
            <a:spLocks noGrp="1"/>
          </p:cNvSpPr>
          <p:nvPr>
            <p:ph type="sldNum" sz="quarter" idx="12"/>
          </p:nvPr>
        </p:nvSpPr>
        <p:spPr/>
        <p:txBody>
          <a:bodyPr/>
          <a:lstStyle/>
          <a:p>
            <a:fld id="{19B12225-5612-419B-A8D5-4B8EEE4C217E}" type="slidenum">
              <a:rPr lang="en-US" smtClean="0"/>
              <a:pPr/>
              <a:t>116</a:t>
            </a:fld>
            <a:endParaRPr lang="en-US"/>
          </a:p>
        </p:txBody>
      </p:sp>
      <p:sp>
        <p:nvSpPr>
          <p:cNvPr id="11" name="Oval 10"/>
          <p:cNvSpPr/>
          <p:nvPr/>
        </p:nvSpPr>
        <p:spPr>
          <a:xfrm>
            <a:off x="7642896" y="2419271"/>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latin typeface="Arial" pitchFamily="34" charset="0"/>
                <a:cs typeface="Arial" pitchFamily="34" charset="0"/>
              </a:rPr>
              <a:t>i</a:t>
            </a:r>
          </a:p>
        </p:txBody>
      </p:sp>
      <p:cxnSp>
        <p:nvCxnSpPr>
          <p:cNvPr id="12" name="Straight Arrow Connector 11"/>
          <p:cNvCxnSpPr>
            <a:endCxn id="11" idx="1"/>
          </p:cNvCxnSpPr>
          <p:nvPr/>
        </p:nvCxnSpPr>
        <p:spPr>
          <a:xfrm>
            <a:off x="6648321" y="1474638"/>
            <a:ext cx="1055989"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7359521" y="1484891"/>
            <a:ext cx="410375"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7896896" y="1484891"/>
            <a:ext cx="165358"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endCxn id="11" idx="7"/>
          </p:cNvCxnSpPr>
          <p:nvPr/>
        </p:nvCxnSpPr>
        <p:spPr>
          <a:xfrm flipH="1">
            <a:off x="8000840" y="1474638"/>
            <a:ext cx="781081"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6" name="Oval 15"/>
          <p:cNvSpPr/>
          <p:nvPr/>
        </p:nvSpPr>
        <p:spPr>
          <a:xfrm>
            <a:off x="6438642" y="1276446"/>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1</a:t>
            </a:r>
          </a:p>
        </p:txBody>
      </p:sp>
      <p:sp>
        <p:nvSpPr>
          <p:cNvPr id="17" name="Oval 16"/>
          <p:cNvSpPr/>
          <p:nvPr/>
        </p:nvSpPr>
        <p:spPr>
          <a:xfrm>
            <a:off x="7149842" y="1276446"/>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2</a:t>
            </a:r>
          </a:p>
        </p:txBody>
      </p:sp>
      <p:sp>
        <p:nvSpPr>
          <p:cNvPr id="18" name="Oval 17"/>
          <p:cNvSpPr/>
          <p:nvPr/>
        </p:nvSpPr>
        <p:spPr>
          <a:xfrm>
            <a:off x="7861042" y="1276446"/>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3</a:t>
            </a:r>
          </a:p>
        </p:txBody>
      </p:sp>
      <p:sp>
        <p:nvSpPr>
          <p:cNvPr id="19" name="Oval 18"/>
          <p:cNvSpPr/>
          <p:nvPr/>
        </p:nvSpPr>
        <p:spPr>
          <a:xfrm>
            <a:off x="8572242" y="1276446"/>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4</a:t>
            </a:r>
          </a:p>
        </p:txBody>
      </p:sp>
      <mc:AlternateContent xmlns:mc="http://schemas.openxmlformats.org/markup-compatibility/2006" xmlns:a14="http://schemas.microsoft.com/office/drawing/2010/main">
        <mc:Choice Requires="a14">
          <p:sp>
            <p:nvSpPr>
              <p:cNvPr id="20" name="Rectangle 19"/>
              <p:cNvSpPr/>
              <p:nvPr/>
            </p:nvSpPr>
            <p:spPr>
              <a:xfrm>
                <a:off x="7261626" y="2753278"/>
                <a:ext cx="1314462" cy="799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rPr>
                          </m:ctrlPr>
                        </m:sSubPr>
                        <m:e>
                          <m:r>
                            <a:rPr lang="en-US" b="1" i="1">
                              <a:solidFill>
                                <a:srgbClr val="008000"/>
                              </a:solidFill>
                              <a:latin typeface="Cambria Math"/>
                            </a:rPr>
                            <m:t>𝒂</m:t>
                          </m:r>
                        </m:e>
                        <m:sub>
                          <m:r>
                            <a:rPr lang="en-US" b="1" i="1">
                              <a:solidFill>
                                <a:srgbClr val="008000"/>
                              </a:solidFill>
                              <a:latin typeface="Cambria Math"/>
                            </a:rPr>
                            <m:t>𝒊</m:t>
                          </m:r>
                        </m:sub>
                      </m:sSub>
                      <m:r>
                        <a:rPr lang="en-US" b="1">
                          <a:solidFill>
                            <a:srgbClr val="008000"/>
                          </a:solidFill>
                          <a:latin typeface="Cambria Math"/>
                        </a:rPr>
                        <m:t>=</m:t>
                      </m:r>
                      <m:nary>
                        <m:naryPr>
                          <m:chr m:val="∑"/>
                          <m:supHide m:val="on"/>
                          <m:ctrlPr>
                            <a:rPr lang="en-US" b="1" i="1">
                              <a:solidFill>
                                <a:srgbClr val="008000"/>
                              </a:solidFill>
                              <a:latin typeface="Cambria Math" panose="02040503050406030204" pitchFamily="18" charset="0"/>
                            </a:rPr>
                          </m:ctrlPr>
                        </m:naryPr>
                        <m:sub>
                          <m:r>
                            <m:rPr>
                              <m:brk m:alnAt="7"/>
                            </m:rPr>
                            <a:rPr lang="en-US" b="1" i="1">
                              <a:solidFill>
                                <a:srgbClr val="008000"/>
                              </a:solidFill>
                              <a:latin typeface="Cambria Math"/>
                            </a:rPr>
                            <m:t>𝒋</m:t>
                          </m:r>
                          <m:r>
                            <a:rPr lang="en-US" b="1" i="1">
                              <a:solidFill>
                                <a:srgbClr val="008000"/>
                              </a:solidFill>
                              <a:latin typeface="Cambria Math"/>
                            </a:rPr>
                            <m:t>→</m:t>
                          </m:r>
                          <m:r>
                            <a:rPr lang="en-US" b="1" i="1">
                              <a:solidFill>
                                <a:srgbClr val="008000"/>
                              </a:solidFill>
                              <a:latin typeface="Cambria Math"/>
                            </a:rPr>
                            <m:t>𝒊</m:t>
                          </m:r>
                        </m:sub>
                        <m:sup/>
                        <m:e>
                          <m:sSub>
                            <m:sSubPr>
                              <m:ctrlPr>
                                <a:rPr lang="en-US" b="1" i="1">
                                  <a:solidFill>
                                    <a:srgbClr val="008000"/>
                                  </a:solidFill>
                                  <a:latin typeface="Cambria Math" panose="02040503050406030204" pitchFamily="18" charset="0"/>
                                </a:rPr>
                              </m:ctrlPr>
                            </m:sSubPr>
                            <m:e>
                              <m:r>
                                <a:rPr lang="en-US" b="1" i="1">
                                  <a:solidFill>
                                    <a:srgbClr val="008000"/>
                                  </a:solidFill>
                                  <a:latin typeface="Cambria Math"/>
                                </a:rPr>
                                <m:t>𝒉</m:t>
                              </m:r>
                            </m:e>
                            <m:sub>
                              <m:r>
                                <a:rPr lang="en-US" b="1" i="1">
                                  <a:solidFill>
                                    <a:srgbClr val="008000"/>
                                  </a:solidFill>
                                  <a:latin typeface="Cambria Math"/>
                                </a:rPr>
                                <m:t>𝒋</m:t>
                              </m:r>
                            </m:sub>
                          </m:sSub>
                        </m:e>
                      </m:nary>
                    </m:oMath>
                  </m:oMathPara>
                </a14:m>
                <a:endParaRPr lang="en-US" b="1" dirty="0">
                  <a:solidFill>
                    <a:srgbClr val="008000"/>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7261626" y="2753278"/>
                <a:ext cx="1314462" cy="799834"/>
              </a:xfrm>
              <a:prstGeom prst="rect">
                <a:avLst/>
              </a:prstGeom>
              <a:blipFill>
                <a:blip r:embed="rId3"/>
                <a:stretch>
                  <a:fillRect/>
                </a:stretch>
              </a:blipFill>
            </p:spPr>
            <p:txBody>
              <a:bodyPr/>
              <a:lstStyle/>
              <a:p>
                <a:r>
                  <a:rPr lang="it-IT">
                    <a:noFill/>
                  </a:rPr>
                  <a:t> </a:t>
                </a:r>
              </a:p>
            </p:txBody>
          </p:sp>
        </mc:Fallback>
      </mc:AlternateContent>
      <p:cxnSp>
        <p:nvCxnSpPr>
          <p:cNvPr id="21" name="Straight Arrow Connector 20"/>
          <p:cNvCxnSpPr>
            <a:stCxn id="25" idx="7"/>
            <a:endCxn id="31" idx="3"/>
          </p:cNvCxnSpPr>
          <p:nvPr/>
        </p:nvCxnSpPr>
        <p:spPr>
          <a:xfrm flipV="1">
            <a:off x="7024312" y="4362176"/>
            <a:ext cx="831524" cy="954644"/>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7602192" y="4423230"/>
            <a:ext cx="319230" cy="832538"/>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27" idx="0"/>
          </p:cNvCxnSpPr>
          <p:nvPr/>
        </p:nvCxnSpPr>
        <p:spPr>
          <a:xfrm flipH="1" flipV="1">
            <a:off x="8054664" y="4423229"/>
            <a:ext cx="167583" cy="832539"/>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1"/>
            <a:endCxn id="31" idx="5"/>
          </p:cNvCxnSpPr>
          <p:nvPr/>
        </p:nvCxnSpPr>
        <p:spPr>
          <a:xfrm flipH="1" flipV="1">
            <a:off x="8152366" y="4362176"/>
            <a:ext cx="594974" cy="954644"/>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25" name="Oval 24"/>
          <p:cNvSpPr/>
          <p:nvPr/>
        </p:nvSpPr>
        <p:spPr>
          <a:xfrm>
            <a:off x="6666368" y="5255768"/>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1</a:t>
            </a:r>
          </a:p>
        </p:txBody>
      </p:sp>
      <p:sp>
        <p:nvSpPr>
          <p:cNvPr id="26" name="Oval 25"/>
          <p:cNvSpPr/>
          <p:nvPr/>
        </p:nvSpPr>
        <p:spPr>
          <a:xfrm>
            <a:off x="7301368" y="5255768"/>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2</a:t>
            </a:r>
          </a:p>
        </p:txBody>
      </p:sp>
      <p:sp>
        <p:nvSpPr>
          <p:cNvPr id="27" name="Oval 26"/>
          <p:cNvSpPr/>
          <p:nvPr/>
        </p:nvSpPr>
        <p:spPr>
          <a:xfrm>
            <a:off x="8012568" y="5255768"/>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3</a:t>
            </a:r>
          </a:p>
        </p:txBody>
      </p:sp>
      <p:sp>
        <p:nvSpPr>
          <p:cNvPr id="28" name="Oval 27"/>
          <p:cNvSpPr/>
          <p:nvPr/>
        </p:nvSpPr>
        <p:spPr>
          <a:xfrm>
            <a:off x="8685926" y="5255768"/>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j</a:t>
            </a:r>
            <a:r>
              <a:rPr lang="en-US" sz="2000" b="1" baseline="-25000" dirty="0">
                <a:latin typeface="Arial" pitchFamily="34" charset="0"/>
                <a:cs typeface="Arial" pitchFamily="34" charset="0"/>
              </a:rPr>
              <a:t>4</a:t>
            </a:r>
          </a:p>
        </p:txBody>
      </p:sp>
      <mc:AlternateContent xmlns:mc="http://schemas.openxmlformats.org/markup-compatibility/2006" xmlns:a14="http://schemas.microsoft.com/office/drawing/2010/main">
        <mc:Choice Requires="a14">
          <p:sp>
            <p:nvSpPr>
              <p:cNvPr id="29" name="Rectangle 28"/>
              <p:cNvSpPr/>
              <p:nvPr/>
            </p:nvSpPr>
            <p:spPr>
              <a:xfrm>
                <a:off x="7325230" y="5715000"/>
                <a:ext cx="1314462" cy="79983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𝒉</m:t>
                          </m:r>
                        </m:e>
                        <m:sub>
                          <m:r>
                            <a:rPr lang="en-US" b="1" i="1">
                              <a:solidFill>
                                <a:srgbClr val="0000FF"/>
                              </a:solidFill>
                              <a:latin typeface="Cambria Math"/>
                            </a:rPr>
                            <m:t>𝒊</m:t>
                          </m:r>
                        </m:sub>
                      </m:sSub>
                      <m:r>
                        <a:rPr lang="en-US" b="1">
                          <a:solidFill>
                            <a:srgbClr val="0000FF"/>
                          </a:solidFill>
                          <a:latin typeface="Cambria Math"/>
                        </a:rPr>
                        <m:t>=</m:t>
                      </m:r>
                      <m:nary>
                        <m:naryPr>
                          <m:chr m:val="∑"/>
                          <m:supHide m:val="on"/>
                          <m:ctrlPr>
                            <a:rPr lang="en-US" b="1" i="1">
                              <a:solidFill>
                                <a:srgbClr val="0000FF"/>
                              </a:solidFill>
                              <a:latin typeface="Cambria Math" panose="02040503050406030204" pitchFamily="18" charset="0"/>
                            </a:rPr>
                          </m:ctrlPr>
                        </m:naryPr>
                        <m:sub>
                          <m:r>
                            <m:rPr>
                              <m:brk m:alnAt="7"/>
                            </m:rPr>
                            <a:rPr lang="en-US" b="1" i="1" smtClean="0">
                              <a:solidFill>
                                <a:srgbClr val="0000FF"/>
                              </a:solidFill>
                              <a:latin typeface="Cambria Math"/>
                            </a:rPr>
                            <m:t>𝒊</m:t>
                          </m:r>
                          <m:r>
                            <a:rPr lang="en-US" b="1" i="1">
                              <a:solidFill>
                                <a:srgbClr val="0000FF"/>
                              </a:solidFill>
                              <a:latin typeface="Cambria Math"/>
                            </a:rPr>
                            <m:t>→</m:t>
                          </m:r>
                          <m:r>
                            <a:rPr lang="en-US" b="1" i="1" smtClean="0">
                              <a:solidFill>
                                <a:srgbClr val="0000FF"/>
                              </a:solidFill>
                              <a:latin typeface="Cambria Math"/>
                            </a:rPr>
                            <m:t>𝒋</m:t>
                          </m:r>
                        </m:sub>
                        <m:sup/>
                        <m:e>
                          <m:sSub>
                            <m:sSubPr>
                              <m:ctrlPr>
                                <a:rPr lang="en-US" b="1" i="1">
                                  <a:solidFill>
                                    <a:srgbClr val="0000FF"/>
                                  </a:solidFill>
                                  <a:latin typeface="Cambria Math" panose="02040503050406030204" pitchFamily="18" charset="0"/>
                                </a:rPr>
                              </m:ctrlPr>
                            </m:sSubPr>
                            <m:e>
                              <m:r>
                                <a:rPr lang="en-US" b="1" i="1" smtClean="0">
                                  <a:solidFill>
                                    <a:srgbClr val="0000FF"/>
                                  </a:solidFill>
                                  <a:latin typeface="Cambria Math"/>
                                </a:rPr>
                                <m:t>𝒂</m:t>
                              </m:r>
                            </m:e>
                            <m:sub>
                              <m:r>
                                <a:rPr lang="en-US" b="1" i="1">
                                  <a:solidFill>
                                    <a:srgbClr val="0000FF"/>
                                  </a:solidFill>
                                  <a:latin typeface="Cambria Math"/>
                                </a:rPr>
                                <m:t>𝒋</m:t>
                              </m:r>
                            </m:sub>
                          </m:sSub>
                        </m:e>
                      </m:nary>
                    </m:oMath>
                  </m:oMathPara>
                </a14:m>
                <a:endParaRPr lang="en-US" b="1" dirty="0">
                  <a:solidFill>
                    <a:srgbClr val="0000FF"/>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7325230" y="5715000"/>
                <a:ext cx="1314462" cy="799834"/>
              </a:xfrm>
              <a:prstGeom prst="rect">
                <a:avLst/>
              </a:prstGeom>
              <a:blipFill>
                <a:blip r:embed="rId4"/>
                <a:stretch>
                  <a:fillRect/>
                </a:stretch>
              </a:blipFill>
            </p:spPr>
            <p:txBody>
              <a:bodyPr/>
              <a:lstStyle/>
              <a:p>
                <a:r>
                  <a:rPr lang="it-IT">
                    <a:noFill/>
                  </a:rPr>
                  <a:t> </a:t>
                </a:r>
              </a:p>
            </p:txBody>
          </p:sp>
        </mc:Fallback>
      </mc:AlternateContent>
      <p:sp>
        <p:nvSpPr>
          <p:cNvPr id="31" name="Oval 30"/>
          <p:cNvSpPr/>
          <p:nvPr/>
        </p:nvSpPr>
        <p:spPr>
          <a:xfrm>
            <a:off x="7794422" y="4006337"/>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rial" pitchFamily="34" charset="0"/>
                <a:cs typeface="Arial" pitchFamily="34" charset="0"/>
              </a:rPr>
              <a:t>i</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837964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Hubs and Authorities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991600" cy="5257801"/>
              </a:xfrm>
            </p:spPr>
            <p:txBody>
              <a:bodyPr>
                <a:normAutofit/>
              </a:bodyPr>
              <a:lstStyle/>
              <a:p>
                <a:r>
                  <a:rPr lang="en-US" b="1" dirty="0">
                    <a:solidFill>
                      <a:srgbClr val="D60093"/>
                    </a:solidFill>
                  </a:rPr>
                  <a:t>HITS converges to a single stable point</a:t>
                </a:r>
              </a:p>
              <a:p>
                <a:r>
                  <a:rPr lang="en-US" b="1" dirty="0"/>
                  <a:t>Notation:</a:t>
                </a:r>
              </a:p>
              <a:p>
                <a:pPr lvl="1"/>
                <a:r>
                  <a:rPr lang="en-US" dirty="0"/>
                  <a:t>Vector </a:t>
                </a:r>
                <a14:m>
                  <m:oMath xmlns:m="http://schemas.openxmlformats.org/officeDocument/2006/math">
                    <m:r>
                      <a:rPr lang="en-US" b="1" i="1" dirty="0" smtClean="0">
                        <a:latin typeface="Cambria Math"/>
                        <a:cs typeface="Times New Roman" pitchFamily="18" charset="0"/>
                      </a:rPr>
                      <m:t>𝒂</m:t>
                    </m:r>
                    <m:r>
                      <a:rPr lang="en-US" i="1" dirty="0" smtClean="0">
                        <a:latin typeface="Cambria Math"/>
                        <a:cs typeface="Times New Roman" pitchFamily="18" charset="0"/>
                      </a:rPr>
                      <m:t> = (</m:t>
                    </m:r>
                    <m:r>
                      <a:rPr lang="en-US" i="1" dirty="0" smtClean="0">
                        <a:latin typeface="Cambria Math"/>
                        <a:cs typeface="Times New Roman" pitchFamily="18" charset="0"/>
                      </a:rPr>
                      <m:t>𝑎</m:t>
                    </m:r>
                    <m:r>
                      <a:rPr lang="en-US" i="1" baseline="-25000" dirty="0" smtClean="0">
                        <a:latin typeface="Cambria Math"/>
                        <a:cs typeface="Times New Roman" pitchFamily="18" charset="0"/>
                      </a:rPr>
                      <m:t>1</m:t>
                    </m:r>
                    <m:r>
                      <a:rPr lang="en-US" i="1" dirty="0" smtClean="0">
                        <a:latin typeface="Cambria Math"/>
                        <a:cs typeface="Times New Roman" pitchFamily="18" charset="0"/>
                      </a:rPr>
                      <m:t>…,</m:t>
                    </m:r>
                    <m:sSub>
                      <m:sSubPr>
                        <m:ctrlPr>
                          <a:rPr lang="en-US" b="0" i="1" dirty="0" smtClean="0">
                            <a:latin typeface="Cambria Math" panose="02040503050406030204" pitchFamily="18" charset="0"/>
                            <a:cs typeface="Times New Roman" pitchFamily="18" charset="0"/>
                          </a:rPr>
                        </m:ctrlPr>
                      </m:sSubPr>
                      <m:e>
                        <m:r>
                          <a:rPr lang="en-US" i="1" dirty="0" smtClean="0">
                            <a:latin typeface="Cambria Math"/>
                            <a:cs typeface="Times New Roman" pitchFamily="18" charset="0"/>
                          </a:rPr>
                          <m:t>𝑎</m:t>
                        </m:r>
                      </m:e>
                      <m:sub>
                        <m:r>
                          <a:rPr lang="en-US" i="1" dirty="0" smtClean="0">
                            <a:latin typeface="Cambria Math"/>
                            <a:cs typeface="Times New Roman" pitchFamily="18" charset="0"/>
                          </a:rPr>
                          <m:t>𝑛</m:t>
                        </m:r>
                      </m:sub>
                    </m:sSub>
                    <m:r>
                      <a:rPr lang="en-US" i="1" dirty="0" smtClean="0">
                        <a:latin typeface="Cambria Math"/>
                        <a:cs typeface="Times New Roman" pitchFamily="18" charset="0"/>
                      </a:rPr>
                      <m:t>),    </m:t>
                    </m:r>
                    <m:r>
                      <a:rPr lang="en-US" b="1" i="1" dirty="0" smtClean="0">
                        <a:latin typeface="Cambria Math"/>
                        <a:cs typeface="Times New Roman" pitchFamily="18" charset="0"/>
                      </a:rPr>
                      <m:t>𝒉</m:t>
                    </m:r>
                    <m:r>
                      <a:rPr lang="en-US" i="1" dirty="0" smtClean="0">
                        <a:latin typeface="Cambria Math"/>
                        <a:cs typeface="Times New Roman" pitchFamily="18" charset="0"/>
                      </a:rPr>
                      <m:t> = (</m:t>
                    </m:r>
                    <m:r>
                      <a:rPr lang="en-US" i="1" dirty="0" smtClean="0">
                        <a:latin typeface="Cambria Math"/>
                        <a:cs typeface="Times New Roman" pitchFamily="18" charset="0"/>
                      </a:rPr>
                      <m:t>h</m:t>
                    </m:r>
                    <m:r>
                      <a:rPr lang="en-US" i="1" baseline="-25000" dirty="0" smtClean="0">
                        <a:latin typeface="Cambria Math"/>
                        <a:cs typeface="Times New Roman" pitchFamily="18" charset="0"/>
                      </a:rPr>
                      <m:t>1</m:t>
                    </m:r>
                    <m:r>
                      <a:rPr lang="en-US" i="1" dirty="0" smtClean="0">
                        <a:latin typeface="Cambria Math"/>
                        <a:cs typeface="Times New Roman" pitchFamily="18" charset="0"/>
                      </a:rPr>
                      <m:t>…,</m:t>
                    </m:r>
                    <m:sSub>
                      <m:sSubPr>
                        <m:ctrlPr>
                          <a:rPr lang="en-US" b="0" i="1" dirty="0" smtClean="0">
                            <a:latin typeface="Cambria Math" panose="02040503050406030204" pitchFamily="18" charset="0"/>
                            <a:cs typeface="Times New Roman" pitchFamily="18" charset="0"/>
                          </a:rPr>
                        </m:ctrlPr>
                      </m:sSubPr>
                      <m:e>
                        <m:r>
                          <a:rPr lang="en-US" i="1" dirty="0" err="1" smtClean="0">
                            <a:latin typeface="Cambria Math"/>
                            <a:cs typeface="Times New Roman" pitchFamily="18" charset="0"/>
                          </a:rPr>
                          <m:t>h</m:t>
                        </m:r>
                      </m:e>
                      <m:sub>
                        <m:r>
                          <a:rPr lang="en-US" b="0" i="1" dirty="0" smtClean="0">
                            <a:latin typeface="Cambria Math"/>
                            <a:cs typeface="Times New Roman" pitchFamily="18" charset="0"/>
                          </a:rPr>
                          <m:t>𝑛</m:t>
                        </m:r>
                      </m:sub>
                    </m:sSub>
                    <m:r>
                      <a:rPr lang="en-US" i="1" dirty="0" smtClean="0">
                        <a:latin typeface="Cambria Math"/>
                        <a:cs typeface="Times New Roman" pitchFamily="18" charset="0"/>
                      </a:rPr>
                      <m:t>)</m:t>
                    </m:r>
                  </m:oMath>
                </a14:m>
                <a:endParaRPr lang="en-US" i="1" dirty="0">
                  <a:latin typeface="Times New Roman" pitchFamily="18" charset="0"/>
                  <a:cs typeface="Times New Roman" pitchFamily="18" charset="0"/>
                </a:endParaRPr>
              </a:p>
              <a:p>
                <a:pPr lvl="1"/>
                <a:r>
                  <a:rPr lang="en-US" dirty="0"/>
                  <a:t>Adjacency matrix </a:t>
                </a:r>
                <a14:m>
                  <m:oMath xmlns:m="http://schemas.openxmlformats.org/officeDocument/2006/math">
                    <m:r>
                      <a:rPr lang="en-US" b="1" i="1" dirty="0" smtClean="0">
                        <a:latin typeface="Cambria Math"/>
                      </a:rPr>
                      <m:t>𝑨</m:t>
                    </m:r>
                  </m:oMath>
                </a14:m>
                <a:r>
                  <a:rPr lang="en-US" dirty="0"/>
                  <a:t> (</a:t>
                </a:r>
                <a:r>
                  <a:rPr lang="en-US" i="1" dirty="0" err="1">
                    <a:latin typeface="Times New Roman" pitchFamily="18" charset="0"/>
                    <a:cs typeface="Times New Roman" pitchFamily="18" charset="0"/>
                  </a:rPr>
                  <a:t>N</a:t>
                </a:r>
                <a:r>
                  <a:rPr lang="en-US" dirty="0" err="1"/>
                  <a:t>x</a:t>
                </a:r>
                <a:r>
                  <a:rPr lang="en-US" i="1" dirty="0" err="1">
                    <a:latin typeface="Times New Roman" pitchFamily="18" charset="0"/>
                    <a:cs typeface="Times New Roman" pitchFamily="18" charset="0"/>
                  </a:rPr>
                  <a:t>N</a:t>
                </a:r>
                <a:r>
                  <a:rPr lang="en-US" dirty="0"/>
                  <a:t>): </a:t>
                </a:r>
                <a14:m>
                  <m:oMath xmlns:m="http://schemas.openxmlformats.org/officeDocument/2006/math">
                    <m:r>
                      <a:rPr lang="en-US" b="1" i="1" dirty="0" smtClean="0">
                        <a:latin typeface="Cambria Math"/>
                        <a:cs typeface="Times New Roman" pitchFamily="18" charset="0"/>
                      </a:rPr>
                      <m:t>𝑨</m:t>
                    </m:r>
                    <m:r>
                      <a:rPr lang="en-US" b="1" i="1" baseline="-25000" dirty="0" err="1" smtClean="0">
                        <a:latin typeface="Cambria Math"/>
                        <a:cs typeface="Times New Roman" pitchFamily="18" charset="0"/>
                      </a:rPr>
                      <m:t>𝒊𝒋</m:t>
                    </m:r>
                    <m:r>
                      <a:rPr lang="en-US" i="1" dirty="0" smtClean="0">
                        <a:latin typeface="Cambria Math"/>
                        <a:cs typeface="Times New Roman" pitchFamily="18" charset="0"/>
                      </a:rPr>
                      <m:t>=1</m:t>
                    </m:r>
                  </m:oMath>
                </a14:m>
                <a:r>
                  <a:rPr lang="en-US" dirty="0"/>
                  <a:t> if </a:t>
                </a:r>
                <a14:m>
                  <m:oMath xmlns:m="http://schemas.openxmlformats.org/officeDocument/2006/math">
                    <m:r>
                      <a:rPr lang="en-US" i="1" dirty="0" smtClean="0">
                        <a:latin typeface="Cambria Math"/>
                        <a:cs typeface="Times New Roman" pitchFamily="18" charset="0"/>
                      </a:rPr>
                      <m:t>𝑖</m:t>
                    </m:r>
                    <m:r>
                      <a:rPr lang="en-US" i="1" dirty="0" err="1" smtClean="0">
                        <a:latin typeface="Cambria Math"/>
                        <a:cs typeface="Times New Roman" pitchFamily="18" charset="0"/>
                        <a:sym typeface="Wingdings 3"/>
                      </a:rPr>
                      <m:t></m:t>
                    </m:r>
                    <m:r>
                      <a:rPr lang="en-US" i="1" dirty="0" err="1" smtClean="0">
                        <a:latin typeface="Cambria Math"/>
                        <a:cs typeface="Times New Roman" pitchFamily="18" charset="0"/>
                        <a:sym typeface="Wingdings 3"/>
                      </a:rPr>
                      <m:t>𝑗</m:t>
                    </m:r>
                  </m:oMath>
                </a14:m>
                <a:r>
                  <a:rPr lang="en-US" dirty="0">
                    <a:sym typeface="Wingdings 3"/>
                  </a:rPr>
                  <a:t>, 0 otherwise</a:t>
                </a:r>
                <a:endParaRPr lang="en-US" i="1" dirty="0">
                  <a:latin typeface="Times New Roman" pitchFamily="18" charset="0"/>
                  <a:cs typeface="Times New Roman" pitchFamily="18" charset="0"/>
                  <a:sym typeface="Wingdings 3"/>
                </a:endParaRPr>
              </a:p>
              <a:p>
                <a:r>
                  <a:rPr lang="en-US" b="1" dirty="0">
                    <a:solidFill>
                      <a:srgbClr val="0000FF"/>
                    </a:solidFill>
                    <a:sym typeface="Wingdings 3"/>
                  </a:rPr>
                  <a:t>Then</a:t>
                </a:r>
                <a:r>
                  <a:rPr lang="en-US" b="1" dirty="0">
                    <a:sym typeface="Wingdings 3"/>
                  </a:rPr>
                  <a:t> </a:t>
                </a:r>
                <a14:m>
                  <m:oMath xmlns:m="http://schemas.openxmlformats.org/officeDocument/2006/math">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𝒉</m:t>
                        </m:r>
                      </m:e>
                      <m:sub>
                        <m:r>
                          <a:rPr lang="en-US" b="1" i="1" smtClean="0">
                            <a:solidFill>
                              <a:srgbClr val="008000"/>
                            </a:solidFill>
                            <a:latin typeface="Cambria Math"/>
                            <a:sym typeface="Wingdings 3"/>
                          </a:rPr>
                          <m:t>𝒊</m:t>
                        </m:r>
                      </m:sub>
                    </m:sSub>
                    <m:r>
                      <a:rPr lang="en-US" b="1" i="1" smtClean="0">
                        <a:solidFill>
                          <a:srgbClr val="008000"/>
                        </a:solidFill>
                        <a:latin typeface="Cambria Math"/>
                        <a:sym typeface="Wingdings 3"/>
                      </a:rPr>
                      <m:t>=</m:t>
                    </m:r>
                    <m:nary>
                      <m:naryPr>
                        <m:chr m:val="∑"/>
                        <m:supHide m:val="on"/>
                        <m:ctrlPr>
                          <a:rPr lang="en-US" b="1" i="1" smtClean="0">
                            <a:solidFill>
                              <a:srgbClr val="008000"/>
                            </a:solidFill>
                            <a:latin typeface="Cambria Math" panose="02040503050406030204" pitchFamily="18" charset="0"/>
                            <a:sym typeface="Wingdings 3"/>
                          </a:rPr>
                        </m:ctrlPr>
                      </m:naryPr>
                      <m:sub>
                        <m:r>
                          <a:rPr lang="en-US" b="1" i="1" smtClean="0">
                            <a:solidFill>
                              <a:srgbClr val="008000"/>
                            </a:solidFill>
                            <a:latin typeface="Cambria Math"/>
                            <a:sym typeface="Wingdings 3"/>
                          </a:rPr>
                          <m:t>𝒊</m:t>
                        </m:r>
                        <m:r>
                          <a:rPr lang="en-US" b="1" i="1" smtClean="0">
                            <a:solidFill>
                              <a:srgbClr val="008000"/>
                            </a:solidFill>
                            <a:latin typeface="Cambria Math"/>
                            <a:ea typeface="Cambria Math"/>
                            <a:sym typeface="Wingdings 3"/>
                          </a:rPr>
                          <m:t>→</m:t>
                        </m:r>
                        <m:r>
                          <a:rPr lang="en-US" b="1" i="1" smtClean="0">
                            <a:solidFill>
                              <a:srgbClr val="008000"/>
                            </a:solidFill>
                            <a:latin typeface="Cambria Math"/>
                            <a:ea typeface="Cambria Math"/>
                            <a:sym typeface="Wingdings 3"/>
                          </a:rPr>
                          <m:t>𝒋</m:t>
                        </m:r>
                      </m:sub>
                      <m:sup/>
                      <m:e>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𝒂</m:t>
                            </m:r>
                          </m:e>
                          <m:sub>
                            <m:r>
                              <a:rPr lang="en-US" b="1" i="1" smtClean="0">
                                <a:solidFill>
                                  <a:srgbClr val="008000"/>
                                </a:solidFill>
                                <a:latin typeface="Cambria Math"/>
                                <a:sym typeface="Wingdings 3"/>
                              </a:rPr>
                              <m:t>𝒋</m:t>
                            </m:r>
                          </m:sub>
                        </m:sSub>
                      </m:e>
                    </m:nary>
                  </m:oMath>
                </a14:m>
                <a:r>
                  <a:rPr lang="en-US" b="1" dirty="0">
                    <a:solidFill>
                      <a:srgbClr val="008000"/>
                    </a:solidFill>
                    <a:sym typeface="Wingdings 3"/>
                  </a:rPr>
                  <a:t>  </a:t>
                </a:r>
                <a:br>
                  <a:rPr lang="en-US" b="1" dirty="0">
                    <a:solidFill>
                      <a:srgbClr val="008000"/>
                    </a:solidFill>
                    <a:sym typeface="Wingdings 3"/>
                  </a:rPr>
                </a:br>
                <a:r>
                  <a:rPr lang="en-US" b="1" dirty="0">
                    <a:solidFill>
                      <a:srgbClr val="0000FF"/>
                    </a:solidFill>
                    <a:sym typeface="Wingdings 3"/>
                  </a:rPr>
                  <a:t>can be rewritten as</a:t>
                </a:r>
                <a:r>
                  <a:rPr lang="en-US" dirty="0">
                    <a:sym typeface="Wingdings 3"/>
                  </a:rPr>
                  <a:t> </a:t>
                </a:r>
                <a14:m>
                  <m:oMath xmlns:m="http://schemas.openxmlformats.org/officeDocument/2006/math">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𝒉</m:t>
                        </m:r>
                      </m:e>
                      <m:sub>
                        <m:r>
                          <a:rPr lang="en-US" b="1" i="1" smtClean="0">
                            <a:solidFill>
                              <a:srgbClr val="008000"/>
                            </a:solidFill>
                            <a:latin typeface="Cambria Math"/>
                            <a:sym typeface="Wingdings 3"/>
                          </a:rPr>
                          <m:t>𝒊</m:t>
                        </m:r>
                      </m:sub>
                    </m:sSub>
                    <m:r>
                      <a:rPr lang="en-US" b="1" i="1" smtClean="0">
                        <a:solidFill>
                          <a:srgbClr val="008000"/>
                        </a:solidFill>
                        <a:latin typeface="Cambria Math"/>
                        <a:sym typeface="Wingdings 3"/>
                      </a:rPr>
                      <m:t>=</m:t>
                    </m:r>
                    <m:nary>
                      <m:naryPr>
                        <m:chr m:val="∑"/>
                        <m:supHide m:val="on"/>
                        <m:ctrlPr>
                          <a:rPr lang="en-US" b="1" i="1" smtClean="0">
                            <a:solidFill>
                              <a:srgbClr val="008000"/>
                            </a:solidFill>
                            <a:latin typeface="Cambria Math" panose="02040503050406030204" pitchFamily="18" charset="0"/>
                            <a:sym typeface="Wingdings 3"/>
                          </a:rPr>
                        </m:ctrlPr>
                      </m:naryPr>
                      <m:sub>
                        <m:r>
                          <a:rPr lang="en-US" b="1" i="1" smtClean="0">
                            <a:solidFill>
                              <a:srgbClr val="008000"/>
                            </a:solidFill>
                            <a:latin typeface="Cambria Math"/>
                            <a:sym typeface="Wingdings 3"/>
                          </a:rPr>
                          <m:t>𝒋</m:t>
                        </m:r>
                      </m:sub>
                      <m:sup/>
                      <m:e>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𝑨</m:t>
                            </m:r>
                          </m:e>
                          <m:sub>
                            <m:r>
                              <a:rPr lang="en-US" b="1" i="1" smtClean="0">
                                <a:solidFill>
                                  <a:srgbClr val="008000"/>
                                </a:solidFill>
                                <a:latin typeface="Cambria Math"/>
                                <a:sym typeface="Wingdings 3"/>
                              </a:rPr>
                              <m:t>𝒊𝒋</m:t>
                            </m:r>
                          </m:sub>
                        </m:sSub>
                        <m:r>
                          <a:rPr lang="en-US" b="1" i="1" smtClean="0">
                            <a:solidFill>
                              <a:srgbClr val="008000"/>
                            </a:solidFill>
                            <a:latin typeface="Cambria Math"/>
                            <a:sym typeface="Wingdings 3"/>
                          </a:rPr>
                          <m:t>⋅</m:t>
                        </m:r>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𝒂</m:t>
                            </m:r>
                          </m:e>
                          <m:sub>
                            <m:r>
                              <a:rPr lang="en-US" b="1" i="1" smtClean="0">
                                <a:solidFill>
                                  <a:srgbClr val="008000"/>
                                </a:solidFill>
                                <a:latin typeface="Cambria Math"/>
                                <a:sym typeface="Wingdings 3"/>
                              </a:rPr>
                              <m:t>𝒋</m:t>
                            </m:r>
                          </m:sub>
                        </m:sSub>
                      </m:e>
                    </m:nary>
                  </m:oMath>
                </a14:m>
                <a:br>
                  <a:rPr lang="en-US" b="1" dirty="0">
                    <a:solidFill>
                      <a:srgbClr val="008000"/>
                    </a:solidFill>
                    <a:sym typeface="Wingdings 3"/>
                  </a:rPr>
                </a:br>
                <a:r>
                  <a:rPr lang="en-US" b="1" dirty="0">
                    <a:sym typeface="Wingdings 3"/>
                  </a:rPr>
                  <a:t>So: </a:t>
                </a:r>
                <a14:m>
                  <m:oMath xmlns:m="http://schemas.openxmlformats.org/officeDocument/2006/math">
                    <m:r>
                      <a:rPr lang="en-US" b="1" i="1" smtClean="0">
                        <a:latin typeface="Cambria Math"/>
                        <a:sym typeface="Wingdings 3"/>
                      </a:rPr>
                      <m:t>𝒉</m:t>
                    </m:r>
                    <m:r>
                      <a:rPr lang="en-US" b="1" i="1" smtClean="0">
                        <a:latin typeface="Cambria Math"/>
                        <a:sym typeface="Wingdings 3"/>
                      </a:rPr>
                      <m:t>=</m:t>
                    </m:r>
                    <m:r>
                      <a:rPr lang="en-US" b="1" i="1" smtClean="0">
                        <a:latin typeface="Cambria Math"/>
                        <a:sym typeface="Wingdings 3"/>
                      </a:rPr>
                      <m:t>𝑨</m:t>
                    </m:r>
                    <m:r>
                      <a:rPr lang="en-US" b="1" i="1" smtClean="0">
                        <a:latin typeface="Cambria Math"/>
                        <a:sym typeface="Wingdings 3"/>
                      </a:rPr>
                      <m:t>⋅</m:t>
                    </m:r>
                    <m:r>
                      <a:rPr lang="en-US" b="1" i="1" smtClean="0">
                        <a:latin typeface="Cambria Math"/>
                        <a:sym typeface="Wingdings 3"/>
                      </a:rPr>
                      <m:t>𝒂</m:t>
                    </m:r>
                  </m:oMath>
                </a14:m>
                <a:endParaRPr lang="en-US" b="1" dirty="0">
                  <a:sym typeface="Wingdings 3"/>
                </a:endParaRPr>
              </a:p>
              <a:p>
                <a:r>
                  <a:rPr lang="en-US" b="1" dirty="0">
                    <a:solidFill>
                      <a:srgbClr val="D60093"/>
                    </a:solidFill>
                    <a:sym typeface="Wingdings 3"/>
                  </a:rPr>
                  <a:t>Similarly,</a:t>
                </a:r>
                <a:r>
                  <a:rPr lang="en-US" b="1" dirty="0">
                    <a:sym typeface="Wingdings 3"/>
                  </a:rPr>
                  <a:t> </a:t>
                </a:r>
                <a14:m>
                  <m:oMath xmlns:m="http://schemas.openxmlformats.org/officeDocument/2006/math">
                    <m:sSub>
                      <m:sSubPr>
                        <m:ctrlPr>
                          <a:rPr lang="en-US" b="1" i="1" smtClean="0">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𝒂</m:t>
                        </m:r>
                      </m:e>
                      <m:sub>
                        <m:r>
                          <a:rPr lang="en-US" b="1" i="1" smtClean="0">
                            <a:solidFill>
                              <a:srgbClr val="008000"/>
                            </a:solidFill>
                            <a:latin typeface="Cambria Math"/>
                            <a:sym typeface="Wingdings 3"/>
                          </a:rPr>
                          <m:t>𝒊</m:t>
                        </m:r>
                      </m:sub>
                    </m:sSub>
                    <m:r>
                      <a:rPr lang="en-US" b="1" i="1">
                        <a:solidFill>
                          <a:srgbClr val="008000"/>
                        </a:solidFill>
                        <a:latin typeface="Cambria Math"/>
                        <a:sym typeface="Wingdings 3"/>
                      </a:rPr>
                      <m:t>=</m:t>
                    </m:r>
                    <m:nary>
                      <m:naryPr>
                        <m:chr m:val="∑"/>
                        <m:supHide m:val="on"/>
                        <m:ctrlPr>
                          <a:rPr lang="en-US" b="1" i="1">
                            <a:solidFill>
                              <a:srgbClr val="008000"/>
                            </a:solidFill>
                            <a:latin typeface="Cambria Math" panose="02040503050406030204" pitchFamily="18" charset="0"/>
                            <a:sym typeface="Wingdings 3"/>
                          </a:rPr>
                        </m:ctrlPr>
                      </m:naryPr>
                      <m:sub>
                        <m:r>
                          <a:rPr lang="en-US" b="1" i="1" smtClean="0">
                            <a:solidFill>
                              <a:srgbClr val="008000"/>
                            </a:solidFill>
                            <a:latin typeface="Cambria Math"/>
                            <a:sym typeface="Wingdings 3"/>
                          </a:rPr>
                          <m:t>𝒋</m:t>
                        </m:r>
                        <m:r>
                          <a:rPr lang="en-US" b="1" i="1">
                            <a:solidFill>
                              <a:srgbClr val="008000"/>
                            </a:solidFill>
                            <a:latin typeface="Cambria Math"/>
                            <a:ea typeface="Cambria Math"/>
                            <a:sym typeface="Wingdings 3"/>
                          </a:rPr>
                          <m:t>→</m:t>
                        </m:r>
                        <m:r>
                          <a:rPr lang="en-US" b="1" i="1" smtClean="0">
                            <a:solidFill>
                              <a:srgbClr val="008000"/>
                            </a:solidFill>
                            <a:latin typeface="Cambria Math"/>
                            <a:ea typeface="Cambria Math"/>
                            <a:sym typeface="Wingdings 3"/>
                          </a:rPr>
                          <m:t>𝒊</m:t>
                        </m:r>
                      </m:sub>
                      <m:sup/>
                      <m:e>
                        <m:sSub>
                          <m:sSubPr>
                            <m:ctrlPr>
                              <a:rPr lang="en-US" b="1" i="1">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𝒉</m:t>
                            </m:r>
                          </m:e>
                          <m:sub>
                            <m:r>
                              <a:rPr lang="en-US" b="1" i="1" smtClean="0">
                                <a:solidFill>
                                  <a:srgbClr val="008000"/>
                                </a:solidFill>
                                <a:latin typeface="Cambria Math"/>
                                <a:sym typeface="Wingdings 3"/>
                              </a:rPr>
                              <m:t>𝒋</m:t>
                            </m:r>
                          </m:sub>
                        </m:sSub>
                      </m:e>
                    </m:nary>
                  </m:oMath>
                </a14:m>
                <a:r>
                  <a:rPr lang="en-US" b="1" dirty="0">
                    <a:solidFill>
                      <a:srgbClr val="008000"/>
                    </a:solidFill>
                    <a:sym typeface="Wingdings 3"/>
                  </a:rPr>
                  <a:t>  </a:t>
                </a:r>
                <a:br>
                  <a:rPr lang="en-US" b="1" dirty="0">
                    <a:solidFill>
                      <a:srgbClr val="008000"/>
                    </a:solidFill>
                    <a:sym typeface="Wingdings 3"/>
                  </a:rPr>
                </a:br>
                <a:r>
                  <a:rPr lang="en-US" b="1" dirty="0">
                    <a:solidFill>
                      <a:srgbClr val="D60093"/>
                    </a:solidFill>
                    <a:sym typeface="Wingdings 3"/>
                  </a:rPr>
                  <a:t>can be rewritten as</a:t>
                </a:r>
                <a:r>
                  <a:rPr lang="en-US" dirty="0">
                    <a:sym typeface="Wingdings 3"/>
                  </a:rPr>
                  <a:t> </a:t>
                </a:r>
                <a14:m>
                  <m:oMath xmlns:m="http://schemas.openxmlformats.org/officeDocument/2006/math">
                    <m:sSub>
                      <m:sSubPr>
                        <m:ctrlPr>
                          <a:rPr lang="en-US" b="1" i="1">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𝒂</m:t>
                        </m:r>
                      </m:e>
                      <m:sub>
                        <m:r>
                          <a:rPr lang="en-US" b="1" i="1">
                            <a:solidFill>
                              <a:srgbClr val="008000"/>
                            </a:solidFill>
                            <a:latin typeface="Cambria Math"/>
                            <a:sym typeface="Wingdings 3"/>
                          </a:rPr>
                          <m:t>𝒊</m:t>
                        </m:r>
                      </m:sub>
                    </m:sSub>
                    <m:r>
                      <a:rPr lang="en-US" b="1" i="1">
                        <a:solidFill>
                          <a:srgbClr val="008000"/>
                        </a:solidFill>
                        <a:latin typeface="Cambria Math"/>
                        <a:sym typeface="Wingdings 3"/>
                      </a:rPr>
                      <m:t>=</m:t>
                    </m:r>
                    <m:nary>
                      <m:naryPr>
                        <m:chr m:val="∑"/>
                        <m:supHide m:val="on"/>
                        <m:ctrlPr>
                          <a:rPr lang="en-US" b="1" i="1">
                            <a:solidFill>
                              <a:srgbClr val="008000"/>
                            </a:solidFill>
                            <a:latin typeface="Cambria Math" panose="02040503050406030204" pitchFamily="18" charset="0"/>
                            <a:sym typeface="Wingdings 3"/>
                          </a:rPr>
                        </m:ctrlPr>
                      </m:naryPr>
                      <m:sub>
                        <m:r>
                          <a:rPr lang="en-US" b="1" i="1">
                            <a:solidFill>
                              <a:srgbClr val="008000"/>
                            </a:solidFill>
                            <a:latin typeface="Cambria Math"/>
                            <a:sym typeface="Wingdings 3"/>
                          </a:rPr>
                          <m:t>𝒋</m:t>
                        </m:r>
                      </m:sub>
                      <m:sup/>
                      <m:e>
                        <m:sSub>
                          <m:sSubPr>
                            <m:ctrlPr>
                              <a:rPr lang="en-US" b="1" i="1">
                                <a:solidFill>
                                  <a:srgbClr val="008000"/>
                                </a:solidFill>
                                <a:latin typeface="Cambria Math" panose="02040503050406030204" pitchFamily="18" charset="0"/>
                                <a:sym typeface="Wingdings 3"/>
                              </a:rPr>
                            </m:ctrlPr>
                          </m:sSubPr>
                          <m:e>
                            <m:r>
                              <a:rPr lang="en-US" b="1" i="1">
                                <a:solidFill>
                                  <a:srgbClr val="008000"/>
                                </a:solidFill>
                                <a:latin typeface="Cambria Math"/>
                                <a:sym typeface="Wingdings 3"/>
                              </a:rPr>
                              <m:t>𝑨</m:t>
                            </m:r>
                          </m:e>
                          <m:sub>
                            <m:r>
                              <a:rPr lang="en-US" b="1" i="1">
                                <a:solidFill>
                                  <a:srgbClr val="008000"/>
                                </a:solidFill>
                                <a:latin typeface="Cambria Math"/>
                                <a:sym typeface="Wingdings 3"/>
                              </a:rPr>
                              <m:t>𝒋</m:t>
                            </m:r>
                            <m:r>
                              <a:rPr lang="en-US" b="1" i="1" smtClean="0">
                                <a:solidFill>
                                  <a:srgbClr val="008000"/>
                                </a:solidFill>
                                <a:latin typeface="Cambria Math"/>
                                <a:sym typeface="Wingdings 3"/>
                              </a:rPr>
                              <m:t>𝒊</m:t>
                            </m:r>
                          </m:sub>
                        </m:sSub>
                        <m:r>
                          <a:rPr lang="en-US" b="1" i="1">
                            <a:solidFill>
                              <a:srgbClr val="008000"/>
                            </a:solidFill>
                            <a:latin typeface="Cambria Math"/>
                            <a:sym typeface="Wingdings 3"/>
                          </a:rPr>
                          <m:t>⋅</m:t>
                        </m:r>
                        <m:sSub>
                          <m:sSubPr>
                            <m:ctrlPr>
                              <a:rPr lang="en-US" b="1" i="1">
                                <a:solidFill>
                                  <a:srgbClr val="008000"/>
                                </a:solidFill>
                                <a:latin typeface="Cambria Math" panose="02040503050406030204" pitchFamily="18" charset="0"/>
                                <a:sym typeface="Wingdings 3"/>
                              </a:rPr>
                            </m:ctrlPr>
                          </m:sSubPr>
                          <m:e>
                            <m:r>
                              <a:rPr lang="en-US" b="1" i="1" smtClean="0">
                                <a:solidFill>
                                  <a:srgbClr val="008000"/>
                                </a:solidFill>
                                <a:latin typeface="Cambria Math"/>
                                <a:sym typeface="Wingdings 3"/>
                              </a:rPr>
                              <m:t>𝒉</m:t>
                            </m:r>
                          </m:e>
                          <m:sub>
                            <m:r>
                              <a:rPr lang="en-US" b="1" i="1" smtClean="0">
                                <a:solidFill>
                                  <a:srgbClr val="008000"/>
                                </a:solidFill>
                                <a:latin typeface="Cambria Math"/>
                                <a:sym typeface="Wingdings 3"/>
                              </a:rPr>
                              <m:t>𝒋</m:t>
                            </m:r>
                          </m:sub>
                        </m:sSub>
                      </m:e>
                    </m:nary>
                    <m:r>
                      <a:rPr lang="en-US" b="1" i="1" smtClean="0">
                        <a:latin typeface="Cambria Math"/>
                        <a:sym typeface="Wingdings 3"/>
                      </a:rPr>
                      <m:t>=</m:t>
                    </m:r>
                    <m:sSup>
                      <m:sSupPr>
                        <m:ctrlPr>
                          <a:rPr lang="en-US" b="1" i="1" smtClean="0">
                            <a:latin typeface="Cambria Math" panose="02040503050406030204" pitchFamily="18" charset="0"/>
                            <a:sym typeface="Wingdings 3"/>
                          </a:rPr>
                        </m:ctrlPr>
                      </m:sSupPr>
                      <m:e>
                        <m:r>
                          <a:rPr lang="en-US" b="1" i="1" smtClean="0">
                            <a:latin typeface="Cambria Math"/>
                            <a:sym typeface="Wingdings 3"/>
                          </a:rPr>
                          <m:t>𝑨</m:t>
                        </m:r>
                      </m:e>
                      <m:sup>
                        <m:r>
                          <a:rPr lang="en-US" b="1" i="1" smtClean="0">
                            <a:latin typeface="Cambria Math"/>
                            <a:sym typeface="Wingdings 3"/>
                          </a:rPr>
                          <m:t>𝑻</m:t>
                        </m:r>
                      </m:sup>
                    </m:sSup>
                    <m:r>
                      <a:rPr lang="en-US" b="1" i="1" smtClean="0">
                        <a:latin typeface="Cambria Math"/>
                        <a:sym typeface="Wingdings 3"/>
                      </a:rPr>
                      <m:t>⋅</m:t>
                    </m:r>
                    <m:r>
                      <a:rPr lang="en-US" b="1" i="1" smtClean="0">
                        <a:latin typeface="Cambria Math"/>
                        <a:sym typeface="Wingdings 3"/>
                      </a:rPr>
                      <m:t>𝒉</m:t>
                    </m:r>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991600" cy="5257801"/>
              </a:xfrm>
              <a:blipFill>
                <a:blip r:embed="rId2"/>
                <a:stretch>
                  <a:fillRect t="-696"/>
                </a:stretch>
              </a:blipFill>
            </p:spPr>
            <p:txBody>
              <a:bodyPr/>
              <a:lstStyle/>
              <a:p>
                <a:r>
                  <a:rPr lang="it-IT">
                    <a:noFill/>
                  </a:rPr>
                  <a:t> </a:t>
                </a:r>
              </a:p>
            </p:txBody>
          </p:sp>
        </mc:Fallback>
      </mc:AlternateContent>
      <p:sp>
        <p:nvSpPr>
          <p:cNvPr id="10" name="Slide Number Placeholder 9"/>
          <p:cNvSpPr>
            <a:spLocks noGrp="1"/>
          </p:cNvSpPr>
          <p:nvPr>
            <p:ph type="sldNum" sz="quarter" idx="12"/>
          </p:nvPr>
        </p:nvSpPr>
        <p:spPr/>
        <p:txBody>
          <a:bodyPr/>
          <a:lstStyle/>
          <a:p>
            <a:fld id="{19B12225-5612-419B-A8D5-4B8EEE4C217E}" type="slidenum">
              <a:rPr lang="en-US" smtClean="0"/>
              <a:pPr/>
              <a:t>117</a:t>
            </a:fld>
            <a:endParaRPr lang="en-US"/>
          </a:p>
        </p:txBody>
      </p:sp>
      <p:sp>
        <p:nvSpPr>
          <p:cNvPr id="11" name="TextBox 10"/>
          <p:cNvSpPr txBox="1"/>
          <p:nvPr/>
        </p:nvSpPr>
        <p:spPr>
          <a:xfrm>
            <a:off x="7709037" y="0"/>
            <a:ext cx="1435008" cy="338554"/>
          </a:xfrm>
          <a:prstGeom prst="rect">
            <a:avLst/>
          </a:prstGeom>
          <a:noFill/>
        </p:spPr>
        <p:txBody>
          <a:bodyPr wrap="none" rtlCol="0">
            <a:spAutoFit/>
          </a:bodyPr>
          <a:lstStyle/>
          <a:p>
            <a:pPr algn="r"/>
            <a:r>
              <a:rPr lang="en-US" sz="1600" dirty="0">
                <a:solidFill>
                  <a:schemeClr val="bg1"/>
                </a:solidFill>
              </a:rPr>
              <a:t>[Kleinberg ‘98]</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226761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Hubs and Authorities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0000FF"/>
                    </a:solidFill>
                  </a:rPr>
                  <a:t>HITS algorithm in vector notation:</a:t>
                </a:r>
              </a:p>
              <a:p>
                <a:pPr lvl="1"/>
                <a:r>
                  <a:rPr lang="en-US" dirty="0"/>
                  <a:t>Set: </a:t>
                </a:r>
                <a14:m>
                  <m:oMath xmlns:m="http://schemas.openxmlformats.org/officeDocument/2006/math">
                    <m:sSub>
                      <m:sSubPr>
                        <m:ctrlPr>
                          <a:rPr lang="en-US" b="1" i="1" dirty="0" smtClean="0">
                            <a:latin typeface="Cambria Math" panose="02040503050406030204" pitchFamily="18" charset="0"/>
                            <a:cs typeface="Times New Roman" pitchFamily="18" charset="0"/>
                          </a:rPr>
                        </m:ctrlPr>
                      </m:sSubPr>
                      <m:e>
                        <m:r>
                          <a:rPr lang="en-US" b="1" i="1" dirty="0" smtClean="0">
                            <a:latin typeface="Cambria Math"/>
                            <a:cs typeface="Times New Roman" pitchFamily="18" charset="0"/>
                          </a:rPr>
                          <m:t>𝒂</m:t>
                        </m:r>
                      </m:e>
                      <m:sub>
                        <m:r>
                          <a:rPr lang="en-US" b="1" i="1" dirty="0" smtClean="0">
                            <a:latin typeface="Cambria Math"/>
                            <a:cs typeface="Times New Roman" pitchFamily="18" charset="0"/>
                          </a:rPr>
                          <m:t>𝒊</m:t>
                        </m:r>
                      </m:sub>
                    </m:sSub>
                    <m:r>
                      <a:rPr lang="en-US" b="1" i="1" dirty="0" smtClean="0">
                        <a:latin typeface="Cambria Math"/>
                        <a:cs typeface="Times New Roman" pitchFamily="18" charset="0"/>
                      </a:rPr>
                      <m:t> = </m:t>
                    </m:r>
                    <m:sSub>
                      <m:sSubPr>
                        <m:ctrlPr>
                          <a:rPr lang="en-US" b="1" i="1" dirty="0" smtClean="0">
                            <a:latin typeface="Cambria Math" panose="02040503050406030204" pitchFamily="18" charset="0"/>
                            <a:cs typeface="Times New Roman" pitchFamily="18" charset="0"/>
                          </a:rPr>
                        </m:ctrlPr>
                      </m:sSubPr>
                      <m:e>
                        <m:r>
                          <a:rPr lang="en-US" b="1" i="1" dirty="0" smtClean="0">
                            <a:latin typeface="Cambria Math"/>
                            <a:cs typeface="Times New Roman" pitchFamily="18" charset="0"/>
                          </a:rPr>
                          <m:t>𝒉</m:t>
                        </m:r>
                      </m:e>
                      <m:sub>
                        <m:r>
                          <a:rPr lang="en-US" b="1" i="1" dirty="0" smtClean="0">
                            <a:latin typeface="Cambria Math"/>
                            <a:cs typeface="Times New Roman" pitchFamily="18" charset="0"/>
                          </a:rPr>
                          <m:t>𝒊</m:t>
                        </m:r>
                      </m:sub>
                    </m:sSub>
                    <m:r>
                      <a:rPr lang="en-US" b="1" i="1" dirty="0" smtClean="0">
                        <a:latin typeface="Cambria Math"/>
                        <a:cs typeface="Times New Roman" pitchFamily="18" charset="0"/>
                      </a:rPr>
                      <m:t> =</m:t>
                    </m:r>
                    <m:f>
                      <m:fPr>
                        <m:ctrlPr>
                          <a:rPr lang="en-US" b="1" i="1" dirty="0" smtClean="0">
                            <a:latin typeface="Cambria Math" panose="02040503050406030204" pitchFamily="18" charset="0"/>
                            <a:cs typeface="Times New Roman" pitchFamily="18" charset="0"/>
                          </a:rPr>
                        </m:ctrlPr>
                      </m:fPr>
                      <m:num>
                        <m:r>
                          <a:rPr lang="en-US" b="1" i="1" dirty="0" smtClean="0">
                            <a:latin typeface="Cambria Math"/>
                            <a:cs typeface="Times New Roman" pitchFamily="18" charset="0"/>
                          </a:rPr>
                          <m:t>𝟏</m:t>
                        </m:r>
                      </m:num>
                      <m:den>
                        <m:rad>
                          <m:radPr>
                            <m:degHide m:val="on"/>
                            <m:ctrlPr>
                              <a:rPr lang="en-US" b="1" i="1" dirty="0" smtClean="0">
                                <a:latin typeface="Cambria Math" panose="02040503050406030204" pitchFamily="18" charset="0"/>
                                <a:cs typeface="Times New Roman" pitchFamily="18" charset="0"/>
                              </a:rPr>
                            </m:ctrlPr>
                          </m:radPr>
                          <m:deg/>
                          <m:e>
                            <m:r>
                              <a:rPr lang="en-US" b="1" i="1" dirty="0" smtClean="0">
                                <a:latin typeface="Cambria Math"/>
                                <a:cs typeface="Times New Roman" pitchFamily="18" charset="0"/>
                              </a:rPr>
                              <m:t>𝒏</m:t>
                            </m:r>
                          </m:e>
                        </m:rad>
                      </m:den>
                    </m:f>
                    <m:r>
                      <a:rPr lang="en-US" i="1" dirty="0" smtClean="0">
                        <a:latin typeface="Cambria Math"/>
                        <a:cs typeface="Times New Roman" pitchFamily="18" charset="0"/>
                      </a:rPr>
                      <m:t> </m:t>
                    </m:r>
                  </m:oMath>
                </a14:m>
                <a:endParaRPr lang="en-US" i="1" baseline="30000" dirty="0">
                  <a:latin typeface="Times New Roman" pitchFamily="18" charset="0"/>
                  <a:cs typeface="Times New Roman" pitchFamily="18" charset="0"/>
                </a:endParaRPr>
              </a:p>
              <a:p>
                <a:pPr marL="457200" lvl="1" indent="0">
                  <a:buNone/>
                </a:pPr>
                <a:r>
                  <a:rPr lang="en-US" b="1" dirty="0"/>
                  <a:t>Repeat until convergence</a:t>
                </a:r>
                <a:r>
                  <a:rPr lang="en-US" dirty="0"/>
                  <a:t>:</a:t>
                </a:r>
              </a:p>
              <a:p>
                <a:pPr lvl="1"/>
                <a14:m>
                  <m:oMath xmlns:m="http://schemas.openxmlformats.org/officeDocument/2006/math">
                    <m:r>
                      <a:rPr lang="en-US" b="1" i="1" dirty="0" smtClean="0">
                        <a:latin typeface="Cambria Math"/>
                        <a:cs typeface="Times New Roman" pitchFamily="18" charset="0"/>
                      </a:rPr>
                      <m:t>𝒉</m:t>
                    </m:r>
                    <m:r>
                      <a:rPr lang="en-US" b="1" i="1" dirty="0" smtClean="0">
                        <a:latin typeface="Cambria Math"/>
                        <a:cs typeface="Times New Roman" pitchFamily="18" charset="0"/>
                      </a:rPr>
                      <m:t>=</m:t>
                    </m:r>
                    <m:r>
                      <a:rPr lang="en-US" b="1" i="1" dirty="0" smtClean="0">
                        <a:latin typeface="Cambria Math"/>
                        <a:cs typeface="Times New Roman" pitchFamily="18" charset="0"/>
                      </a:rPr>
                      <m:t>𝑨</m:t>
                    </m:r>
                    <m:r>
                      <a:rPr lang="en-US" b="1" i="1" dirty="0" smtClean="0">
                        <a:latin typeface="Cambria Math"/>
                        <a:cs typeface="Times New Roman" pitchFamily="18" charset="0"/>
                      </a:rPr>
                      <m:t>⋅</m:t>
                    </m:r>
                    <m:r>
                      <a:rPr lang="en-US" b="1" i="1" dirty="0" smtClean="0">
                        <a:latin typeface="Cambria Math"/>
                        <a:cs typeface="Times New Roman" pitchFamily="18" charset="0"/>
                      </a:rPr>
                      <m:t>𝒂</m:t>
                    </m:r>
                  </m:oMath>
                </a14:m>
                <a:endParaRPr lang="en-US" b="1" i="1" dirty="0">
                  <a:latin typeface="Cambria Math"/>
                  <a:cs typeface="Times New Roman" pitchFamily="18" charset="0"/>
                </a:endParaRPr>
              </a:p>
              <a:p>
                <a:pPr lvl="1"/>
                <a14:m>
                  <m:oMath xmlns:m="http://schemas.openxmlformats.org/officeDocument/2006/math">
                    <m:r>
                      <a:rPr lang="en-US" b="1" i="1" dirty="0" smtClean="0">
                        <a:latin typeface="Cambria Math"/>
                        <a:cs typeface="Times New Roman" pitchFamily="18" charset="0"/>
                      </a:rPr>
                      <m:t>𝒂</m:t>
                    </m:r>
                    <m:r>
                      <a:rPr lang="en-US" b="1" i="1" dirty="0" smtClean="0">
                        <a:latin typeface="Cambria Math"/>
                        <a:cs typeface="Times New Roman" pitchFamily="18" charset="0"/>
                      </a:rPr>
                      <m:t>=</m:t>
                    </m:r>
                    <m:sSup>
                      <m:sSupPr>
                        <m:ctrlPr>
                          <a:rPr lang="en-US" b="1" i="1" dirty="0" smtClean="0">
                            <a:latin typeface="Cambria Math" panose="02040503050406030204" pitchFamily="18" charset="0"/>
                            <a:cs typeface="Times New Roman" pitchFamily="18" charset="0"/>
                          </a:rPr>
                        </m:ctrlPr>
                      </m:sSupPr>
                      <m:e>
                        <m:r>
                          <a:rPr lang="en-US" b="1" i="1" dirty="0" smtClean="0">
                            <a:latin typeface="Cambria Math"/>
                            <a:cs typeface="Times New Roman" pitchFamily="18" charset="0"/>
                          </a:rPr>
                          <m:t>𝑨</m:t>
                        </m:r>
                      </m:e>
                      <m:sup>
                        <m:r>
                          <a:rPr lang="en-US" b="1" i="1" dirty="0" smtClean="0">
                            <a:latin typeface="Cambria Math"/>
                            <a:cs typeface="Times New Roman" pitchFamily="18" charset="0"/>
                          </a:rPr>
                          <m:t>𝑻</m:t>
                        </m:r>
                      </m:sup>
                    </m:sSup>
                    <m:r>
                      <a:rPr lang="en-US" b="1" i="1" dirty="0" smtClean="0">
                        <a:latin typeface="Cambria Math"/>
                        <a:cs typeface="Times New Roman" pitchFamily="18" charset="0"/>
                      </a:rPr>
                      <m:t>⋅</m:t>
                    </m:r>
                    <m:r>
                      <a:rPr lang="en-US" b="1" i="1" dirty="0" smtClean="0">
                        <a:latin typeface="Cambria Math"/>
                        <a:cs typeface="Times New Roman" pitchFamily="18" charset="0"/>
                      </a:rPr>
                      <m:t>𝒉</m:t>
                    </m:r>
                  </m:oMath>
                </a14:m>
                <a:endParaRPr lang="en-US" b="1" i="1" dirty="0">
                  <a:latin typeface="Times New Roman" pitchFamily="18" charset="0"/>
                  <a:cs typeface="Times New Roman" pitchFamily="18" charset="0"/>
                </a:endParaRPr>
              </a:p>
              <a:p>
                <a:pPr lvl="1"/>
                <a:r>
                  <a:rPr lang="en-US" dirty="0"/>
                  <a:t>Normalize </a:t>
                </a:r>
                <a14:m>
                  <m:oMath xmlns:m="http://schemas.openxmlformats.org/officeDocument/2006/math">
                    <m:r>
                      <a:rPr lang="en-US" b="1" i="1" dirty="0" smtClean="0">
                        <a:latin typeface="Cambria Math"/>
                      </a:rPr>
                      <m:t>𝒂</m:t>
                    </m:r>
                  </m:oMath>
                </a14:m>
                <a:r>
                  <a:rPr lang="en-US" dirty="0"/>
                  <a:t> and </a:t>
                </a:r>
                <a14:m>
                  <m:oMath xmlns:m="http://schemas.openxmlformats.org/officeDocument/2006/math">
                    <m:r>
                      <a:rPr lang="en-US" b="1" i="1" dirty="0" smtClean="0">
                        <a:latin typeface="Cambria Math"/>
                      </a:rPr>
                      <m:t>𝒉</m:t>
                    </m:r>
                  </m:oMath>
                </a14:m>
                <a:endParaRPr lang="en-US" b="1" dirty="0"/>
              </a:p>
              <a:p>
                <a:r>
                  <a:rPr lang="en-US" b="1" dirty="0">
                    <a:solidFill>
                      <a:srgbClr val="D60093"/>
                    </a:solidFill>
                  </a:rPr>
                  <a:t>Then:</a:t>
                </a:r>
                <a:r>
                  <a:rPr lang="en-US" b="1" dirty="0"/>
                  <a:t>  </a:t>
                </a:r>
                <a14:m>
                  <m:oMath xmlns:m="http://schemas.openxmlformats.org/officeDocument/2006/math">
                    <m:r>
                      <a:rPr lang="en-US" b="1" i="1" dirty="0" smtClean="0">
                        <a:latin typeface="Cambria Math"/>
                        <a:cs typeface="Times New Roman" pitchFamily="18" charset="0"/>
                      </a:rPr>
                      <m:t>𝒂</m:t>
                    </m:r>
                    <m:r>
                      <a:rPr lang="en-US" b="1" i="1" dirty="0" smtClean="0">
                        <a:latin typeface="Cambria Math"/>
                        <a:cs typeface="Times New Roman" pitchFamily="18" charset="0"/>
                      </a:rPr>
                      <m:t>=</m:t>
                    </m:r>
                    <m:sSup>
                      <m:sSupPr>
                        <m:ctrlPr>
                          <a:rPr lang="en-US" b="1" i="1" dirty="0" smtClean="0">
                            <a:latin typeface="Cambria Math" panose="02040503050406030204" pitchFamily="18" charset="0"/>
                            <a:cs typeface="Times New Roman" pitchFamily="18" charset="0"/>
                          </a:rPr>
                        </m:ctrlPr>
                      </m:sSupPr>
                      <m:e>
                        <m:r>
                          <a:rPr lang="en-US" b="1" i="1" dirty="0" smtClean="0">
                            <a:latin typeface="Cambria Math"/>
                            <a:cs typeface="Times New Roman" pitchFamily="18" charset="0"/>
                          </a:rPr>
                          <m:t>𝑨</m:t>
                        </m:r>
                      </m:e>
                      <m:sup>
                        <m:r>
                          <a:rPr lang="en-US" b="1" i="1" dirty="0" smtClean="0">
                            <a:latin typeface="Cambria Math"/>
                            <a:cs typeface="Times New Roman" pitchFamily="18" charset="0"/>
                          </a:rPr>
                          <m:t>𝑻</m:t>
                        </m:r>
                      </m:sup>
                    </m:sSup>
                    <m:r>
                      <a:rPr lang="en-US" b="1" i="1" dirty="0" smtClean="0">
                        <a:latin typeface="Cambria Math"/>
                        <a:cs typeface="Times New Roman" pitchFamily="18" charset="0"/>
                      </a:rPr>
                      <m:t>⋅(</m:t>
                    </m:r>
                    <m:r>
                      <a:rPr lang="en-US" b="1" i="1" dirty="0" smtClean="0">
                        <a:latin typeface="Cambria Math"/>
                        <a:cs typeface="Times New Roman" pitchFamily="18" charset="0"/>
                      </a:rPr>
                      <m:t>𝑨</m:t>
                    </m:r>
                    <m:r>
                      <a:rPr lang="en-US" b="1" i="1" dirty="0" smtClean="0">
                        <a:latin typeface="Cambria Math"/>
                        <a:cs typeface="Times New Roman" pitchFamily="18" charset="0"/>
                      </a:rPr>
                      <m:t>⋅</m:t>
                    </m:r>
                    <m:r>
                      <a:rPr lang="en-US" b="1" i="1" dirty="0" smtClean="0">
                        <a:latin typeface="Cambria Math"/>
                        <a:cs typeface="Times New Roman" pitchFamily="18" charset="0"/>
                      </a:rPr>
                      <m:t>𝒂</m:t>
                    </m:r>
                    <m:r>
                      <a:rPr lang="en-US" b="1" i="1" dirty="0" smtClean="0">
                        <a:latin typeface="Cambria Math"/>
                        <a:cs typeface="Times New Roman" pitchFamily="18" charset="0"/>
                      </a:rPr>
                      <m:t>)</m:t>
                    </m:r>
                  </m:oMath>
                </a14:m>
                <a:endParaRPr lang="en-US" b="1" i="1" dirty="0">
                  <a:latin typeface="Times New Roman" pitchFamily="18" charset="0"/>
                  <a:cs typeface="Times New Roman" pitchFamily="18" charset="0"/>
                </a:endParaRP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410200"/>
              </a:xfrm>
              <a:blipFill>
                <a:blip r:embed="rId2"/>
                <a:stretch>
                  <a:fillRect t="-676"/>
                </a:stretch>
              </a:blipFill>
            </p:spPr>
            <p:txBody>
              <a:bodyPr/>
              <a:lstStyle/>
              <a:p>
                <a:r>
                  <a:rPr lang="it-IT">
                    <a:noFill/>
                  </a:rPr>
                  <a:t> </a:t>
                </a:r>
              </a:p>
            </p:txBody>
          </p:sp>
        </mc:Fallback>
      </mc:AlternateContent>
      <p:sp>
        <p:nvSpPr>
          <p:cNvPr id="6" name="Right Brace 5"/>
          <p:cNvSpPr/>
          <p:nvPr/>
        </p:nvSpPr>
        <p:spPr>
          <a:xfrm rot="5400000">
            <a:off x="4035495" y="4773606"/>
            <a:ext cx="162583" cy="838201"/>
          </a:xfrm>
          <a:prstGeom prst="rightBrace">
            <a:avLst>
              <a:gd name="adj1" fmla="val 34258"/>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8" name="TextBox 7"/>
              <p:cNvSpPr txBox="1"/>
              <p:nvPr/>
            </p:nvSpPr>
            <p:spPr>
              <a:xfrm>
                <a:off x="3759343" y="5123083"/>
                <a:ext cx="798617" cy="369332"/>
              </a:xfrm>
              <a:prstGeom prst="rect">
                <a:avLst/>
              </a:prstGeom>
              <a:noFill/>
            </p:spPr>
            <p:txBody>
              <a:bodyPr wrap="none" rtlCol="0">
                <a:spAutoFit/>
              </a:bodyPr>
              <a:lstStyle/>
              <a:p>
                <a:r>
                  <a:rPr lang="en-US" b="1" dirty="0">
                    <a:solidFill>
                      <a:srgbClr val="FF0000"/>
                    </a:solidFill>
                  </a:rPr>
                  <a:t>new </a:t>
                </a:r>
                <a14:m>
                  <m:oMath xmlns:m="http://schemas.openxmlformats.org/officeDocument/2006/math">
                    <m:r>
                      <a:rPr lang="en-US" b="1" i="1" dirty="0" smtClean="0">
                        <a:solidFill>
                          <a:srgbClr val="FF0000"/>
                        </a:solidFill>
                        <a:latin typeface="Cambria Math"/>
                      </a:rPr>
                      <m:t>𝒉</m:t>
                    </m:r>
                  </m:oMath>
                </a14:m>
                <a:endParaRPr lang="en-US"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759343" y="5123083"/>
                <a:ext cx="798617" cy="369332"/>
              </a:xfrm>
              <a:prstGeom prst="rect">
                <a:avLst/>
              </a:prstGeom>
              <a:blipFill>
                <a:blip r:embed="rId3"/>
                <a:stretch>
                  <a:fillRect l="-6870" t="-8197" b="-2459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359475" y="5498068"/>
                <a:ext cx="795411" cy="369332"/>
              </a:xfrm>
              <a:prstGeom prst="rect">
                <a:avLst/>
              </a:prstGeom>
              <a:noFill/>
            </p:spPr>
            <p:txBody>
              <a:bodyPr wrap="none" rtlCol="0">
                <a:spAutoFit/>
              </a:bodyPr>
              <a:lstStyle/>
              <a:p>
                <a:r>
                  <a:rPr lang="en-US" b="1" dirty="0">
                    <a:solidFill>
                      <a:srgbClr val="0000FF"/>
                    </a:solidFill>
                  </a:rPr>
                  <a:t>new </a:t>
                </a:r>
                <a14:m>
                  <m:oMath xmlns:m="http://schemas.openxmlformats.org/officeDocument/2006/math">
                    <m:r>
                      <a:rPr lang="en-US" b="1" i="1" dirty="0" smtClean="0">
                        <a:solidFill>
                          <a:srgbClr val="0000FF"/>
                        </a:solidFill>
                        <a:latin typeface="Cambria Math"/>
                      </a:rPr>
                      <m:t>𝒂</m:t>
                    </m:r>
                  </m:oMath>
                </a14:m>
                <a:endParaRPr lang="en-US" b="1" dirty="0">
                  <a:solidFill>
                    <a:srgbClr val="0000FF"/>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59475" y="5498068"/>
                <a:ext cx="795411" cy="369332"/>
              </a:xfrm>
              <a:prstGeom prst="rect">
                <a:avLst/>
              </a:prstGeom>
              <a:blipFill>
                <a:blip r:embed="rId4"/>
                <a:stretch>
                  <a:fillRect l="-6107" t="-9836" b="-2459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181600" y="4267200"/>
                <a:ext cx="3962175" cy="1815882"/>
              </a:xfrm>
              <a:prstGeom prst="rect">
                <a:avLst/>
              </a:prstGeom>
              <a:noFill/>
            </p:spPr>
            <p:txBody>
              <a:bodyPr wrap="none" rtlCol="0">
                <a:spAutoFit/>
              </a:bodyPr>
              <a:lstStyle/>
              <a:p>
                <a14:m>
                  <m:oMath xmlns:m="http://schemas.openxmlformats.org/officeDocument/2006/math">
                    <m:r>
                      <a:rPr lang="en-US" sz="2800" b="1" i="1" dirty="0" smtClean="0">
                        <a:solidFill>
                          <a:srgbClr val="008000"/>
                        </a:solidFill>
                        <a:latin typeface="Cambria Math"/>
                        <a:cs typeface="Times New Roman" pitchFamily="18" charset="0"/>
                      </a:rPr>
                      <m:t>𝒂</m:t>
                    </m:r>
                  </m:oMath>
                </a14:m>
                <a:r>
                  <a:rPr lang="en-US" sz="2800" b="1" dirty="0">
                    <a:solidFill>
                      <a:srgbClr val="008000"/>
                    </a:solidFill>
                    <a:latin typeface="Calibri" pitchFamily="34" charset="0"/>
                    <a:cs typeface="Calibri" pitchFamily="34" charset="0"/>
                  </a:rPr>
                  <a:t> is updated (in 2 steps):</a:t>
                </a:r>
              </a:p>
              <a:p>
                <a:r>
                  <a:rPr lang="en-US" sz="2800" dirty="0">
                    <a:latin typeface="Calibri" pitchFamily="34" charset="0"/>
                    <a:cs typeface="Calibri" pitchFamily="34" charset="0"/>
                  </a:rPr>
                  <a:t>  </a:t>
                </a:r>
                <a14:m>
                  <m:oMath xmlns:m="http://schemas.openxmlformats.org/officeDocument/2006/math">
                    <m:r>
                      <a:rPr lang="en-US" sz="2800" b="0" i="1" dirty="0" smtClean="0">
                        <a:latin typeface="Cambria Math"/>
                        <a:cs typeface="Times New Roman" pitchFamily="18" charset="0"/>
                      </a:rPr>
                      <m:t>𝑎</m:t>
                    </m:r>
                    <m:r>
                      <a:rPr lang="en-US" sz="2800" b="0" i="0" dirty="0" smtClean="0">
                        <a:latin typeface="Cambria Math"/>
                        <a:cs typeface="Times New Roman" pitchFamily="18" charset="0"/>
                      </a:rPr>
                      <m:t>=</m:t>
                    </m:r>
                    <m:sSup>
                      <m:sSupPr>
                        <m:ctrlPr>
                          <a:rPr lang="en-US" sz="2800" b="0" i="1" dirty="0" smtClean="0">
                            <a:latin typeface="Cambria Math" panose="02040503050406030204" pitchFamily="18" charset="0"/>
                            <a:cs typeface="Times New Roman" pitchFamily="18" charset="0"/>
                          </a:rPr>
                        </m:ctrlPr>
                      </m:sSupPr>
                      <m:e>
                        <m:r>
                          <a:rPr lang="en-US" sz="2800" b="0" i="1" dirty="0" smtClean="0">
                            <a:latin typeface="Cambria Math"/>
                            <a:cs typeface="Times New Roman" pitchFamily="18" charset="0"/>
                          </a:rPr>
                          <m:t>𝐴</m:t>
                        </m:r>
                      </m:e>
                      <m:sup>
                        <m:r>
                          <a:rPr lang="en-US" sz="2800" b="0" i="1" dirty="0" smtClean="0">
                            <a:latin typeface="Cambria Math"/>
                            <a:cs typeface="Times New Roman" pitchFamily="18" charset="0"/>
                          </a:rPr>
                          <m:t>𝑇</m:t>
                        </m:r>
                      </m:sup>
                    </m:sSup>
                    <m:r>
                      <a:rPr lang="en-US" sz="2800" i="1" dirty="0" smtClean="0">
                        <a:latin typeface="Cambria Math"/>
                        <a:cs typeface="Times New Roman" pitchFamily="18" charset="0"/>
                      </a:rPr>
                      <m:t>(</m:t>
                    </m:r>
                    <m:r>
                      <a:rPr lang="en-US" sz="2800" b="0" i="1" dirty="0" smtClean="0">
                        <a:latin typeface="Cambria Math"/>
                        <a:cs typeface="Times New Roman" pitchFamily="18" charset="0"/>
                      </a:rPr>
                      <m:t>𝐴</m:t>
                    </m:r>
                    <m:r>
                      <a:rPr lang="en-US" sz="2800" i="1" dirty="0" smtClean="0">
                        <a:latin typeface="Cambria Math"/>
                        <a:cs typeface="Times New Roman" pitchFamily="18" charset="0"/>
                      </a:rPr>
                      <m:t> </m:t>
                    </m:r>
                    <m:r>
                      <a:rPr lang="en-US" sz="2800" i="1" dirty="0" smtClean="0">
                        <a:latin typeface="Cambria Math"/>
                        <a:cs typeface="Times New Roman" pitchFamily="18" charset="0"/>
                      </a:rPr>
                      <m:t>𝑎</m:t>
                    </m:r>
                    <m:r>
                      <a:rPr lang="en-US" sz="2800" i="1" dirty="0" smtClean="0">
                        <a:latin typeface="Cambria Math"/>
                        <a:cs typeface="Times New Roman" pitchFamily="18" charset="0"/>
                      </a:rPr>
                      <m:t>)=(</m:t>
                    </m:r>
                    <m:sSup>
                      <m:sSupPr>
                        <m:ctrlPr>
                          <a:rPr lang="en-US" sz="2800" b="0" i="1" dirty="0" smtClean="0">
                            <a:latin typeface="Cambria Math" panose="02040503050406030204" pitchFamily="18" charset="0"/>
                            <a:cs typeface="Times New Roman" pitchFamily="18" charset="0"/>
                          </a:rPr>
                        </m:ctrlPr>
                      </m:sSupPr>
                      <m:e>
                        <m:r>
                          <a:rPr lang="en-US" sz="2800" b="0" i="1" dirty="0" smtClean="0">
                            <a:latin typeface="Cambria Math"/>
                            <a:cs typeface="Times New Roman" pitchFamily="18" charset="0"/>
                          </a:rPr>
                          <m:t>𝐴</m:t>
                        </m:r>
                      </m:e>
                      <m:sup>
                        <m:r>
                          <a:rPr lang="en-US" sz="2800" b="0" i="1" dirty="0" smtClean="0">
                            <a:latin typeface="Cambria Math"/>
                            <a:cs typeface="Times New Roman" pitchFamily="18" charset="0"/>
                          </a:rPr>
                          <m:t>𝑇</m:t>
                        </m:r>
                      </m:sup>
                    </m:sSup>
                    <m:r>
                      <a:rPr lang="en-US" sz="2800" b="0" i="1" dirty="0" smtClean="0">
                        <a:latin typeface="Cambria Math"/>
                        <a:cs typeface="Times New Roman" pitchFamily="18" charset="0"/>
                      </a:rPr>
                      <m:t>𝐴</m:t>
                    </m:r>
                    <m:r>
                      <a:rPr lang="en-US" sz="2800" i="1" dirty="0" smtClean="0">
                        <a:latin typeface="Cambria Math"/>
                        <a:cs typeface="Times New Roman" pitchFamily="18" charset="0"/>
                      </a:rPr>
                      <m:t>) </m:t>
                    </m:r>
                    <m:r>
                      <a:rPr lang="en-US" sz="2800" i="1" dirty="0" smtClean="0">
                        <a:latin typeface="Cambria Math"/>
                        <a:cs typeface="Times New Roman" pitchFamily="18" charset="0"/>
                      </a:rPr>
                      <m:t>𝑎</m:t>
                    </m:r>
                  </m:oMath>
                </a14:m>
                <a:endParaRPr lang="en-US" sz="2800" i="1" dirty="0">
                  <a:latin typeface="Times New Roman" pitchFamily="18" charset="0"/>
                  <a:cs typeface="Times New Roman" pitchFamily="18" charset="0"/>
                </a:endParaRPr>
              </a:p>
              <a:p>
                <a:r>
                  <a:rPr lang="en-US" sz="2800" b="1" i="1" dirty="0">
                    <a:solidFill>
                      <a:srgbClr val="0000FF"/>
                    </a:solidFill>
                    <a:latin typeface="Times New Roman" pitchFamily="18" charset="0"/>
                    <a:cs typeface="Times New Roman" pitchFamily="18" charset="0"/>
                  </a:rPr>
                  <a:t>h</a:t>
                </a:r>
                <a:r>
                  <a:rPr lang="en-US" sz="2800" b="1" dirty="0">
                    <a:solidFill>
                      <a:srgbClr val="0000FF"/>
                    </a:solidFill>
                    <a:latin typeface="Calibri" pitchFamily="34" charset="0"/>
                    <a:cs typeface="Calibri" pitchFamily="34" charset="0"/>
                  </a:rPr>
                  <a:t> is updated (in 2 steps):</a:t>
                </a:r>
              </a:p>
              <a:p>
                <a:pPr/>
                <a14:m>
                  <m:oMathPara xmlns:m="http://schemas.openxmlformats.org/officeDocument/2006/math">
                    <m:oMathParaPr>
                      <m:jc m:val="centerGroup"/>
                    </m:oMathParaPr>
                    <m:oMath xmlns:m="http://schemas.openxmlformats.org/officeDocument/2006/math">
                      <m:r>
                        <a:rPr lang="en-US" sz="2800" b="0" i="1" dirty="0" smtClean="0">
                          <a:latin typeface="Cambria Math"/>
                          <a:cs typeface="Times New Roman" pitchFamily="18" charset="0"/>
                        </a:rPr>
                        <m:t>h</m:t>
                      </m:r>
                      <m:r>
                        <a:rPr lang="en-US" sz="2800" b="0" i="1" dirty="0" smtClean="0">
                          <a:latin typeface="Cambria Math"/>
                          <a:cs typeface="Times New Roman" pitchFamily="18" charset="0"/>
                        </a:rPr>
                        <m:t>=</m:t>
                      </m:r>
                      <m:r>
                        <a:rPr lang="en-US" sz="2800" b="0" i="1" dirty="0" smtClean="0">
                          <a:latin typeface="Cambria Math"/>
                          <a:cs typeface="Times New Roman" pitchFamily="18" charset="0"/>
                        </a:rPr>
                        <m:t>𝐴</m:t>
                      </m:r>
                      <m:r>
                        <a:rPr lang="en-US" sz="2800" i="1" baseline="30000" dirty="0" smtClean="0">
                          <a:latin typeface="Cambria Math"/>
                          <a:cs typeface="Times New Roman" pitchFamily="18" charset="0"/>
                        </a:rPr>
                        <m:t> </m:t>
                      </m:r>
                      <m:r>
                        <a:rPr lang="en-US" sz="2800" i="1" dirty="0" smtClean="0">
                          <a:latin typeface="Cambria Math"/>
                          <a:cs typeface="Times New Roman" pitchFamily="18" charset="0"/>
                        </a:rPr>
                        <m:t>(</m:t>
                      </m:r>
                      <m:sSup>
                        <m:sSupPr>
                          <m:ctrlPr>
                            <a:rPr lang="en-US" sz="2800" b="0" i="1" dirty="0" smtClean="0">
                              <a:latin typeface="Cambria Math" panose="02040503050406030204" pitchFamily="18" charset="0"/>
                              <a:cs typeface="Times New Roman" pitchFamily="18" charset="0"/>
                            </a:rPr>
                          </m:ctrlPr>
                        </m:sSupPr>
                        <m:e>
                          <m:r>
                            <a:rPr lang="en-US" sz="2800" b="0" i="1" dirty="0" smtClean="0">
                              <a:latin typeface="Cambria Math"/>
                              <a:cs typeface="Times New Roman" pitchFamily="18" charset="0"/>
                            </a:rPr>
                            <m:t>𝐴</m:t>
                          </m:r>
                        </m:e>
                        <m:sup>
                          <m:r>
                            <a:rPr lang="en-US" sz="2800" b="0" i="1" dirty="0" smtClean="0">
                              <a:latin typeface="Cambria Math"/>
                              <a:cs typeface="Times New Roman" pitchFamily="18" charset="0"/>
                            </a:rPr>
                            <m:t>𝑇</m:t>
                          </m:r>
                        </m:sup>
                      </m:sSup>
                      <m:r>
                        <a:rPr lang="en-US" sz="2800" i="1" dirty="0" smtClean="0">
                          <a:latin typeface="Cambria Math"/>
                          <a:cs typeface="Times New Roman" pitchFamily="18" charset="0"/>
                        </a:rPr>
                        <m:t>h</m:t>
                      </m:r>
                      <m:r>
                        <a:rPr lang="en-US" sz="2800" i="1" dirty="0" smtClean="0">
                          <a:latin typeface="Cambria Math"/>
                          <a:cs typeface="Times New Roman" pitchFamily="18" charset="0"/>
                        </a:rPr>
                        <m:t>)=(</m:t>
                      </m:r>
                      <m:r>
                        <a:rPr lang="en-US" sz="2800" b="0" i="1" dirty="0" smtClean="0">
                          <a:latin typeface="Cambria Math"/>
                          <a:cs typeface="Times New Roman" pitchFamily="18" charset="0"/>
                        </a:rPr>
                        <m:t>𝐴</m:t>
                      </m:r>
                      <m:sSup>
                        <m:sSupPr>
                          <m:ctrlPr>
                            <a:rPr lang="en-US" sz="2800" b="0" i="1" dirty="0" smtClean="0">
                              <a:latin typeface="Cambria Math" panose="02040503050406030204" pitchFamily="18" charset="0"/>
                              <a:cs typeface="Times New Roman" pitchFamily="18" charset="0"/>
                            </a:rPr>
                          </m:ctrlPr>
                        </m:sSupPr>
                        <m:e>
                          <m:r>
                            <a:rPr lang="en-US" sz="2800" b="0" i="1" dirty="0" smtClean="0">
                              <a:latin typeface="Cambria Math"/>
                              <a:cs typeface="Times New Roman" pitchFamily="18" charset="0"/>
                            </a:rPr>
                            <m:t> </m:t>
                          </m:r>
                          <m:r>
                            <a:rPr lang="en-US" sz="2800" b="0" i="1" dirty="0" smtClean="0">
                              <a:latin typeface="Cambria Math"/>
                              <a:cs typeface="Times New Roman" pitchFamily="18" charset="0"/>
                            </a:rPr>
                            <m:t>𝐴</m:t>
                          </m:r>
                        </m:e>
                        <m:sup>
                          <m:r>
                            <a:rPr lang="en-US" sz="2800" b="0" i="1" dirty="0" smtClean="0">
                              <a:latin typeface="Cambria Math"/>
                              <a:cs typeface="Times New Roman" pitchFamily="18" charset="0"/>
                            </a:rPr>
                            <m:t>𝑇</m:t>
                          </m:r>
                        </m:sup>
                      </m:sSup>
                      <m:r>
                        <a:rPr lang="en-US" sz="2800" i="1" dirty="0" smtClean="0">
                          <a:latin typeface="Cambria Math"/>
                          <a:cs typeface="Times New Roman" pitchFamily="18" charset="0"/>
                        </a:rPr>
                        <m:t>) </m:t>
                      </m:r>
                      <m:r>
                        <a:rPr lang="en-US" sz="2800" i="1" dirty="0" smtClean="0">
                          <a:latin typeface="Cambria Math"/>
                          <a:cs typeface="Times New Roman" pitchFamily="18" charset="0"/>
                        </a:rPr>
                        <m:t>h</m:t>
                      </m:r>
                    </m:oMath>
                  </m:oMathPara>
                </a14:m>
                <a:endParaRPr lang="en-US" sz="2800" dirty="0">
                  <a:latin typeface="Calibri" pitchFamily="34" charset="0"/>
                  <a:cs typeface="Calibri"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181600" y="4267200"/>
                <a:ext cx="3962175" cy="1815882"/>
              </a:xfrm>
              <a:prstGeom prst="rect">
                <a:avLst/>
              </a:prstGeom>
              <a:blipFill>
                <a:blip r:embed="rId5"/>
                <a:stretch>
                  <a:fillRect l="-3077" t="-3020"/>
                </a:stretch>
              </a:blipFill>
            </p:spPr>
            <p:txBody>
              <a:bodyPr/>
              <a:lstStyle/>
              <a:p>
                <a:r>
                  <a:rPr lang="it-IT">
                    <a:noFill/>
                  </a:rPr>
                  <a:t> </a:t>
                </a:r>
              </a:p>
            </p:txBody>
          </p:sp>
        </mc:Fallback>
      </mc:AlternateContent>
      <p:sp>
        <p:nvSpPr>
          <p:cNvPr id="11" name="TextBox 10"/>
          <p:cNvSpPr txBox="1"/>
          <p:nvPr/>
        </p:nvSpPr>
        <p:spPr>
          <a:xfrm>
            <a:off x="5026141" y="6096000"/>
            <a:ext cx="4117859"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a:t>Repeated matrix powering</a:t>
            </a:r>
          </a:p>
        </p:txBody>
      </p:sp>
      <p:sp>
        <p:nvSpPr>
          <p:cNvPr id="12" name="Slide Number Placeholder 11"/>
          <p:cNvSpPr>
            <a:spLocks noGrp="1"/>
          </p:cNvSpPr>
          <p:nvPr>
            <p:ph type="sldNum" sz="quarter" idx="12"/>
          </p:nvPr>
        </p:nvSpPr>
        <p:spPr/>
        <p:txBody>
          <a:bodyPr/>
          <a:lstStyle/>
          <a:p>
            <a:fld id="{19B12225-5612-419B-A8D5-4B8EEE4C217E}" type="slidenum">
              <a:rPr lang="en-US" smtClean="0"/>
              <a:pPr/>
              <a:t>118</a:t>
            </a:fld>
            <a:endParaRPr lang="en-US"/>
          </a:p>
        </p:txBody>
      </p:sp>
      <p:sp>
        <p:nvSpPr>
          <p:cNvPr id="32" name="Right Brace 31"/>
          <p:cNvSpPr/>
          <p:nvPr/>
        </p:nvSpPr>
        <p:spPr>
          <a:xfrm rot="5400000">
            <a:off x="3726512" y="4582396"/>
            <a:ext cx="179518" cy="1816258"/>
          </a:xfrm>
          <a:prstGeom prst="rightBrace">
            <a:avLst>
              <a:gd name="adj1" fmla="val 34258"/>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7" name="Rectangle 6"/>
              <p:cNvSpPr/>
              <p:nvPr/>
            </p:nvSpPr>
            <p:spPr>
              <a:xfrm>
                <a:off x="6577500" y="2133600"/>
                <a:ext cx="2538900"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a:rPr>
                                        <m:t>h</m:t>
                                      </m:r>
                                    </m:e>
                                    <m:sub>
                                      <m:r>
                                        <a:rPr lang="en-US" b="0" i="1" smtClean="0">
                                          <a:latin typeface="Cambria Math"/>
                                        </a:rPr>
                                        <m:t>𝑖</m:t>
                                      </m:r>
                                    </m:sub>
                                    <m:sup>
                                      <m:d>
                                        <m:dPr>
                                          <m:ctrlPr>
                                            <a:rPr lang="en-US" i="1">
                                              <a:latin typeface="Cambria Math" panose="02040503050406030204" pitchFamily="18" charset="0"/>
                                            </a:rPr>
                                          </m:ctrlPr>
                                        </m:dPr>
                                        <m:e>
                                          <m:r>
                                            <a:rPr lang="en-US" i="1">
                                              <a:latin typeface="Cambria Math"/>
                                            </a:rPr>
                                            <m:t>𝑡</m:t>
                                          </m:r>
                                        </m:e>
                                      </m:d>
                                    </m:sup>
                                  </m:sSubSup>
                                  <m:r>
                                    <a:rPr lang="en-US" i="1">
                                      <a:latin typeface="Cambria Math"/>
                                    </a:rPr>
                                    <m:t>−</m:t>
                                  </m:r>
                                  <m:sSubSup>
                                    <m:sSubSupPr>
                                      <m:ctrlPr>
                                        <a:rPr lang="en-US" b="0" i="1" smtClean="0">
                                          <a:latin typeface="Cambria Math" panose="02040503050406030204" pitchFamily="18" charset="0"/>
                                        </a:rPr>
                                      </m:ctrlPr>
                                    </m:sSubSupPr>
                                    <m:e>
                                      <m:r>
                                        <a:rPr lang="en-US" i="1">
                                          <a:latin typeface="Cambria Math"/>
                                        </a:rPr>
                                        <m:t>h</m:t>
                                      </m:r>
                                    </m:e>
                                    <m:sub>
                                      <m:r>
                                        <a:rPr lang="en-US" b="0" i="1" smtClean="0">
                                          <a:latin typeface="Cambria Math"/>
                                        </a:rPr>
                                        <m:t>𝑖</m:t>
                                      </m:r>
                                    </m:sub>
                                    <m:sup>
                                      <m:d>
                                        <m:dPr>
                                          <m:ctrlPr>
                                            <a:rPr lang="en-US" i="1">
                                              <a:latin typeface="Cambria Math" panose="02040503050406030204" pitchFamily="18" charset="0"/>
                                            </a:rPr>
                                          </m:ctrlPr>
                                        </m:dPr>
                                        <m:e>
                                          <m:r>
                                            <a:rPr lang="en-US" i="1">
                                              <a:latin typeface="Cambria Math"/>
                                            </a:rPr>
                                            <m:t>𝑡</m:t>
                                          </m:r>
                                          <m:r>
                                            <a:rPr lang="en-US" b="0" i="1" smtClean="0">
                                              <a:latin typeface="Cambria Math"/>
                                            </a:rPr>
                                            <m:t>−1</m:t>
                                          </m:r>
                                        </m:e>
                                      </m:d>
                                    </m:sup>
                                  </m:sSubSup>
                                </m:e>
                              </m:d>
                            </m:e>
                            <m:sup>
                              <m:r>
                                <a:rPr lang="en-US" b="0" i="1" smtClean="0">
                                  <a:latin typeface="Cambria Math"/>
                                </a:rPr>
                                <m:t>2</m:t>
                              </m:r>
                            </m:sup>
                          </m:sSup>
                        </m:e>
                      </m:nary>
                      <m:r>
                        <a:rPr lang="en-US" i="1">
                          <a:latin typeface="Cambria Math"/>
                        </a:rPr>
                        <m:t>&lt;</m:t>
                      </m:r>
                      <m:r>
                        <a:rPr lang="en-US" i="1">
                          <a:latin typeface="Cambria Math"/>
                        </a:rPr>
                        <m:t>𝜀</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577500" y="2133600"/>
                <a:ext cx="2538900" cy="764568"/>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53200" y="2816832"/>
                <a:ext cx="2542234"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𝑖</m:t>
                                      </m:r>
                                    </m:sub>
                                    <m:sup>
                                      <m:d>
                                        <m:dPr>
                                          <m:ctrlPr>
                                            <a:rPr lang="en-US" i="1">
                                              <a:latin typeface="Cambria Math" panose="02040503050406030204" pitchFamily="18" charset="0"/>
                                            </a:rPr>
                                          </m:ctrlPr>
                                        </m:dPr>
                                        <m:e>
                                          <m:r>
                                            <a:rPr lang="en-US" i="1">
                                              <a:latin typeface="Cambria Math"/>
                                            </a:rPr>
                                            <m:t>𝑡</m:t>
                                          </m:r>
                                        </m:e>
                                      </m:d>
                                    </m:sup>
                                  </m:sSubSup>
                                  <m:r>
                                    <a:rPr lang="en-US" i="1">
                                      <a:latin typeface="Cambria Math"/>
                                    </a:rPr>
                                    <m:t>−</m:t>
                                  </m:r>
                                  <m:sSubSup>
                                    <m:sSubSupPr>
                                      <m:ctrlPr>
                                        <a:rPr lang="en-US" b="0" i="1" smtClean="0">
                                          <a:latin typeface="Cambria Math" panose="02040503050406030204" pitchFamily="18" charset="0"/>
                                        </a:rPr>
                                      </m:ctrlPr>
                                    </m:sSubSupPr>
                                    <m:e>
                                      <m:r>
                                        <a:rPr lang="en-US" b="0" i="1" smtClean="0">
                                          <a:latin typeface="Cambria Math"/>
                                        </a:rPr>
                                        <m:t>𝑎</m:t>
                                      </m:r>
                                    </m:e>
                                    <m:sub>
                                      <m:r>
                                        <a:rPr lang="en-US" b="0" i="1" smtClean="0">
                                          <a:latin typeface="Cambria Math"/>
                                        </a:rPr>
                                        <m:t>𝑖</m:t>
                                      </m:r>
                                    </m:sub>
                                    <m:sup>
                                      <m:d>
                                        <m:dPr>
                                          <m:ctrlPr>
                                            <a:rPr lang="en-US" i="1">
                                              <a:latin typeface="Cambria Math" panose="02040503050406030204" pitchFamily="18" charset="0"/>
                                            </a:rPr>
                                          </m:ctrlPr>
                                        </m:dPr>
                                        <m:e>
                                          <m:r>
                                            <a:rPr lang="en-US" i="1">
                                              <a:latin typeface="Cambria Math"/>
                                            </a:rPr>
                                            <m:t>𝑡</m:t>
                                          </m:r>
                                          <m:r>
                                            <a:rPr lang="en-US" b="0" i="1" smtClean="0">
                                              <a:latin typeface="Cambria Math"/>
                                            </a:rPr>
                                            <m:t>−1</m:t>
                                          </m:r>
                                        </m:e>
                                      </m:d>
                                    </m:sup>
                                  </m:sSubSup>
                                </m:e>
                              </m:d>
                            </m:e>
                            <m:sup>
                              <m:r>
                                <a:rPr lang="en-US" b="0" i="1" smtClean="0">
                                  <a:latin typeface="Cambria Math"/>
                                </a:rPr>
                                <m:t>2</m:t>
                              </m:r>
                            </m:sup>
                          </m:sSup>
                        </m:e>
                      </m:nary>
                      <m:r>
                        <a:rPr lang="en-US" i="1">
                          <a:latin typeface="Cambria Math"/>
                        </a:rPr>
                        <m:t>&lt;</m:t>
                      </m:r>
                      <m:r>
                        <a:rPr lang="en-US" i="1">
                          <a:latin typeface="Cambria Math"/>
                        </a:rPr>
                        <m:t>𝜀</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6553200" y="2816832"/>
                <a:ext cx="2542234" cy="764568"/>
              </a:xfrm>
              <a:prstGeom prst="rect">
                <a:avLst/>
              </a:prstGeom>
              <a:blipFill>
                <a:blip r:embed="rId7"/>
                <a:stretch>
                  <a:fillRect/>
                </a:stretch>
              </a:blipFill>
            </p:spPr>
            <p:txBody>
              <a:bodyPr/>
              <a:lstStyle/>
              <a:p>
                <a:r>
                  <a:rPr lang="it-IT">
                    <a:noFill/>
                  </a:rPr>
                  <a:t> </a:t>
                </a:r>
              </a:p>
            </p:txBody>
          </p:sp>
        </mc:Fallback>
      </mc:AlternateContent>
      <p:sp>
        <p:nvSpPr>
          <p:cNvPr id="15" name="TextBox 14"/>
          <p:cNvSpPr txBox="1"/>
          <p:nvPr/>
        </p:nvSpPr>
        <p:spPr>
          <a:xfrm>
            <a:off x="6356801" y="1905000"/>
            <a:ext cx="2710999"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Convergence criterion:</a:t>
            </a:r>
          </a:p>
        </p:txBody>
      </p:sp>
      <p:sp>
        <p:nvSpPr>
          <p:cNvPr id="18" name="Footer Placeholder 17"/>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2548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p:bldP spid="11" grpId="0" animBg="1"/>
      <p:bldP spid="32" grpId="0" animBg="1"/>
      <p:bldP spid="7" grpId="0"/>
      <p:bldP spid="16" grpId="0"/>
      <p:bldP spid="1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6386" name="Rectangle 2"/>
          <p:cNvSpPr>
            <a:spLocks noGrp="1" noChangeArrowheads="1"/>
          </p:cNvSpPr>
          <p:nvPr>
            <p:ph type="title"/>
          </p:nvPr>
        </p:nvSpPr>
        <p:spPr/>
        <p:txBody>
          <a:bodyPr/>
          <a:lstStyle/>
          <a:p>
            <a:r>
              <a:rPr lang="en-US"/>
              <a:t>Existence and Uniqueness</a:t>
            </a:r>
          </a:p>
        </p:txBody>
      </p:sp>
      <p:sp>
        <p:nvSpPr>
          <p:cNvPr id="16387" name="Rectangle 3"/>
          <p:cNvSpPr>
            <a:spLocks noGrp="1" noChangeArrowheads="1"/>
          </p:cNvSpPr>
          <p:nvPr>
            <p:ph idx="1"/>
          </p:nvPr>
        </p:nvSpPr>
        <p:spPr/>
        <p:txBody>
          <a:bodyPr>
            <a:normAutofit/>
          </a:bodyPr>
          <a:lstStyle/>
          <a:p>
            <a:r>
              <a:rPr lang="en-US" b="1" i="1" dirty="0"/>
              <a:t>h = λ A </a:t>
            </a:r>
            <a:r>
              <a:rPr lang="en-US" b="1" i="1" dirty="0" err="1"/>
              <a:t>a</a:t>
            </a:r>
            <a:endParaRPr lang="en-US" b="1" i="1" dirty="0"/>
          </a:p>
          <a:p>
            <a:r>
              <a:rPr lang="en-US" b="1" i="1" dirty="0"/>
              <a:t>a = μ A</a:t>
            </a:r>
            <a:r>
              <a:rPr lang="en-US" b="1" i="1" baseline="30000" dirty="0"/>
              <a:t>T</a:t>
            </a:r>
            <a:r>
              <a:rPr lang="en-US" b="1" i="1" dirty="0"/>
              <a:t> h</a:t>
            </a:r>
          </a:p>
          <a:p>
            <a:r>
              <a:rPr lang="en-US" b="1" i="1" dirty="0"/>
              <a:t>h = λ μ A A</a:t>
            </a:r>
            <a:r>
              <a:rPr lang="en-US" b="1" i="1" baseline="30000" dirty="0"/>
              <a:t>T</a:t>
            </a:r>
            <a:r>
              <a:rPr lang="en-US" b="1" i="1" dirty="0"/>
              <a:t> h</a:t>
            </a:r>
          </a:p>
          <a:p>
            <a:r>
              <a:rPr lang="en-US" b="1" i="1" dirty="0"/>
              <a:t>a = λ μ A</a:t>
            </a:r>
            <a:r>
              <a:rPr lang="en-US" b="1" i="1" baseline="30000" dirty="0"/>
              <a:t>T </a:t>
            </a:r>
            <a:r>
              <a:rPr lang="en-US" b="1" i="1" dirty="0"/>
              <a:t>A a</a:t>
            </a:r>
          </a:p>
          <a:p>
            <a:pPr lvl="8"/>
            <a:endParaRPr lang="en-US" dirty="0"/>
          </a:p>
          <a:p>
            <a:r>
              <a:rPr lang="en-US" dirty="0"/>
              <a:t>Under reasonable assumptions about </a:t>
            </a:r>
            <a:r>
              <a:rPr lang="en-US" b="1" dirty="0"/>
              <a:t>A</a:t>
            </a:r>
            <a:r>
              <a:rPr lang="en-US" dirty="0"/>
              <a:t>, </a:t>
            </a:r>
            <a:br>
              <a:rPr lang="en-US" dirty="0"/>
            </a:br>
            <a:r>
              <a:rPr lang="en-US" dirty="0"/>
              <a:t>HITS </a:t>
            </a:r>
            <a:r>
              <a:rPr lang="en-US" b="1" dirty="0">
                <a:solidFill>
                  <a:srgbClr val="0000FF"/>
                </a:solidFill>
              </a:rPr>
              <a:t>converges to vectors </a:t>
            </a:r>
            <a:r>
              <a:rPr lang="en-US" b="1" i="1" dirty="0">
                <a:solidFill>
                  <a:srgbClr val="0000FF"/>
                </a:solidFill>
              </a:rPr>
              <a:t>h</a:t>
            </a:r>
            <a:r>
              <a:rPr lang="en-US" b="1" i="1" baseline="30000" dirty="0">
                <a:solidFill>
                  <a:srgbClr val="0000FF"/>
                </a:solidFill>
              </a:rPr>
              <a:t>*</a:t>
            </a:r>
            <a:r>
              <a:rPr lang="en-US" b="1" dirty="0">
                <a:solidFill>
                  <a:srgbClr val="0000FF"/>
                </a:solidFill>
              </a:rPr>
              <a:t> and </a:t>
            </a:r>
            <a:r>
              <a:rPr lang="en-US" b="1" i="1" dirty="0">
                <a:solidFill>
                  <a:srgbClr val="0000FF"/>
                </a:solidFill>
              </a:rPr>
              <a:t>a</a:t>
            </a:r>
            <a:r>
              <a:rPr lang="en-US" b="1" i="1" baseline="30000" dirty="0">
                <a:solidFill>
                  <a:srgbClr val="0000FF"/>
                </a:solidFill>
              </a:rPr>
              <a:t>*</a:t>
            </a:r>
            <a:r>
              <a:rPr lang="en-US" dirty="0"/>
              <a:t>:</a:t>
            </a:r>
          </a:p>
          <a:p>
            <a:pPr lvl="1"/>
            <a:r>
              <a:rPr lang="en-US" b="1" i="1" dirty="0"/>
              <a:t>h</a:t>
            </a:r>
            <a:r>
              <a:rPr lang="en-US" b="1" i="1" baseline="30000" dirty="0"/>
              <a:t>*</a:t>
            </a:r>
            <a:r>
              <a:rPr lang="en-US" dirty="0"/>
              <a:t> is the </a:t>
            </a:r>
            <a:r>
              <a:rPr lang="en-US" b="1" dirty="0">
                <a:solidFill>
                  <a:srgbClr val="D60093"/>
                </a:solidFill>
              </a:rPr>
              <a:t>principal eigenvector</a:t>
            </a:r>
            <a:r>
              <a:rPr lang="en-US" dirty="0"/>
              <a:t> of matrix </a:t>
            </a:r>
            <a:r>
              <a:rPr lang="en-US" b="1" i="1" dirty="0"/>
              <a:t>A A</a:t>
            </a:r>
            <a:r>
              <a:rPr lang="en-US" b="1" i="1" baseline="30000" dirty="0"/>
              <a:t>T</a:t>
            </a:r>
          </a:p>
          <a:p>
            <a:pPr lvl="1"/>
            <a:r>
              <a:rPr lang="en-US" b="1" i="1" dirty="0"/>
              <a:t>a</a:t>
            </a:r>
            <a:r>
              <a:rPr lang="en-US" b="1" i="1" baseline="30000" dirty="0"/>
              <a:t>*</a:t>
            </a:r>
            <a:r>
              <a:rPr lang="en-US" dirty="0"/>
              <a:t> is the </a:t>
            </a:r>
            <a:r>
              <a:rPr lang="en-US" b="1" dirty="0">
                <a:solidFill>
                  <a:srgbClr val="D60093"/>
                </a:solidFill>
              </a:rPr>
              <a:t>principal eigenvector</a:t>
            </a:r>
            <a:r>
              <a:rPr lang="en-US" dirty="0"/>
              <a:t> of matrix </a:t>
            </a:r>
            <a:r>
              <a:rPr lang="en-US" b="1" i="1" dirty="0"/>
              <a:t>A</a:t>
            </a:r>
            <a:r>
              <a:rPr lang="en-US" b="1" i="1" baseline="30000" dirty="0"/>
              <a:t>T </a:t>
            </a:r>
            <a:r>
              <a:rPr lang="en-US" b="1" i="1" dirty="0"/>
              <a:t>A</a:t>
            </a:r>
          </a:p>
        </p:txBody>
      </p:sp>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119</a:t>
            </a:fld>
            <a:endParaRPr lang="en-US"/>
          </a:p>
        </p:txBody>
      </p:sp>
      <p:sp>
        <p:nvSpPr>
          <p:cNvPr id="2" name="Rectangle 1"/>
          <p:cNvSpPr/>
          <p:nvPr/>
        </p:nvSpPr>
        <p:spPr>
          <a:xfrm>
            <a:off x="5486400" y="1364454"/>
            <a:ext cx="1944763" cy="830997"/>
          </a:xfrm>
          <a:prstGeom prst="rect">
            <a:avLst/>
          </a:prstGeom>
        </p:spPr>
        <p:txBody>
          <a:bodyPr wrap="none">
            <a:spAutoFit/>
          </a:bodyPr>
          <a:lstStyle/>
          <a:p>
            <a:pPr lvl="1"/>
            <a:r>
              <a:rPr lang="en-US" sz="2400" dirty="0">
                <a:latin typeface="Calibri" pitchFamily="34" charset="0"/>
              </a:rPr>
              <a:t>λ = 1 / </a:t>
            </a:r>
            <a:r>
              <a:rPr lang="en-US" sz="2400" dirty="0">
                <a:latin typeface="Calibri" pitchFamily="34" charset="0"/>
                <a:sym typeface="Symbol"/>
              </a:rPr>
              <a:t></a:t>
            </a:r>
            <a:r>
              <a:rPr lang="en-US" sz="2400" i="1" dirty="0">
                <a:latin typeface="Calibri" pitchFamily="34" charset="0"/>
                <a:sym typeface="Symbol"/>
              </a:rPr>
              <a:t>h</a:t>
            </a:r>
            <a:r>
              <a:rPr lang="en-US" sz="2400" i="1" baseline="-25000" dirty="0">
                <a:latin typeface="Calibri" pitchFamily="34" charset="0"/>
                <a:sym typeface="Symbol"/>
              </a:rPr>
              <a:t>i</a:t>
            </a:r>
            <a:endParaRPr lang="en-US" sz="2400" i="1" baseline="-25000" dirty="0">
              <a:latin typeface="Calibri" pitchFamily="34" charset="0"/>
            </a:endParaRPr>
          </a:p>
          <a:p>
            <a:pPr lvl="1"/>
            <a:r>
              <a:rPr lang="en-US" sz="2400" dirty="0">
                <a:latin typeface="Calibri" pitchFamily="34" charset="0"/>
                <a:cs typeface="Calibri" pitchFamily="34" charset="0"/>
              </a:rPr>
              <a:t>μ = 1 / </a:t>
            </a:r>
            <a:r>
              <a:rPr lang="en-US" sz="2400" dirty="0">
                <a:latin typeface="Calibri" pitchFamily="34" charset="0"/>
                <a:cs typeface="Calibri" pitchFamily="34" charset="0"/>
                <a:sym typeface="Symbol"/>
              </a:rPr>
              <a:t></a:t>
            </a:r>
            <a:r>
              <a:rPr lang="en-US" sz="2400" i="1" dirty="0" err="1">
                <a:latin typeface="Calibri" pitchFamily="34" charset="0"/>
                <a:cs typeface="Calibri" pitchFamily="34" charset="0"/>
                <a:sym typeface="Symbol"/>
              </a:rPr>
              <a:t>a</a:t>
            </a:r>
            <a:r>
              <a:rPr lang="en-US" sz="2400" i="1" baseline="-25000" dirty="0" err="1">
                <a:latin typeface="Calibri" pitchFamily="34" charset="0"/>
                <a:cs typeface="Calibri" pitchFamily="34" charset="0"/>
                <a:sym typeface="Symbol"/>
              </a:rPr>
              <a:t>i</a:t>
            </a:r>
            <a:endParaRPr lang="en-US" sz="2400" i="1" dirty="0">
              <a:latin typeface="Calibri" pitchFamily="34" charset="0"/>
              <a:cs typeface="Calibri" pitchFamily="34" charset="0"/>
            </a:endParaRPr>
          </a:p>
        </p:txBody>
      </p:sp>
    </p:spTree>
    <p:extLst>
      <p:ext uri="{BB962C8B-B14F-4D97-AF65-F5344CB8AC3E}">
        <p14:creationId xmlns:p14="http://schemas.microsoft.com/office/powerpoint/2010/main" val="1407470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Search: 2 Challenges</a:t>
            </a:r>
          </a:p>
        </p:txBody>
      </p:sp>
      <p:sp>
        <p:nvSpPr>
          <p:cNvPr id="3" name="Content Placeholder 2"/>
          <p:cNvSpPr>
            <a:spLocks noGrp="1"/>
          </p:cNvSpPr>
          <p:nvPr>
            <p:ph idx="1"/>
          </p:nvPr>
        </p:nvSpPr>
        <p:spPr>
          <a:xfrm>
            <a:off x="457200" y="1295400"/>
            <a:ext cx="8610600" cy="5257801"/>
          </a:xfrm>
        </p:spPr>
        <p:txBody>
          <a:bodyPr>
            <a:normAutofit/>
          </a:bodyPr>
          <a:lstStyle/>
          <a:p>
            <a:pPr marL="118872" indent="0">
              <a:buNone/>
            </a:pPr>
            <a:r>
              <a:rPr lang="en-US" b="1" dirty="0">
                <a:solidFill>
                  <a:srgbClr val="0000FF"/>
                </a:solidFill>
              </a:rPr>
              <a:t>2 challenges of web search:</a:t>
            </a:r>
          </a:p>
          <a:p>
            <a:r>
              <a:rPr lang="en-US" b="1" dirty="0">
                <a:solidFill>
                  <a:srgbClr val="D60093"/>
                </a:solidFill>
              </a:rPr>
              <a:t>(1) Web contains many sources of information</a:t>
            </a:r>
            <a:br>
              <a:rPr lang="en-US" b="1" dirty="0">
                <a:solidFill>
                  <a:srgbClr val="D60093"/>
                </a:solidFill>
              </a:rPr>
            </a:br>
            <a:r>
              <a:rPr lang="en-US" b="1" dirty="0">
                <a:solidFill>
                  <a:srgbClr val="333399"/>
                </a:solidFill>
              </a:rPr>
              <a:t>Who to “trust”?</a:t>
            </a:r>
          </a:p>
          <a:p>
            <a:pPr lvl="1"/>
            <a:r>
              <a:rPr lang="en-US" b="1" dirty="0">
                <a:solidFill>
                  <a:srgbClr val="008000"/>
                </a:solidFill>
              </a:rPr>
              <a:t>Trick:</a:t>
            </a:r>
            <a:r>
              <a:rPr lang="en-US" b="1" dirty="0">
                <a:solidFill>
                  <a:schemeClr val="accent2"/>
                </a:solidFill>
              </a:rPr>
              <a:t> </a:t>
            </a:r>
            <a:r>
              <a:rPr lang="en-US" dirty="0"/>
              <a:t>Trustworthy pages may point to each other!</a:t>
            </a:r>
          </a:p>
          <a:p>
            <a:pPr lvl="1"/>
            <a:endParaRPr lang="en-US" sz="1000" b="1" dirty="0">
              <a:solidFill>
                <a:schemeClr val="accent2"/>
              </a:solidFill>
            </a:endParaRPr>
          </a:p>
          <a:p>
            <a:r>
              <a:rPr lang="en-US" b="1" dirty="0">
                <a:solidFill>
                  <a:srgbClr val="D60093"/>
                </a:solidFill>
              </a:rPr>
              <a:t>(2) What is the “best” answer to query “newspaper”?</a:t>
            </a:r>
          </a:p>
          <a:p>
            <a:pPr lvl="1"/>
            <a:r>
              <a:rPr lang="en-US" dirty="0"/>
              <a:t>No single right answer</a:t>
            </a:r>
          </a:p>
          <a:p>
            <a:pPr lvl="1"/>
            <a:r>
              <a:rPr lang="en-US" b="1" dirty="0">
                <a:solidFill>
                  <a:srgbClr val="008000"/>
                </a:solidFill>
              </a:rPr>
              <a:t>Trick:</a:t>
            </a:r>
            <a:r>
              <a:rPr lang="en-US" dirty="0">
                <a:solidFill>
                  <a:schemeClr val="accent2"/>
                </a:solidFill>
              </a:rPr>
              <a:t> </a:t>
            </a:r>
            <a:r>
              <a:rPr lang="en-US" dirty="0"/>
              <a:t>Pages that actually know about newspapers might all be pointing to many newspapers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12</a:t>
            </a:fld>
            <a:endParaRPr lang="en-US"/>
          </a:p>
        </p:txBody>
      </p:sp>
    </p:spTree>
    <p:extLst>
      <p:ext uri="{BB962C8B-B14F-4D97-AF65-F5344CB8AC3E}">
        <p14:creationId xmlns:p14="http://schemas.microsoft.com/office/powerpoint/2010/main" val="260544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8434" name="Rectangle 2"/>
          <p:cNvSpPr>
            <a:spLocks noGrp="1" noChangeArrowheads="1"/>
          </p:cNvSpPr>
          <p:nvPr>
            <p:ph type="title"/>
          </p:nvPr>
        </p:nvSpPr>
        <p:spPr/>
        <p:txBody>
          <a:bodyPr/>
          <a:lstStyle/>
          <a:p>
            <a:r>
              <a:rPr lang="en-US" dirty="0"/>
              <a:t>Example of HITS</a:t>
            </a:r>
          </a:p>
        </p:txBody>
      </p:sp>
      <p:sp>
        <p:nvSpPr>
          <p:cNvPr id="18436" name="Text Box 4"/>
          <p:cNvSpPr txBox="1">
            <a:spLocks noChangeArrowheads="1"/>
          </p:cNvSpPr>
          <p:nvPr/>
        </p:nvSpPr>
        <p:spPr bwMode="auto">
          <a:xfrm>
            <a:off x="838200" y="1447800"/>
            <a:ext cx="1414463" cy="1187450"/>
          </a:xfrm>
          <a:prstGeom prst="rect">
            <a:avLst/>
          </a:prstGeom>
          <a:noFill/>
          <a:ln w="9525">
            <a:noFill/>
            <a:miter lim="800000"/>
            <a:headEnd/>
            <a:tailEnd/>
          </a:ln>
          <a:effectLst/>
        </p:spPr>
        <p:txBody>
          <a:bodyPr wrap="none">
            <a:spAutoFit/>
          </a:bodyPr>
          <a:lstStyle/>
          <a:p>
            <a:r>
              <a:rPr lang="en-US" sz="2400">
                <a:latin typeface="Times New Roman" charset="0"/>
              </a:rPr>
              <a:t>        1 1 1</a:t>
            </a:r>
          </a:p>
          <a:p>
            <a:r>
              <a:rPr lang="en-US" sz="2400">
                <a:latin typeface="Times New Roman" charset="0"/>
              </a:rPr>
              <a:t>A =  1 0 1</a:t>
            </a:r>
          </a:p>
          <a:p>
            <a:r>
              <a:rPr lang="en-US" sz="2400">
                <a:latin typeface="Times New Roman" charset="0"/>
              </a:rPr>
              <a:t>        0 1 0</a:t>
            </a:r>
          </a:p>
        </p:txBody>
      </p:sp>
      <p:sp>
        <p:nvSpPr>
          <p:cNvPr id="18437" name="Text Box 5"/>
          <p:cNvSpPr txBox="1">
            <a:spLocks noChangeArrowheads="1"/>
          </p:cNvSpPr>
          <p:nvPr/>
        </p:nvSpPr>
        <p:spPr bwMode="auto">
          <a:xfrm>
            <a:off x="2667000" y="1447800"/>
            <a:ext cx="1462088" cy="1187450"/>
          </a:xfrm>
          <a:prstGeom prst="rect">
            <a:avLst/>
          </a:prstGeom>
          <a:noFill/>
          <a:ln w="9525">
            <a:noFill/>
            <a:miter lim="800000"/>
            <a:headEnd/>
            <a:tailEnd/>
          </a:ln>
          <a:effectLst/>
        </p:spPr>
        <p:txBody>
          <a:bodyPr wrap="none">
            <a:spAutoFit/>
          </a:bodyPr>
          <a:lstStyle/>
          <a:p>
            <a:r>
              <a:rPr lang="en-US" sz="2400">
                <a:latin typeface="Times New Roman" charset="0"/>
              </a:rPr>
              <a:t>        1 1 0</a:t>
            </a:r>
          </a:p>
          <a:p>
            <a:r>
              <a:rPr lang="en-US" sz="2400">
                <a:latin typeface="Times New Roman" charset="0"/>
              </a:rPr>
              <a:t>A</a:t>
            </a:r>
            <a:r>
              <a:rPr lang="en-US" sz="2400" baseline="30000">
                <a:latin typeface="Times New Roman" charset="0"/>
              </a:rPr>
              <a:t>T</a:t>
            </a:r>
            <a:r>
              <a:rPr lang="en-US" sz="2400">
                <a:latin typeface="Times New Roman" charset="0"/>
              </a:rPr>
              <a:t> = 1 0 1</a:t>
            </a:r>
          </a:p>
          <a:p>
            <a:r>
              <a:rPr lang="en-US" sz="2400">
                <a:latin typeface="Times New Roman" charset="0"/>
              </a:rPr>
              <a:t>        1 1 0</a:t>
            </a:r>
          </a:p>
        </p:txBody>
      </p:sp>
      <p:sp>
        <p:nvSpPr>
          <p:cNvPr id="18438" name="Rectangle 6"/>
          <p:cNvSpPr>
            <a:spLocks noChangeArrowheads="1"/>
          </p:cNvSpPr>
          <p:nvPr/>
        </p:nvSpPr>
        <p:spPr bwMode="auto">
          <a:xfrm>
            <a:off x="1524000" y="1492250"/>
            <a:ext cx="685800" cy="1143000"/>
          </a:xfrm>
          <a:prstGeom prst="rect">
            <a:avLst/>
          </a:prstGeom>
          <a:noFill/>
          <a:ln w="9525">
            <a:solidFill>
              <a:schemeClr val="tx1"/>
            </a:solidFill>
            <a:miter lim="800000"/>
            <a:headEnd/>
            <a:tailEnd/>
          </a:ln>
          <a:effectLst/>
        </p:spPr>
        <p:txBody>
          <a:bodyPr wrap="none" anchor="ctr"/>
          <a:lstStyle/>
          <a:p>
            <a:endParaRPr lang="en-US"/>
          </a:p>
        </p:txBody>
      </p:sp>
      <p:sp>
        <p:nvSpPr>
          <p:cNvPr id="18439" name="Rectangle 7"/>
          <p:cNvSpPr>
            <a:spLocks noChangeArrowheads="1"/>
          </p:cNvSpPr>
          <p:nvPr/>
        </p:nvSpPr>
        <p:spPr bwMode="auto">
          <a:xfrm>
            <a:off x="3352800" y="1492250"/>
            <a:ext cx="762000" cy="1143000"/>
          </a:xfrm>
          <a:prstGeom prst="rect">
            <a:avLst/>
          </a:prstGeom>
          <a:noFill/>
          <a:ln w="9525">
            <a:solidFill>
              <a:schemeClr val="tx1"/>
            </a:solidFill>
            <a:miter lim="800000"/>
            <a:headEnd/>
            <a:tailEnd/>
          </a:ln>
          <a:effectLst/>
        </p:spPr>
        <p:txBody>
          <a:bodyPr wrap="none" anchor="ctr"/>
          <a:lstStyle/>
          <a:p>
            <a:endParaRPr lang="en-US"/>
          </a:p>
        </p:txBody>
      </p:sp>
      <p:sp>
        <p:nvSpPr>
          <p:cNvPr id="18440" name="Text Box 8"/>
          <p:cNvSpPr txBox="1">
            <a:spLocks noChangeArrowheads="1"/>
          </p:cNvSpPr>
          <p:nvPr/>
        </p:nvSpPr>
        <p:spPr bwMode="auto">
          <a:xfrm>
            <a:off x="1111250" y="3654425"/>
            <a:ext cx="1499128" cy="1200329"/>
          </a:xfrm>
          <a:prstGeom prst="rect">
            <a:avLst/>
          </a:prstGeom>
          <a:noFill/>
          <a:ln w="9525">
            <a:noFill/>
            <a:miter lim="800000"/>
            <a:headEnd/>
            <a:tailEnd/>
          </a:ln>
          <a:effectLst/>
        </p:spPr>
        <p:txBody>
          <a:bodyPr wrap="none">
            <a:spAutoFit/>
          </a:bodyPr>
          <a:lstStyle/>
          <a:p>
            <a:r>
              <a:rPr lang="en-US" sz="2400" dirty="0">
                <a:latin typeface="Times New Roman" charset="0"/>
              </a:rPr>
              <a:t>h(yahoo)</a:t>
            </a:r>
          </a:p>
          <a:p>
            <a:r>
              <a:rPr lang="en-US" sz="2400" dirty="0">
                <a:latin typeface="Times New Roman" charset="0"/>
              </a:rPr>
              <a:t>h(amazon)</a:t>
            </a:r>
          </a:p>
          <a:p>
            <a:r>
              <a:rPr lang="en-US" sz="2400" dirty="0">
                <a:latin typeface="Times New Roman" charset="0"/>
              </a:rPr>
              <a:t>h(</a:t>
            </a:r>
            <a:r>
              <a:rPr lang="en-US" sz="2400" dirty="0" err="1">
                <a:latin typeface="Times New Roman" charset="0"/>
              </a:rPr>
              <a:t>m’soft</a:t>
            </a:r>
            <a:r>
              <a:rPr lang="en-US" sz="2400" dirty="0">
                <a:latin typeface="Times New Roman" charset="0"/>
              </a:rPr>
              <a:t>)</a:t>
            </a:r>
          </a:p>
        </p:txBody>
      </p:sp>
      <p:sp>
        <p:nvSpPr>
          <p:cNvPr id="18441" name="Text Box 9"/>
          <p:cNvSpPr txBox="1">
            <a:spLocks noChangeArrowheads="1"/>
          </p:cNvSpPr>
          <p:nvPr/>
        </p:nvSpPr>
        <p:spPr bwMode="auto">
          <a:xfrm>
            <a:off x="2651125" y="3613150"/>
            <a:ext cx="355600" cy="1187450"/>
          </a:xfrm>
          <a:prstGeom prst="rect">
            <a:avLst/>
          </a:prstGeom>
          <a:noFill/>
          <a:ln w="9525">
            <a:noFill/>
            <a:miter lim="800000"/>
            <a:headEnd/>
            <a:tailEnd/>
          </a:ln>
          <a:effectLst/>
        </p:spPr>
        <p:txBody>
          <a:bodyPr wrap="none">
            <a:spAutoFit/>
          </a:bodyPr>
          <a:lstStyle/>
          <a:p>
            <a:r>
              <a:rPr lang="en-US" sz="2400">
                <a:latin typeface="Times New Roman" charset="0"/>
              </a:rPr>
              <a:t>=</a:t>
            </a:r>
          </a:p>
          <a:p>
            <a:r>
              <a:rPr lang="en-US" sz="2400">
                <a:latin typeface="Times New Roman" charset="0"/>
              </a:rPr>
              <a:t>=</a:t>
            </a:r>
          </a:p>
          <a:p>
            <a:r>
              <a:rPr lang="en-US" sz="2400">
                <a:latin typeface="Times New Roman" charset="0"/>
              </a:rPr>
              <a:t>=</a:t>
            </a:r>
          </a:p>
        </p:txBody>
      </p:sp>
      <p:sp>
        <p:nvSpPr>
          <p:cNvPr id="18442" name="Text Box 10"/>
          <p:cNvSpPr txBox="1">
            <a:spLocks noChangeArrowheads="1"/>
          </p:cNvSpPr>
          <p:nvPr/>
        </p:nvSpPr>
        <p:spPr bwMode="auto">
          <a:xfrm>
            <a:off x="3336925" y="3613150"/>
            <a:ext cx="569387" cy="1200329"/>
          </a:xfrm>
          <a:prstGeom prst="rect">
            <a:avLst/>
          </a:prstGeom>
          <a:noFill/>
          <a:ln w="9525">
            <a:noFill/>
            <a:miter lim="800000"/>
            <a:headEnd/>
            <a:tailEnd/>
          </a:ln>
          <a:effectLst/>
        </p:spPr>
        <p:txBody>
          <a:bodyPr wrap="none">
            <a:spAutoFit/>
          </a:bodyPr>
          <a:lstStyle/>
          <a:p>
            <a:r>
              <a:rPr lang="en-US" sz="2400" dirty="0">
                <a:latin typeface="Times New Roman" charset="0"/>
              </a:rPr>
              <a:t>.58</a:t>
            </a:r>
          </a:p>
          <a:p>
            <a:r>
              <a:rPr lang="en-US" sz="2400" dirty="0">
                <a:latin typeface="Times New Roman" charset="0"/>
              </a:rPr>
              <a:t>.58</a:t>
            </a:r>
          </a:p>
          <a:p>
            <a:r>
              <a:rPr lang="en-US" sz="2400" dirty="0">
                <a:latin typeface="Times New Roman" charset="0"/>
              </a:rPr>
              <a:t>.58</a:t>
            </a:r>
          </a:p>
        </p:txBody>
      </p:sp>
      <p:sp>
        <p:nvSpPr>
          <p:cNvPr id="18443" name="Text Box 11"/>
          <p:cNvSpPr txBox="1">
            <a:spLocks noChangeArrowheads="1"/>
          </p:cNvSpPr>
          <p:nvPr/>
        </p:nvSpPr>
        <p:spPr bwMode="auto">
          <a:xfrm>
            <a:off x="3946525" y="3613150"/>
            <a:ext cx="569387" cy="1200329"/>
          </a:xfrm>
          <a:prstGeom prst="rect">
            <a:avLst/>
          </a:prstGeom>
          <a:noFill/>
          <a:ln w="9525">
            <a:noFill/>
            <a:miter lim="800000"/>
            <a:headEnd/>
            <a:tailEnd/>
          </a:ln>
          <a:effectLst/>
        </p:spPr>
        <p:txBody>
          <a:bodyPr wrap="none">
            <a:spAutoFit/>
          </a:bodyPr>
          <a:lstStyle/>
          <a:p>
            <a:r>
              <a:rPr lang="en-US" sz="2400" dirty="0">
                <a:latin typeface="Times New Roman" charset="0"/>
              </a:rPr>
              <a:t>.80</a:t>
            </a:r>
          </a:p>
          <a:p>
            <a:r>
              <a:rPr lang="en-US" sz="2400" dirty="0">
                <a:latin typeface="Times New Roman" charset="0"/>
              </a:rPr>
              <a:t>.53</a:t>
            </a:r>
          </a:p>
          <a:p>
            <a:r>
              <a:rPr lang="en-US" sz="2400" dirty="0">
                <a:latin typeface="Times New Roman" charset="0"/>
              </a:rPr>
              <a:t>.27</a:t>
            </a:r>
          </a:p>
        </p:txBody>
      </p:sp>
      <p:sp>
        <p:nvSpPr>
          <p:cNvPr id="18444" name="Text Box 12"/>
          <p:cNvSpPr txBox="1">
            <a:spLocks noChangeArrowheads="1"/>
          </p:cNvSpPr>
          <p:nvPr/>
        </p:nvSpPr>
        <p:spPr bwMode="auto">
          <a:xfrm>
            <a:off x="4556125" y="3613150"/>
            <a:ext cx="577402" cy="1200329"/>
          </a:xfrm>
          <a:prstGeom prst="rect">
            <a:avLst/>
          </a:prstGeom>
          <a:noFill/>
          <a:ln w="9525">
            <a:noFill/>
            <a:miter lim="800000"/>
            <a:headEnd/>
            <a:tailEnd/>
          </a:ln>
          <a:effectLst/>
        </p:spPr>
        <p:txBody>
          <a:bodyPr wrap="none">
            <a:spAutoFit/>
          </a:bodyPr>
          <a:lstStyle/>
          <a:p>
            <a:r>
              <a:rPr lang="en-US" sz="2400" dirty="0">
                <a:latin typeface="Times New Roman" charset="0"/>
              </a:rPr>
              <a:t>.80</a:t>
            </a:r>
          </a:p>
          <a:p>
            <a:r>
              <a:rPr lang="en-US" sz="2400" dirty="0">
                <a:latin typeface="Times New Roman" charset="0"/>
              </a:rPr>
              <a:t>.53</a:t>
            </a:r>
          </a:p>
          <a:p>
            <a:r>
              <a:rPr lang="en-US" sz="2400" dirty="0">
                <a:latin typeface="Times New Roman" charset="0"/>
              </a:rPr>
              <a:t>.27</a:t>
            </a:r>
          </a:p>
        </p:txBody>
      </p:sp>
      <p:sp>
        <p:nvSpPr>
          <p:cNvPr id="18445" name="Text Box 13"/>
          <p:cNvSpPr txBox="1">
            <a:spLocks noChangeArrowheads="1"/>
          </p:cNvSpPr>
          <p:nvPr/>
        </p:nvSpPr>
        <p:spPr bwMode="auto">
          <a:xfrm>
            <a:off x="5241925" y="3613150"/>
            <a:ext cx="646331" cy="1200329"/>
          </a:xfrm>
          <a:prstGeom prst="rect">
            <a:avLst/>
          </a:prstGeom>
          <a:noFill/>
          <a:ln w="9525">
            <a:noFill/>
            <a:miter lim="800000"/>
            <a:headEnd/>
            <a:tailEnd/>
          </a:ln>
          <a:effectLst/>
        </p:spPr>
        <p:txBody>
          <a:bodyPr wrap="none">
            <a:spAutoFit/>
          </a:bodyPr>
          <a:lstStyle/>
          <a:p>
            <a:r>
              <a:rPr lang="en-US" sz="2400" dirty="0">
                <a:latin typeface="Times New Roman" charset="0"/>
              </a:rPr>
              <a:t> .79</a:t>
            </a:r>
          </a:p>
          <a:p>
            <a:r>
              <a:rPr lang="en-US" sz="2400" dirty="0">
                <a:latin typeface="Times New Roman" charset="0"/>
              </a:rPr>
              <a:t> .57</a:t>
            </a:r>
          </a:p>
          <a:p>
            <a:r>
              <a:rPr lang="en-US" sz="2400" dirty="0">
                <a:latin typeface="Times New Roman" charset="0"/>
              </a:rPr>
              <a:t> .23</a:t>
            </a:r>
          </a:p>
        </p:txBody>
      </p:sp>
      <p:sp>
        <p:nvSpPr>
          <p:cNvPr id="18446" name="Text Box 14"/>
          <p:cNvSpPr txBox="1">
            <a:spLocks noChangeArrowheads="1"/>
          </p:cNvSpPr>
          <p:nvPr/>
        </p:nvSpPr>
        <p:spPr bwMode="auto">
          <a:xfrm>
            <a:off x="6003925" y="3536950"/>
            <a:ext cx="565150" cy="1187450"/>
          </a:xfrm>
          <a:prstGeom prst="rect">
            <a:avLst/>
          </a:prstGeom>
          <a:noFill/>
          <a:ln w="9525">
            <a:noFill/>
            <a:miter lim="800000"/>
            <a:headEnd/>
            <a:tailEnd/>
          </a:ln>
          <a:effectLst/>
        </p:spPr>
        <p:txBody>
          <a:bodyPr wrap="none">
            <a:spAutoFit/>
          </a:bodyPr>
          <a:lstStyle/>
          <a:p>
            <a:r>
              <a:rPr lang="en-US" sz="2400">
                <a:latin typeface="Times New Roman" charset="0"/>
              </a:rPr>
              <a:t>. . .</a:t>
            </a:r>
          </a:p>
          <a:p>
            <a:r>
              <a:rPr lang="en-US" sz="2400">
                <a:latin typeface="Times New Roman" charset="0"/>
              </a:rPr>
              <a:t>. . .</a:t>
            </a:r>
          </a:p>
          <a:p>
            <a:r>
              <a:rPr lang="en-US" sz="2400">
                <a:latin typeface="Times New Roman" charset="0"/>
              </a:rPr>
              <a:t>. . .</a:t>
            </a:r>
          </a:p>
        </p:txBody>
      </p:sp>
      <p:sp>
        <p:nvSpPr>
          <p:cNvPr id="18447" name="Text Box 15"/>
          <p:cNvSpPr txBox="1">
            <a:spLocks noChangeArrowheads="1"/>
          </p:cNvSpPr>
          <p:nvPr/>
        </p:nvSpPr>
        <p:spPr bwMode="auto">
          <a:xfrm>
            <a:off x="7131050" y="3578225"/>
            <a:ext cx="723275" cy="1200329"/>
          </a:xfrm>
          <a:prstGeom prst="rect">
            <a:avLst/>
          </a:prstGeom>
          <a:noFill/>
          <a:ln w="9525">
            <a:noFill/>
            <a:miter lim="800000"/>
            <a:headEnd/>
            <a:tailEnd/>
          </a:ln>
          <a:effectLst/>
        </p:spPr>
        <p:txBody>
          <a:bodyPr wrap="none">
            <a:spAutoFit/>
          </a:bodyPr>
          <a:lstStyle/>
          <a:p>
            <a:r>
              <a:rPr lang="en-US" sz="2400" dirty="0">
                <a:latin typeface="Times New Roman" charset="0"/>
              </a:rPr>
              <a:t>.788</a:t>
            </a:r>
          </a:p>
          <a:p>
            <a:r>
              <a:rPr lang="en-US" sz="2400" dirty="0">
                <a:latin typeface="Times New Roman" charset="0"/>
              </a:rPr>
              <a:t>.577</a:t>
            </a:r>
          </a:p>
          <a:p>
            <a:r>
              <a:rPr lang="en-US" sz="2400" dirty="0">
                <a:latin typeface="Times New Roman" charset="0"/>
              </a:rPr>
              <a:t>.211</a:t>
            </a:r>
          </a:p>
        </p:txBody>
      </p:sp>
      <p:sp>
        <p:nvSpPr>
          <p:cNvPr id="18448" name="Text Box 16"/>
          <p:cNvSpPr txBox="1">
            <a:spLocks noChangeArrowheads="1"/>
          </p:cNvSpPr>
          <p:nvPr/>
        </p:nvSpPr>
        <p:spPr bwMode="auto">
          <a:xfrm>
            <a:off x="1111250" y="5026025"/>
            <a:ext cx="2853666" cy="1200329"/>
          </a:xfrm>
          <a:prstGeom prst="rect">
            <a:avLst/>
          </a:prstGeom>
          <a:noFill/>
          <a:ln w="9525">
            <a:noFill/>
            <a:miter lim="800000"/>
            <a:headEnd/>
            <a:tailEnd/>
          </a:ln>
          <a:effectLst/>
        </p:spPr>
        <p:txBody>
          <a:bodyPr wrap="none">
            <a:spAutoFit/>
          </a:bodyPr>
          <a:lstStyle/>
          <a:p>
            <a:r>
              <a:rPr lang="en-US" sz="2400" dirty="0">
                <a:latin typeface="Times New Roman" charset="0"/>
              </a:rPr>
              <a:t>a(yahoo)      =       .58</a:t>
            </a:r>
          </a:p>
          <a:p>
            <a:r>
              <a:rPr lang="en-US" sz="2400" dirty="0">
                <a:latin typeface="Times New Roman" charset="0"/>
              </a:rPr>
              <a:t>a(amazon)   =       .58</a:t>
            </a:r>
          </a:p>
          <a:p>
            <a:r>
              <a:rPr lang="en-US" sz="2400" dirty="0">
                <a:latin typeface="Times New Roman" charset="0"/>
              </a:rPr>
              <a:t>a(</a:t>
            </a:r>
            <a:r>
              <a:rPr lang="en-US" sz="2400" dirty="0" err="1">
                <a:latin typeface="Times New Roman" charset="0"/>
              </a:rPr>
              <a:t>m’soft</a:t>
            </a:r>
            <a:r>
              <a:rPr lang="en-US" sz="2400" dirty="0">
                <a:latin typeface="Times New Roman" charset="0"/>
              </a:rPr>
              <a:t>)     =       .58</a:t>
            </a:r>
          </a:p>
        </p:txBody>
      </p:sp>
      <p:sp>
        <p:nvSpPr>
          <p:cNvPr id="18449" name="Text Box 17"/>
          <p:cNvSpPr txBox="1">
            <a:spLocks noChangeArrowheads="1"/>
          </p:cNvSpPr>
          <p:nvPr/>
        </p:nvSpPr>
        <p:spPr bwMode="auto">
          <a:xfrm>
            <a:off x="3930650" y="5026025"/>
            <a:ext cx="577402" cy="1200329"/>
          </a:xfrm>
          <a:prstGeom prst="rect">
            <a:avLst/>
          </a:prstGeom>
          <a:noFill/>
          <a:ln w="9525">
            <a:noFill/>
            <a:miter lim="800000"/>
            <a:headEnd/>
            <a:tailEnd/>
          </a:ln>
          <a:effectLst/>
        </p:spPr>
        <p:txBody>
          <a:bodyPr wrap="none">
            <a:spAutoFit/>
          </a:bodyPr>
          <a:lstStyle/>
          <a:p>
            <a:r>
              <a:rPr lang="en-US" sz="2400" dirty="0">
                <a:latin typeface="Times New Roman" charset="0"/>
              </a:rPr>
              <a:t>.58</a:t>
            </a:r>
          </a:p>
          <a:p>
            <a:r>
              <a:rPr lang="en-US" sz="2400" dirty="0">
                <a:latin typeface="Times New Roman" charset="0"/>
              </a:rPr>
              <a:t>.58</a:t>
            </a:r>
          </a:p>
          <a:p>
            <a:r>
              <a:rPr lang="en-US" sz="2400" dirty="0">
                <a:latin typeface="Times New Roman" charset="0"/>
              </a:rPr>
              <a:t>.58</a:t>
            </a:r>
          </a:p>
        </p:txBody>
      </p:sp>
      <p:sp>
        <p:nvSpPr>
          <p:cNvPr id="18450" name="Text Box 18"/>
          <p:cNvSpPr txBox="1">
            <a:spLocks noChangeArrowheads="1"/>
          </p:cNvSpPr>
          <p:nvPr/>
        </p:nvSpPr>
        <p:spPr bwMode="auto">
          <a:xfrm>
            <a:off x="5302250" y="5026025"/>
            <a:ext cx="646331" cy="1200329"/>
          </a:xfrm>
          <a:prstGeom prst="rect">
            <a:avLst/>
          </a:prstGeom>
          <a:noFill/>
          <a:ln w="9525">
            <a:noFill/>
            <a:miter lim="800000"/>
            <a:headEnd/>
            <a:tailEnd/>
          </a:ln>
          <a:effectLst/>
        </p:spPr>
        <p:txBody>
          <a:bodyPr wrap="none">
            <a:spAutoFit/>
          </a:bodyPr>
          <a:lstStyle/>
          <a:p>
            <a:r>
              <a:rPr lang="en-US" sz="2400" dirty="0">
                <a:latin typeface="Times New Roman" charset="0"/>
              </a:rPr>
              <a:t> .62</a:t>
            </a:r>
          </a:p>
          <a:p>
            <a:r>
              <a:rPr lang="en-US" sz="2400" dirty="0">
                <a:latin typeface="Times New Roman" charset="0"/>
              </a:rPr>
              <a:t> .49</a:t>
            </a:r>
          </a:p>
          <a:p>
            <a:r>
              <a:rPr lang="en-US" sz="2400" dirty="0">
                <a:latin typeface="Times New Roman" charset="0"/>
              </a:rPr>
              <a:t> .62</a:t>
            </a:r>
          </a:p>
        </p:txBody>
      </p:sp>
      <p:sp>
        <p:nvSpPr>
          <p:cNvPr id="18451" name="Text Box 19"/>
          <p:cNvSpPr txBox="1">
            <a:spLocks noChangeArrowheads="1"/>
          </p:cNvSpPr>
          <p:nvPr/>
        </p:nvSpPr>
        <p:spPr bwMode="auto">
          <a:xfrm>
            <a:off x="6080125" y="4984750"/>
            <a:ext cx="565150" cy="1187450"/>
          </a:xfrm>
          <a:prstGeom prst="rect">
            <a:avLst/>
          </a:prstGeom>
          <a:noFill/>
          <a:ln w="9525">
            <a:noFill/>
            <a:miter lim="800000"/>
            <a:headEnd/>
            <a:tailEnd/>
          </a:ln>
          <a:effectLst/>
        </p:spPr>
        <p:txBody>
          <a:bodyPr wrap="none">
            <a:spAutoFit/>
          </a:bodyPr>
          <a:lstStyle/>
          <a:p>
            <a:r>
              <a:rPr lang="en-US" sz="2400">
                <a:latin typeface="Times New Roman" charset="0"/>
              </a:rPr>
              <a:t>. . .</a:t>
            </a:r>
          </a:p>
          <a:p>
            <a:r>
              <a:rPr lang="en-US" sz="2400">
                <a:latin typeface="Times New Roman" charset="0"/>
              </a:rPr>
              <a:t>. . .</a:t>
            </a:r>
          </a:p>
          <a:p>
            <a:r>
              <a:rPr lang="en-US" sz="2400">
                <a:latin typeface="Times New Roman" charset="0"/>
              </a:rPr>
              <a:t>. . .</a:t>
            </a:r>
          </a:p>
        </p:txBody>
      </p:sp>
      <p:sp>
        <p:nvSpPr>
          <p:cNvPr id="18452" name="Text Box 20"/>
          <p:cNvSpPr txBox="1">
            <a:spLocks noChangeArrowheads="1"/>
          </p:cNvSpPr>
          <p:nvPr/>
        </p:nvSpPr>
        <p:spPr bwMode="auto">
          <a:xfrm>
            <a:off x="7131050" y="5026025"/>
            <a:ext cx="723275" cy="1200329"/>
          </a:xfrm>
          <a:prstGeom prst="rect">
            <a:avLst/>
          </a:prstGeom>
          <a:noFill/>
          <a:ln w="9525">
            <a:noFill/>
            <a:miter lim="800000"/>
            <a:headEnd/>
            <a:tailEnd/>
          </a:ln>
          <a:effectLst/>
        </p:spPr>
        <p:txBody>
          <a:bodyPr wrap="none">
            <a:spAutoFit/>
          </a:bodyPr>
          <a:lstStyle/>
          <a:p>
            <a:r>
              <a:rPr lang="en-US" sz="2400" dirty="0">
                <a:latin typeface="Times New Roman" charset="0"/>
              </a:rPr>
              <a:t>.628</a:t>
            </a:r>
          </a:p>
          <a:p>
            <a:r>
              <a:rPr lang="en-US" sz="2400" dirty="0">
                <a:latin typeface="Times New Roman" charset="0"/>
              </a:rPr>
              <a:t>.459</a:t>
            </a:r>
          </a:p>
          <a:p>
            <a:r>
              <a:rPr lang="en-US" sz="2400" dirty="0">
                <a:latin typeface="Times New Roman" charset="0"/>
              </a:rPr>
              <a:t>.628</a:t>
            </a:r>
          </a:p>
        </p:txBody>
      </p:sp>
      <p:sp>
        <p:nvSpPr>
          <p:cNvPr id="18453" name="Text Box 21"/>
          <p:cNvSpPr txBox="1">
            <a:spLocks noChangeArrowheads="1"/>
          </p:cNvSpPr>
          <p:nvPr/>
        </p:nvSpPr>
        <p:spPr bwMode="auto">
          <a:xfrm>
            <a:off x="4556125" y="5060950"/>
            <a:ext cx="569387" cy="1200329"/>
          </a:xfrm>
          <a:prstGeom prst="rect">
            <a:avLst/>
          </a:prstGeom>
          <a:noFill/>
          <a:ln w="9525">
            <a:noFill/>
            <a:miter lim="800000"/>
            <a:headEnd/>
            <a:tailEnd/>
          </a:ln>
          <a:effectLst/>
        </p:spPr>
        <p:txBody>
          <a:bodyPr wrap="none">
            <a:spAutoFit/>
          </a:bodyPr>
          <a:lstStyle/>
          <a:p>
            <a:r>
              <a:rPr lang="en-US" sz="2400" dirty="0">
                <a:latin typeface="Times New Roman" charset="0"/>
              </a:rPr>
              <a:t>.62</a:t>
            </a:r>
          </a:p>
          <a:p>
            <a:r>
              <a:rPr lang="en-US" sz="2400" dirty="0">
                <a:latin typeface="Times New Roman" charset="0"/>
              </a:rPr>
              <a:t>.49</a:t>
            </a:r>
          </a:p>
          <a:p>
            <a:r>
              <a:rPr lang="en-US" sz="2400" dirty="0">
                <a:latin typeface="Times New Roman" charset="0"/>
              </a:rPr>
              <a:t>.62</a:t>
            </a:r>
          </a:p>
        </p:txBody>
      </p:sp>
      <p:sp>
        <p:nvSpPr>
          <p:cNvPr id="22" name="Slide Number Placeholder 21"/>
          <p:cNvSpPr>
            <a:spLocks noGrp="1"/>
          </p:cNvSpPr>
          <p:nvPr>
            <p:ph type="sldNum" sz="quarter" idx="12"/>
          </p:nvPr>
        </p:nvSpPr>
        <p:spPr/>
        <p:txBody>
          <a:bodyPr/>
          <a:lstStyle/>
          <a:p>
            <a:fld id="{19B12225-5612-419B-A8D5-4B8EEE4C217E}" type="slidenum">
              <a:rPr lang="en-US" smtClean="0"/>
              <a:pPr/>
              <a:t>120</a:t>
            </a:fld>
            <a:endParaRPr lang="en-US"/>
          </a:p>
        </p:txBody>
      </p:sp>
      <p:grpSp>
        <p:nvGrpSpPr>
          <p:cNvPr id="33" name="Group 32"/>
          <p:cNvGrpSpPr/>
          <p:nvPr/>
        </p:nvGrpSpPr>
        <p:grpSpPr>
          <a:xfrm>
            <a:off x="5867400" y="1477537"/>
            <a:ext cx="2133600" cy="1676400"/>
            <a:chOff x="1524000" y="1981200"/>
            <a:chExt cx="4038600" cy="3124200"/>
          </a:xfrm>
        </p:grpSpPr>
        <p:sp>
          <p:nvSpPr>
            <p:cNvPr id="24" name="Oval 3"/>
            <p:cNvSpPr>
              <a:spLocks noChangeArrowheads="1"/>
            </p:cNvSpPr>
            <p:nvPr/>
          </p:nvSpPr>
          <p:spPr bwMode="auto">
            <a:xfrm>
              <a:off x="2971800" y="1981200"/>
              <a:ext cx="1219200" cy="7620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sz="1200">
                  <a:solidFill>
                    <a:schemeClr val="bg1"/>
                  </a:solidFill>
                  <a:latin typeface="Arial" pitchFamily="34" charset="0"/>
                  <a:cs typeface="Arial" pitchFamily="34" charset="0"/>
                </a:rPr>
                <a:t>Yahoo</a:t>
              </a:r>
            </a:p>
          </p:txBody>
        </p:sp>
        <p:sp>
          <p:nvSpPr>
            <p:cNvPr id="25" name="Oval 4"/>
            <p:cNvSpPr>
              <a:spLocks noChangeArrowheads="1"/>
            </p:cNvSpPr>
            <p:nvPr/>
          </p:nvSpPr>
          <p:spPr bwMode="auto">
            <a:xfrm>
              <a:off x="4343400" y="4343400"/>
              <a:ext cx="1219200" cy="7620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sz="1200" dirty="0" err="1">
                  <a:solidFill>
                    <a:schemeClr val="bg1"/>
                  </a:solidFill>
                  <a:latin typeface="Arial" pitchFamily="34" charset="0"/>
                  <a:cs typeface="Arial" pitchFamily="34" charset="0"/>
                </a:rPr>
                <a:t>M’soft</a:t>
              </a:r>
              <a:endParaRPr lang="en-US" sz="1200" dirty="0">
                <a:solidFill>
                  <a:schemeClr val="bg1"/>
                </a:solidFill>
                <a:latin typeface="Arial" pitchFamily="34" charset="0"/>
                <a:cs typeface="Arial" pitchFamily="34" charset="0"/>
              </a:endParaRPr>
            </a:p>
          </p:txBody>
        </p:sp>
        <p:sp>
          <p:nvSpPr>
            <p:cNvPr id="26" name="Oval 5"/>
            <p:cNvSpPr>
              <a:spLocks noChangeArrowheads="1"/>
            </p:cNvSpPr>
            <p:nvPr/>
          </p:nvSpPr>
          <p:spPr bwMode="auto">
            <a:xfrm>
              <a:off x="1524000" y="4343400"/>
              <a:ext cx="1219200" cy="7620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sz="1200">
                  <a:solidFill>
                    <a:schemeClr val="bg1"/>
                  </a:solidFill>
                  <a:latin typeface="Arial" pitchFamily="34" charset="0"/>
                  <a:cs typeface="Arial" pitchFamily="34" charset="0"/>
                </a:rPr>
                <a:t>Amazon</a:t>
              </a:r>
            </a:p>
          </p:txBody>
        </p:sp>
        <p:sp>
          <p:nvSpPr>
            <p:cNvPr id="27" name="Line 6"/>
            <p:cNvSpPr>
              <a:spLocks noChangeShapeType="1"/>
            </p:cNvSpPr>
            <p:nvPr/>
          </p:nvSpPr>
          <p:spPr bwMode="auto">
            <a:xfrm flipV="1">
              <a:off x="1981200" y="2590800"/>
              <a:ext cx="1066800" cy="1752600"/>
            </a:xfrm>
            <a:prstGeom prst="line">
              <a:avLst/>
            </a:prstGeom>
            <a:noFill/>
            <a:ln w="28575">
              <a:solidFill>
                <a:schemeClr val="tx1"/>
              </a:solidFill>
              <a:round/>
              <a:headEnd/>
              <a:tailEnd type="triangle" w="med" len="med"/>
            </a:ln>
            <a:effectLst/>
          </p:spPr>
          <p:txBody>
            <a:bodyPr wrap="none" anchor="ctr"/>
            <a:lstStyle/>
            <a:p>
              <a:endParaRPr lang="en-US" sz="1050"/>
            </a:p>
          </p:txBody>
        </p:sp>
        <p:sp>
          <p:nvSpPr>
            <p:cNvPr id="28" name="Line 7"/>
            <p:cNvSpPr>
              <a:spLocks noChangeShapeType="1"/>
            </p:cNvSpPr>
            <p:nvPr/>
          </p:nvSpPr>
          <p:spPr bwMode="auto">
            <a:xfrm flipH="1">
              <a:off x="2590800" y="2743200"/>
              <a:ext cx="990600" cy="1676400"/>
            </a:xfrm>
            <a:prstGeom prst="line">
              <a:avLst/>
            </a:prstGeom>
            <a:noFill/>
            <a:ln w="28575">
              <a:solidFill>
                <a:schemeClr val="tx1"/>
              </a:solidFill>
              <a:round/>
              <a:headEnd/>
              <a:tailEnd type="triangle" w="med" len="med"/>
            </a:ln>
            <a:effectLst/>
          </p:spPr>
          <p:txBody>
            <a:bodyPr wrap="none" anchor="ctr"/>
            <a:lstStyle/>
            <a:p>
              <a:endParaRPr lang="en-US" sz="1050"/>
            </a:p>
          </p:txBody>
        </p:sp>
        <p:sp>
          <p:nvSpPr>
            <p:cNvPr id="29" name="Line 8"/>
            <p:cNvSpPr>
              <a:spLocks noChangeShapeType="1"/>
            </p:cNvSpPr>
            <p:nvPr/>
          </p:nvSpPr>
          <p:spPr bwMode="auto">
            <a:xfrm flipH="1">
              <a:off x="2743200" y="4572000"/>
              <a:ext cx="1600200" cy="0"/>
            </a:xfrm>
            <a:prstGeom prst="line">
              <a:avLst/>
            </a:prstGeom>
            <a:noFill/>
            <a:ln w="28575">
              <a:solidFill>
                <a:schemeClr val="tx1"/>
              </a:solidFill>
              <a:round/>
              <a:headEnd/>
              <a:tailEnd type="triangle" w="med" len="med"/>
            </a:ln>
            <a:effectLst/>
          </p:spPr>
          <p:txBody>
            <a:bodyPr wrap="none" anchor="ctr"/>
            <a:lstStyle/>
            <a:p>
              <a:endParaRPr lang="en-US" sz="1050"/>
            </a:p>
          </p:txBody>
        </p:sp>
        <p:sp>
          <p:nvSpPr>
            <p:cNvPr id="30" name="Line 9"/>
            <p:cNvSpPr>
              <a:spLocks noChangeShapeType="1"/>
            </p:cNvSpPr>
            <p:nvPr/>
          </p:nvSpPr>
          <p:spPr bwMode="auto">
            <a:xfrm>
              <a:off x="2743200" y="4876800"/>
              <a:ext cx="1600200" cy="0"/>
            </a:xfrm>
            <a:prstGeom prst="line">
              <a:avLst/>
            </a:prstGeom>
            <a:noFill/>
            <a:ln w="28575">
              <a:solidFill>
                <a:schemeClr val="tx1"/>
              </a:solidFill>
              <a:round/>
              <a:headEnd/>
              <a:tailEnd type="triangle" w="med" len="med"/>
            </a:ln>
            <a:effectLst/>
          </p:spPr>
          <p:txBody>
            <a:bodyPr wrap="none" anchor="ctr"/>
            <a:lstStyle/>
            <a:p>
              <a:endParaRPr lang="en-US" sz="1050"/>
            </a:p>
          </p:txBody>
        </p:sp>
        <p:cxnSp>
          <p:nvCxnSpPr>
            <p:cNvPr id="31" name="AutoShape 10"/>
            <p:cNvCxnSpPr>
              <a:cxnSpLocks noChangeShapeType="1"/>
              <a:stCxn id="24" idx="6"/>
              <a:endCxn id="24" idx="2"/>
            </p:cNvCxnSpPr>
            <p:nvPr/>
          </p:nvCxnSpPr>
          <p:spPr bwMode="auto">
            <a:xfrm flipH="1">
              <a:off x="2971800" y="2362200"/>
              <a:ext cx="1219200" cy="1588"/>
            </a:xfrm>
            <a:prstGeom prst="curvedConnector5">
              <a:avLst>
                <a:gd name="adj1" fmla="val -18750"/>
                <a:gd name="adj2" fmla="val -38400000"/>
                <a:gd name="adj3" fmla="val 118750"/>
              </a:avLst>
            </a:prstGeom>
            <a:noFill/>
            <a:ln w="28575">
              <a:solidFill>
                <a:schemeClr val="tx1"/>
              </a:solidFill>
              <a:round/>
              <a:headEnd/>
              <a:tailEnd type="triangle" w="med" len="med"/>
            </a:ln>
            <a:effectLst/>
          </p:spPr>
        </p:cxnSp>
        <p:sp>
          <p:nvSpPr>
            <p:cNvPr id="32" name="Line 14"/>
            <p:cNvSpPr>
              <a:spLocks noChangeShapeType="1"/>
            </p:cNvSpPr>
            <p:nvPr/>
          </p:nvSpPr>
          <p:spPr bwMode="auto">
            <a:xfrm>
              <a:off x="4038600" y="2667000"/>
              <a:ext cx="838200" cy="1676400"/>
            </a:xfrm>
            <a:prstGeom prst="line">
              <a:avLst/>
            </a:prstGeom>
            <a:noFill/>
            <a:ln w="28575">
              <a:solidFill>
                <a:schemeClr val="tx1"/>
              </a:solidFill>
              <a:round/>
              <a:headEnd/>
              <a:tailEnd type="triangle" w="med" len="med"/>
            </a:ln>
            <a:effectLst/>
          </p:spPr>
          <p:txBody>
            <a:bodyPr wrap="none" anchor="ctr"/>
            <a:lstStyle/>
            <a:p>
              <a:endParaRPr lang="en-US" sz="1050"/>
            </a:p>
          </p:txBody>
        </p:sp>
      </p:gr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862010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4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4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3" grpId="0" autoUpdateAnimBg="0"/>
      <p:bldP spid="18444" grpId="0" autoUpdateAnimBg="0"/>
      <p:bldP spid="18445" grpId="0" autoUpdateAnimBg="0"/>
      <p:bldP spid="18446" grpId="0" autoUpdateAnimBg="0"/>
      <p:bldP spid="18447" grpId="0" autoUpdateAnimBg="0"/>
      <p:bldP spid="18449" grpId="0" autoUpdateAnimBg="0"/>
      <p:bldP spid="18450" grpId="0" autoUpdateAnimBg="0"/>
      <p:bldP spid="18451" grpId="0" autoUpdateAnimBg="0"/>
      <p:bldP spid="18452" grpId="0" autoUpdateAnimBg="0"/>
      <p:bldP spid="18453"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1266" name="Rectangle 2"/>
          <p:cNvSpPr>
            <a:spLocks noGrp="1" noChangeArrowheads="1"/>
          </p:cNvSpPr>
          <p:nvPr>
            <p:ph type="title"/>
          </p:nvPr>
        </p:nvSpPr>
        <p:spPr/>
        <p:txBody>
          <a:bodyPr/>
          <a:lstStyle/>
          <a:p>
            <a:r>
              <a:rPr lang="en-US" dirty="0" err="1"/>
              <a:t>PageRank</a:t>
            </a:r>
            <a:r>
              <a:rPr lang="en-US" dirty="0"/>
              <a:t> and HITS</a:t>
            </a:r>
          </a:p>
        </p:txBody>
      </p:sp>
      <p:sp>
        <p:nvSpPr>
          <p:cNvPr id="11267" name="Rectangle 3"/>
          <p:cNvSpPr>
            <a:spLocks noGrp="1" noChangeArrowheads="1"/>
          </p:cNvSpPr>
          <p:nvPr>
            <p:ph type="body" idx="1"/>
          </p:nvPr>
        </p:nvSpPr>
        <p:spPr/>
        <p:txBody>
          <a:bodyPr>
            <a:normAutofit/>
          </a:bodyPr>
          <a:lstStyle/>
          <a:p>
            <a:r>
              <a:rPr lang="en-US" b="1" dirty="0" err="1"/>
              <a:t>PageRank</a:t>
            </a:r>
            <a:r>
              <a:rPr lang="en-US" b="1" dirty="0"/>
              <a:t> and HITS are two solutions to the same problem:</a:t>
            </a:r>
          </a:p>
          <a:p>
            <a:pPr lvl="1"/>
            <a:r>
              <a:rPr lang="en-US" b="1" dirty="0">
                <a:solidFill>
                  <a:srgbClr val="D60093"/>
                </a:solidFill>
              </a:rPr>
              <a:t>What is the value of an in-link from </a:t>
            </a:r>
            <a:r>
              <a:rPr lang="en-US" b="1" i="1" dirty="0">
                <a:solidFill>
                  <a:srgbClr val="D60093"/>
                </a:solidFill>
              </a:rPr>
              <a:t>u</a:t>
            </a:r>
            <a:r>
              <a:rPr lang="en-US" b="1" dirty="0">
                <a:solidFill>
                  <a:srgbClr val="D60093"/>
                </a:solidFill>
              </a:rPr>
              <a:t> to </a:t>
            </a:r>
            <a:r>
              <a:rPr lang="en-US" b="1" i="1" dirty="0">
                <a:solidFill>
                  <a:srgbClr val="D60093"/>
                </a:solidFill>
              </a:rPr>
              <a:t>v</a:t>
            </a:r>
            <a:r>
              <a:rPr lang="en-US" b="1" dirty="0">
                <a:solidFill>
                  <a:srgbClr val="D60093"/>
                </a:solidFill>
              </a:rPr>
              <a:t>?</a:t>
            </a:r>
          </a:p>
          <a:p>
            <a:pPr lvl="1"/>
            <a:r>
              <a:rPr lang="en-US" dirty="0"/>
              <a:t>In the </a:t>
            </a:r>
            <a:r>
              <a:rPr lang="en-US" dirty="0" err="1"/>
              <a:t>PageRank</a:t>
            </a:r>
            <a:r>
              <a:rPr lang="en-US" dirty="0"/>
              <a:t> model, the value of the link depends on the </a:t>
            </a:r>
            <a:r>
              <a:rPr lang="en-US" dirty="0">
                <a:solidFill>
                  <a:srgbClr val="0000FF"/>
                </a:solidFill>
              </a:rPr>
              <a:t>links </a:t>
            </a:r>
            <a:r>
              <a:rPr lang="en-US" b="1" dirty="0">
                <a:solidFill>
                  <a:srgbClr val="0000FF"/>
                </a:solidFill>
              </a:rPr>
              <a:t>into</a:t>
            </a:r>
            <a:r>
              <a:rPr lang="en-US" dirty="0">
                <a:solidFill>
                  <a:srgbClr val="0000FF"/>
                </a:solidFill>
              </a:rPr>
              <a:t> </a:t>
            </a:r>
            <a:r>
              <a:rPr lang="en-US" i="1" dirty="0">
                <a:solidFill>
                  <a:srgbClr val="0000FF"/>
                </a:solidFill>
              </a:rPr>
              <a:t>u</a:t>
            </a:r>
          </a:p>
          <a:p>
            <a:pPr lvl="1"/>
            <a:r>
              <a:rPr lang="en-US" dirty="0"/>
              <a:t>In the HITS model, it depends on the value of the other </a:t>
            </a:r>
            <a:r>
              <a:rPr lang="en-US" dirty="0">
                <a:solidFill>
                  <a:srgbClr val="008000"/>
                </a:solidFill>
              </a:rPr>
              <a:t>links</a:t>
            </a:r>
            <a:r>
              <a:rPr lang="en-US" dirty="0"/>
              <a:t> </a:t>
            </a:r>
            <a:r>
              <a:rPr lang="en-US" b="1" dirty="0">
                <a:solidFill>
                  <a:srgbClr val="008000"/>
                </a:solidFill>
              </a:rPr>
              <a:t>out of</a:t>
            </a:r>
            <a:r>
              <a:rPr lang="en-US" dirty="0">
                <a:solidFill>
                  <a:srgbClr val="008000"/>
                </a:solidFill>
              </a:rPr>
              <a:t> </a:t>
            </a:r>
            <a:r>
              <a:rPr lang="en-US" i="1" dirty="0">
                <a:solidFill>
                  <a:srgbClr val="008000"/>
                </a:solidFill>
              </a:rPr>
              <a:t>u</a:t>
            </a:r>
          </a:p>
          <a:p>
            <a:pPr lvl="8"/>
            <a:endParaRPr lang="en-US" dirty="0"/>
          </a:p>
          <a:p>
            <a:r>
              <a:rPr lang="en-US" b="1" dirty="0"/>
              <a:t>The destinies of PageRank and HITS </a:t>
            </a:r>
            <a:br>
              <a:rPr lang="en-US" b="1" dirty="0"/>
            </a:br>
            <a:r>
              <a:rPr lang="en-US" b="1" dirty="0"/>
              <a:t>post-1998 were very different</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121</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105264307"/>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276600"/>
          </a:xfrm>
        </p:spPr>
        <p:txBody>
          <a:bodyPr anchor="b">
            <a:normAutofit/>
          </a:bodyPr>
          <a:lstStyle/>
          <a:p>
            <a:r>
              <a:rPr lang="en-US" sz="5400" dirty="0"/>
              <a:t>Advertising on the Web</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2736634948"/>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Online Algorithms</a:t>
            </a:r>
          </a:p>
        </p:txBody>
      </p:sp>
      <p:sp>
        <p:nvSpPr>
          <p:cNvPr id="44035" name="Rectangle 3"/>
          <p:cNvSpPr>
            <a:spLocks noGrp="1" noChangeArrowheads="1"/>
          </p:cNvSpPr>
          <p:nvPr>
            <p:ph type="body" idx="1"/>
          </p:nvPr>
        </p:nvSpPr>
        <p:spPr/>
        <p:txBody>
          <a:bodyPr/>
          <a:lstStyle/>
          <a:p>
            <a:r>
              <a:rPr lang="en-US" b="1" dirty="0">
                <a:solidFill>
                  <a:srgbClr val="FF0000"/>
                </a:solidFill>
              </a:rPr>
              <a:t>Classic model of algorithms</a:t>
            </a:r>
          </a:p>
          <a:p>
            <a:pPr lvl="1"/>
            <a:r>
              <a:rPr lang="en-US" dirty="0"/>
              <a:t>You get to see the entire input, then compute some function of it</a:t>
            </a:r>
          </a:p>
          <a:p>
            <a:pPr lvl="1"/>
            <a:r>
              <a:rPr lang="en-US" dirty="0"/>
              <a:t>In this context, “offline algorithm”</a:t>
            </a:r>
          </a:p>
          <a:p>
            <a:pPr lvl="8"/>
            <a:endParaRPr lang="en-US" dirty="0"/>
          </a:p>
          <a:p>
            <a:r>
              <a:rPr lang="en-US" b="1" dirty="0">
                <a:solidFill>
                  <a:srgbClr val="0000FF"/>
                </a:solidFill>
              </a:rPr>
              <a:t>Online Algorithms</a:t>
            </a:r>
          </a:p>
          <a:p>
            <a:pPr lvl="1"/>
            <a:r>
              <a:rPr lang="en-US" dirty="0"/>
              <a:t>You get to see the input one piece at a time, and need to make irrevocable decisions along the way</a:t>
            </a:r>
          </a:p>
          <a:p>
            <a:pPr lvl="1"/>
            <a:r>
              <a:rPr lang="en-US" b="1" dirty="0"/>
              <a:t>Similar to the data stream model</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123</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916398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3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br>
              <a:rPr lang="en-US" dirty="0"/>
            </a:br>
            <a:r>
              <a:rPr lang="en-US" dirty="0"/>
              <a:t>Online Bipartite Matching</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60249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Example: Bipartite Matching</a:t>
            </a:r>
          </a:p>
        </p:txBody>
      </p:sp>
      <p:grpSp>
        <p:nvGrpSpPr>
          <p:cNvPr id="29" name="Group 28"/>
          <p:cNvGrpSpPr/>
          <p:nvPr/>
        </p:nvGrpSpPr>
        <p:grpSpPr>
          <a:xfrm>
            <a:off x="2605088" y="2133600"/>
            <a:ext cx="3833907" cy="2590800"/>
            <a:chOff x="822325" y="1524000"/>
            <a:chExt cx="3833907" cy="2590800"/>
          </a:xfrm>
        </p:grpSpPr>
        <p:sp>
          <p:nvSpPr>
            <p:cNvPr id="45060" name="Oval 4"/>
            <p:cNvSpPr>
              <a:spLocks noChangeArrowheads="1"/>
            </p:cNvSpPr>
            <p:nvPr/>
          </p:nvSpPr>
          <p:spPr bwMode="auto">
            <a:xfrm>
              <a:off x="1905000" y="18288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5061" name="Oval 5"/>
            <p:cNvSpPr>
              <a:spLocks noChangeArrowheads="1"/>
            </p:cNvSpPr>
            <p:nvPr/>
          </p:nvSpPr>
          <p:spPr bwMode="auto">
            <a:xfrm>
              <a:off x="1905000" y="23622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5062" name="Oval 6"/>
            <p:cNvSpPr>
              <a:spLocks noChangeArrowheads="1"/>
            </p:cNvSpPr>
            <p:nvPr/>
          </p:nvSpPr>
          <p:spPr bwMode="auto">
            <a:xfrm>
              <a:off x="1905000" y="28956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5063" name="Oval 7"/>
            <p:cNvSpPr>
              <a:spLocks noChangeArrowheads="1"/>
            </p:cNvSpPr>
            <p:nvPr/>
          </p:nvSpPr>
          <p:spPr bwMode="auto">
            <a:xfrm>
              <a:off x="1905000" y="34290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5065" name="Oval 9"/>
            <p:cNvSpPr>
              <a:spLocks noChangeArrowheads="1"/>
            </p:cNvSpPr>
            <p:nvPr/>
          </p:nvSpPr>
          <p:spPr bwMode="auto">
            <a:xfrm>
              <a:off x="3352800" y="23622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5066" name="Oval 10"/>
            <p:cNvSpPr>
              <a:spLocks noChangeArrowheads="1"/>
            </p:cNvSpPr>
            <p:nvPr/>
          </p:nvSpPr>
          <p:spPr bwMode="auto">
            <a:xfrm>
              <a:off x="3352800" y="28956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5067" name="Oval 11"/>
            <p:cNvSpPr>
              <a:spLocks noChangeArrowheads="1"/>
            </p:cNvSpPr>
            <p:nvPr/>
          </p:nvSpPr>
          <p:spPr bwMode="auto">
            <a:xfrm>
              <a:off x="3352800" y="34290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5068" name="Line 12"/>
            <p:cNvSpPr>
              <a:spLocks noChangeShapeType="1"/>
            </p:cNvSpPr>
            <p:nvPr/>
          </p:nvSpPr>
          <p:spPr bwMode="auto">
            <a:xfrm>
              <a:off x="2057400" y="1905000"/>
              <a:ext cx="1295400" cy="0"/>
            </a:xfrm>
            <a:prstGeom prst="line">
              <a:avLst/>
            </a:prstGeom>
            <a:noFill/>
            <a:ln w="9525">
              <a:solidFill>
                <a:schemeClr val="tx1"/>
              </a:solidFill>
              <a:round/>
              <a:headEnd/>
              <a:tailEnd/>
            </a:ln>
            <a:effectLst/>
          </p:spPr>
          <p:txBody>
            <a:bodyPr/>
            <a:lstStyle/>
            <a:p>
              <a:endParaRPr lang="en-US"/>
            </a:p>
          </p:txBody>
        </p:sp>
        <p:sp>
          <p:nvSpPr>
            <p:cNvPr id="45069" name="Line 13"/>
            <p:cNvSpPr>
              <a:spLocks noChangeShapeType="1"/>
            </p:cNvSpPr>
            <p:nvPr/>
          </p:nvSpPr>
          <p:spPr bwMode="auto">
            <a:xfrm>
              <a:off x="2057400" y="1981200"/>
              <a:ext cx="1295400" cy="990600"/>
            </a:xfrm>
            <a:prstGeom prst="line">
              <a:avLst/>
            </a:prstGeom>
            <a:noFill/>
            <a:ln w="9525">
              <a:solidFill>
                <a:schemeClr val="tx1"/>
              </a:solidFill>
              <a:round/>
              <a:headEnd/>
              <a:tailEnd/>
            </a:ln>
            <a:effectLst/>
          </p:spPr>
          <p:txBody>
            <a:bodyPr/>
            <a:lstStyle/>
            <a:p>
              <a:endParaRPr lang="en-US"/>
            </a:p>
          </p:txBody>
        </p:sp>
        <p:sp>
          <p:nvSpPr>
            <p:cNvPr id="45070" name="Line 14"/>
            <p:cNvSpPr>
              <a:spLocks noChangeShapeType="1"/>
            </p:cNvSpPr>
            <p:nvPr/>
          </p:nvSpPr>
          <p:spPr bwMode="auto">
            <a:xfrm>
              <a:off x="2057400" y="2438400"/>
              <a:ext cx="1295400" cy="0"/>
            </a:xfrm>
            <a:prstGeom prst="line">
              <a:avLst/>
            </a:prstGeom>
            <a:noFill/>
            <a:ln w="9525">
              <a:solidFill>
                <a:schemeClr val="tx1"/>
              </a:solidFill>
              <a:round/>
              <a:headEnd/>
              <a:tailEnd/>
            </a:ln>
            <a:effectLst/>
          </p:spPr>
          <p:txBody>
            <a:bodyPr/>
            <a:lstStyle/>
            <a:p>
              <a:endParaRPr lang="en-US"/>
            </a:p>
          </p:txBody>
        </p:sp>
        <p:sp>
          <p:nvSpPr>
            <p:cNvPr id="45071" name="Line 15"/>
            <p:cNvSpPr>
              <a:spLocks noChangeShapeType="1"/>
            </p:cNvSpPr>
            <p:nvPr/>
          </p:nvSpPr>
          <p:spPr bwMode="auto">
            <a:xfrm flipV="1">
              <a:off x="2057400" y="2438400"/>
              <a:ext cx="1295400" cy="533400"/>
            </a:xfrm>
            <a:prstGeom prst="line">
              <a:avLst/>
            </a:prstGeom>
            <a:noFill/>
            <a:ln w="9525">
              <a:solidFill>
                <a:schemeClr val="tx1"/>
              </a:solidFill>
              <a:round/>
              <a:headEnd/>
              <a:tailEnd/>
            </a:ln>
            <a:effectLst/>
          </p:spPr>
          <p:txBody>
            <a:bodyPr/>
            <a:lstStyle/>
            <a:p>
              <a:endParaRPr lang="en-US"/>
            </a:p>
          </p:txBody>
        </p:sp>
        <p:sp>
          <p:nvSpPr>
            <p:cNvPr id="45072" name="Line 16"/>
            <p:cNvSpPr>
              <a:spLocks noChangeShapeType="1"/>
            </p:cNvSpPr>
            <p:nvPr/>
          </p:nvSpPr>
          <p:spPr bwMode="auto">
            <a:xfrm>
              <a:off x="2057400" y="2971800"/>
              <a:ext cx="1295400" cy="533400"/>
            </a:xfrm>
            <a:prstGeom prst="line">
              <a:avLst/>
            </a:prstGeom>
            <a:noFill/>
            <a:ln w="9525">
              <a:solidFill>
                <a:schemeClr val="tx1"/>
              </a:solidFill>
              <a:round/>
              <a:headEnd/>
              <a:tailEnd/>
            </a:ln>
            <a:effectLst/>
          </p:spPr>
          <p:txBody>
            <a:bodyPr/>
            <a:lstStyle/>
            <a:p>
              <a:endParaRPr lang="en-US"/>
            </a:p>
          </p:txBody>
        </p:sp>
        <p:sp>
          <p:nvSpPr>
            <p:cNvPr id="45074" name="Line 18"/>
            <p:cNvSpPr>
              <a:spLocks noChangeShapeType="1"/>
            </p:cNvSpPr>
            <p:nvPr/>
          </p:nvSpPr>
          <p:spPr bwMode="auto">
            <a:xfrm flipV="1">
              <a:off x="2057400" y="1905000"/>
              <a:ext cx="1371600" cy="1600200"/>
            </a:xfrm>
            <a:prstGeom prst="line">
              <a:avLst/>
            </a:prstGeom>
            <a:noFill/>
            <a:ln w="9525">
              <a:solidFill>
                <a:schemeClr val="tx1"/>
              </a:solidFill>
              <a:round/>
              <a:headEnd/>
              <a:tailEnd/>
            </a:ln>
            <a:effectLst/>
          </p:spPr>
          <p:txBody>
            <a:bodyPr/>
            <a:lstStyle/>
            <a:p>
              <a:endParaRPr lang="en-US"/>
            </a:p>
          </p:txBody>
        </p:sp>
        <p:sp>
          <p:nvSpPr>
            <p:cNvPr id="45075" name="Text Box 19"/>
            <p:cNvSpPr txBox="1">
              <a:spLocks noChangeArrowheads="1"/>
            </p:cNvSpPr>
            <p:nvPr/>
          </p:nvSpPr>
          <p:spPr bwMode="auto">
            <a:xfrm>
              <a:off x="1574800" y="1676400"/>
              <a:ext cx="330200" cy="366713"/>
            </a:xfrm>
            <a:prstGeom prst="rect">
              <a:avLst/>
            </a:prstGeom>
            <a:noFill/>
            <a:ln w="9525">
              <a:noFill/>
              <a:miter lim="800000"/>
              <a:headEnd/>
              <a:tailEnd/>
            </a:ln>
            <a:effectLst/>
          </p:spPr>
          <p:txBody>
            <a:bodyPr wrap="none">
              <a:spAutoFit/>
            </a:bodyPr>
            <a:lstStyle/>
            <a:p>
              <a:r>
                <a:rPr lang="en-US"/>
                <a:t>1</a:t>
              </a:r>
            </a:p>
          </p:txBody>
        </p:sp>
        <p:sp>
          <p:nvSpPr>
            <p:cNvPr id="45076" name="Text Box 20"/>
            <p:cNvSpPr txBox="1">
              <a:spLocks noChangeArrowheads="1"/>
            </p:cNvSpPr>
            <p:nvPr/>
          </p:nvSpPr>
          <p:spPr bwMode="auto">
            <a:xfrm>
              <a:off x="1600200" y="2241550"/>
              <a:ext cx="330200" cy="366713"/>
            </a:xfrm>
            <a:prstGeom prst="rect">
              <a:avLst/>
            </a:prstGeom>
            <a:noFill/>
            <a:ln w="9525">
              <a:noFill/>
              <a:miter lim="800000"/>
              <a:headEnd/>
              <a:tailEnd/>
            </a:ln>
            <a:effectLst/>
          </p:spPr>
          <p:txBody>
            <a:bodyPr wrap="none">
              <a:spAutoFit/>
            </a:bodyPr>
            <a:lstStyle/>
            <a:p>
              <a:r>
                <a:rPr lang="en-US"/>
                <a:t>2</a:t>
              </a:r>
            </a:p>
          </p:txBody>
        </p:sp>
        <p:sp>
          <p:nvSpPr>
            <p:cNvPr id="45077" name="Text Box 21"/>
            <p:cNvSpPr txBox="1">
              <a:spLocks noChangeArrowheads="1"/>
            </p:cNvSpPr>
            <p:nvPr/>
          </p:nvSpPr>
          <p:spPr bwMode="auto">
            <a:xfrm>
              <a:off x="1574800" y="2774950"/>
              <a:ext cx="330200" cy="366713"/>
            </a:xfrm>
            <a:prstGeom prst="rect">
              <a:avLst/>
            </a:prstGeom>
            <a:noFill/>
            <a:ln w="9525">
              <a:noFill/>
              <a:miter lim="800000"/>
              <a:headEnd/>
              <a:tailEnd/>
            </a:ln>
            <a:effectLst/>
          </p:spPr>
          <p:txBody>
            <a:bodyPr wrap="none">
              <a:spAutoFit/>
            </a:bodyPr>
            <a:lstStyle/>
            <a:p>
              <a:r>
                <a:rPr lang="en-US"/>
                <a:t>3</a:t>
              </a:r>
            </a:p>
          </p:txBody>
        </p:sp>
        <p:sp>
          <p:nvSpPr>
            <p:cNvPr id="45078" name="Text Box 22"/>
            <p:cNvSpPr txBox="1">
              <a:spLocks noChangeArrowheads="1"/>
            </p:cNvSpPr>
            <p:nvPr/>
          </p:nvSpPr>
          <p:spPr bwMode="auto">
            <a:xfrm>
              <a:off x="1574800" y="3308350"/>
              <a:ext cx="330200" cy="366713"/>
            </a:xfrm>
            <a:prstGeom prst="rect">
              <a:avLst/>
            </a:prstGeom>
            <a:noFill/>
            <a:ln w="9525">
              <a:noFill/>
              <a:miter lim="800000"/>
              <a:headEnd/>
              <a:tailEnd/>
            </a:ln>
            <a:effectLst/>
          </p:spPr>
          <p:txBody>
            <a:bodyPr wrap="none">
              <a:spAutoFit/>
            </a:bodyPr>
            <a:lstStyle/>
            <a:p>
              <a:r>
                <a:rPr lang="en-US"/>
                <a:t>4</a:t>
              </a:r>
            </a:p>
          </p:txBody>
        </p:sp>
        <p:sp>
          <p:nvSpPr>
            <p:cNvPr id="45079" name="Text Box 23"/>
            <p:cNvSpPr txBox="1">
              <a:spLocks noChangeArrowheads="1"/>
            </p:cNvSpPr>
            <p:nvPr/>
          </p:nvSpPr>
          <p:spPr bwMode="auto">
            <a:xfrm>
              <a:off x="3489325" y="1631950"/>
              <a:ext cx="320675" cy="366713"/>
            </a:xfrm>
            <a:prstGeom prst="rect">
              <a:avLst/>
            </a:prstGeom>
            <a:noFill/>
            <a:ln w="9525">
              <a:noFill/>
              <a:miter lim="800000"/>
              <a:headEnd/>
              <a:tailEnd/>
            </a:ln>
            <a:effectLst/>
          </p:spPr>
          <p:txBody>
            <a:bodyPr wrap="none">
              <a:spAutoFit/>
            </a:bodyPr>
            <a:lstStyle/>
            <a:p>
              <a:r>
                <a:rPr lang="en-US"/>
                <a:t>a</a:t>
              </a:r>
            </a:p>
          </p:txBody>
        </p:sp>
        <p:sp>
          <p:nvSpPr>
            <p:cNvPr id="45080" name="Text Box 24"/>
            <p:cNvSpPr txBox="1">
              <a:spLocks noChangeArrowheads="1"/>
            </p:cNvSpPr>
            <p:nvPr/>
          </p:nvSpPr>
          <p:spPr bwMode="auto">
            <a:xfrm>
              <a:off x="3489325" y="2241550"/>
              <a:ext cx="327025" cy="366713"/>
            </a:xfrm>
            <a:prstGeom prst="rect">
              <a:avLst/>
            </a:prstGeom>
            <a:noFill/>
            <a:ln w="9525">
              <a:noFill/>
              <a:miter lim="800000"/>
              <a:headEnd/>
              <a:tailEnd/>
            </a:ln>
            <a:effectLst/>
          </p:spPr>
          <p:txBody>
            <a:bodyPr wrap="none">
              <a:spAutoFit/>
            </a:bodyPr>
            <a:lstStyle/>
            <a:p>
              <a:r>
                <a:rPr lang="en-US"/>
                <a:t>b</a:t>
              </a:r>
            </a:p>
          </p:txBody>
        </p:sp>
        <p:sp>
          <p:nvSpPr>
            <p:cNvPr id="45081" name="Text Box 25"/>
            <p:cNvSpPr txBox="1">
              <a:spLocks noChangeArrowheads="1"/>
            </p:cNvSpPr>
            <p:nvPr/>
          </p:nvSpPr>
          <p:spPr bwMode="auto">
            <a:xfrm>
              <a:off x="3505200" y="2743200"/>
              <a:ext cx="303213" cy="366713"/>
            </a:xfrm>
            <a:prstGeom prst="rect">
              <a:avLst/>
            </a:prstGeom>
            <a:noFill/>
            <a:ln w="9525">
              <a:noFill/>
              <a:miter lim="800000"/>
              <a:headEnd/>
              <a:tailEnd/>
            </a:ln>
            <a:effectLst/>
          </p:spPr>
          <p:txBody>
            <a:bodyPr wrap="none">
              <a:spAutoFit/>
            </a:bodyPr>
            <a:lstStyle/>
            <a:p>
              <a:r>
                <a:rPr lang="en-US"/>
                <a:t>c</a:t>
              </a:r>
            </a:p>
          </p:txBody>
        </p:sp>
        <p:sp>
          <p:nvSpPr>
            <p:cNvPr id="45082" name="Text Box 26"/>
            <p:cNvSpPr txBox="1">
              <a:spLocks noChangeArrowheads="1"/>
            </p:cNvSpPr>
            <p:nvPr/>
          </p:nvSpPr>
          <p:spPr bwMode="auto">
            <a:xfrm>
              <a:off x="3505200" y="3308350"/>
              <a:ext cx="327025" cy="366713"/>
            </a:xfrm>
            <a:prstGeom prst="rect">
              <a:avLst/>
            </a:prstGeom>
            <a:noFill/>
            <a:ln w="9525">
              <a:noFill/>
              <a:miter lim="800000"/>
              <a:headEnd/>
              <a:tailEnd/>
            </a:ln>
            <a:effectLst/>
          </p:spPr>
          <p:txBody>
            <a:bodyPr wrap="none">
              <a:spAutoFit/>
            </a:bodyPr>
            <a:lstStyle/>
            <a:p>
              <a:r>
                <a:rPr lang="en-US"/>
                <a:t>d</a:t>
              </a:r>
            </a:p>
          </p:txBody>
        </p:sp>
        <p:sp>
          <p:nvSpPr>
            <p:cNvPr id="45084" name="Oval 28"/>
            <p:cNvSpPr>
              <a:spLocks noChangeArrowheads="1"/>
            </p:cNvSpPr>
            <p:nvPr/>
          </p:nvSpPr>
          <p:spPr bwMode="auto">
            <a:xfrm>
              <a:off x="1371600" y="1524000"/>
              <a:ext cx="1143000" cy="2514600"/>
            </a:xfrm>
            <a:prstGeom prst="ellipse">
              <a:avLst/>
            </a:prstGeom>
            <a:noFill/>
            <a:ln w="9525">
              <a:solidFill>
                <a:schemeClr val="tx1"/>
              </a:solidFill>
              <a:round/>
              <a:headEnd/>
              <a:tailEnd/>
            </a:ln>
            <a:effectLst/>
          </p:spPr>
          <p:txBody>
            <a:bodyPr wrap="none" anchor="ctr"/>
            <a:lstStyle/>
            <a:p>
              <a:endParaRPr lang="en-US"/>
            </a:p>
          </p:txBody>
        </p:sp>
        <p:sp>
          <p:nvSpPr>
            <p:cNvPr id="45085" name="Oval 29"/>
            <p:cNvSpPr>
              <a:spLocks noChangeArrowheads="1"/>
            </p:cNvSpPr>
            <p:nvPr/>
          </p:nvSpPr>
          <p:spPr bwMode="auto">
            <a:xfrm>
              <a:off x="3048000" y="1524000"/>
              <a:ext cx="1066800" cy="2590800"/>
            </a:xfrm>
            <a:prstGeom prst="ellipse">
              <a:avLst/>
            </a:prstGeom>
            <a:noFill/>
            <a:ln w="9525">
              <a:solidFill>
                <a:schemeClr val="tx1"/>
              </a:solidFill>
              <a:round/>
              <a:headEnd/>
              <a:tailEnd/>
            </a:ln>
            <a:effectLst/>
          </p:spPr>
          <p:txBody>
            <a:bodyPr wrap="none" anchor="ctr"/>
            <a:lstStyle/>
            <a:p>
              <a:endParaRPr lang="en-US"/>
            </a:p>
          </p:txBody>
        </p:sp>
        <p:sp>
          <p:nvSpPr>
            <p:cNvPr id="45086" name="Text Box 30"/>
            <p:cNvSpPr txBox="1">
              <a:spLocks noChangeArrowheads="1"/>
            </p:cNvSpPr>
            <p:nvPr/>
          </p:nvSpPr>
          <p:spPr bwMode="auto">
            <a:xfrm>
              <a:off x="822325" y="3384550"/>
              <a:ext cx="673582" cy="369332"/>
            </a:xfrm>
            <a:prstGeom prst="rect">
              <a:avLst/>
            </a:prstGeom>
            <a:noFill/>
            <a:ln w="9525">
              <a:noFill/>
              <a:miter lim="800000"/>
              <a:headEnd/>
              <a:tailEnd/>
            </a:ln>
            <a:effectLst/>
          </p:spPr>
          <p:txBody>
            <a:bodyPr wrap="none">
              <a:spAutoFit/>
            </a:bodyPr>
            <a:lstStyle/>
            <a:p>
              <a:r>
                <a:rPr lang="en-US" b="1" dirty="0">
                  <a:solidFill>
                    <a:srgbClr val="008000"/>
                  </a:solidFill>
                </a:rPr>
                <a:t>Boys</a:t>
              </a:r>
            </a:p>
          </p:txBody>
        </p:sp>
        <p:sp>
          <p:nvSpPr>
            <p:cNvPr id="45088" name="Text Box 32"/>
            <p:cNvSpPr txBox="1">
              <a:spLocks noChangeArrowheads="1"/>
            </p:cNvSpPr>
            <p:nvPr/>
          </p:nvSpPr>
          <p:spPr bwMode="auto">
            <a:xfrm>
              <a:off x="4022725" y="3384550"/>
              <a:ext cx="633507" cy="369332"/>
            </a:xfrm>
            <a:prstGeom prst="rect">
              <a:avLst/>
            </a:prstGeom>
            <a:noFill/>
            <a:ln w="9525">
              <a:noFill/>
              <a:miter lim="800000"/>
              <a:headEnd/>
              <a:tailEnd/>
            </a:ln>
            <a:effectLst/>
          </p:spPr>
          <p:txBody>
            <a:bodyPr wrap="none">
              <a:spAutoFit/>
            </a:bodyPr>
            <a:lstStyle/>
            <a:p>
              <a:r>
                <a:rPr lang="en-US" b="1" dirty="0">
                  <a:solidFill>
                    <a:srgbClr val="008000"/>
                  </a:solidFill>
                </a:rPr>
                <a:t>Girls</a:t>
              </a:r>
            </a:p>
          </p:txBody>
        </p:sp>
        <p:sp>
          <p:nvSpPr>
            <p:cNvPr id="45064" name="Oval 8"/>
            <p:cNvSpPr>
              <a:spLocks noChangeArrowheads="1"/>
            </p:cNvSpPr>
            <p:nvPr/>
          </p:nvSpPr>
          <p:spPr bwMode="auto">
            <a:xfrm>
              <a:off x="3352800" y="18288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grpSp>
      <p:sp>
        <p:nvSpPr>
          <p:cNvPr id="31" name="Slide Number Placeholder 30"/>
          <p:cNvSpPr>
            <a:spLocks noGrp="1"/>
          </p:cNvSpPr>
          <p:nvPr>
            <p:ph type="sldNum" sz="quarter" idx="12"/>
          </p:nvPr>
        </p:nvSpPr>
        <p:spPr/>
        <p:txBody>
          <a:bodyPr/>
          <a:lstStyle/>
          <a:p>
            <a:fld id="{19B12225-5612-419B-A8D5-4B8EEE4C217E}" type="slidenum">
              <a:rPr lang="en-US" smtClean="0"/>
              <a:pPr/>
              <a:t>125</a:t>
            </a:fld>
            <a:endParaRPr lang="en-US"/>
          </a:p>
        </p:txBody>
      </p:sp>
      <p:sp>
        <p:nvSpPr>
          <p:cNvPr id="32" name="Footer Placeholder 31"/>
          <p:cNvSpPr>
            <a:spLocks noGrp="1"/>
          </p:cNvSpPr>
          <p:nvPr>
            <p:ph type="ftr" sz="quarter" idx="11"/>
          </p:nvPr>
        </p:nvSpPr>
        <p:spPr/>
        <p:txBody>
          <a:bodyPr/>
          <a:lstStyle/>
          <a:p>
            <a:r>
              <a:rPr lang="en-US"/>
              <a:t>J. Leskovec, A. Rajaraman, J. Ullman: Mining of Massive Datasets, http://www.mmds.org</a:t>
            </a:r>
          </a:p>
        </p:txBody>
      </p:sp>
      <p:sp>
        <p:nvSpPr>
          <p:cNvPr id="33" name="Text Box 25"/>
          <p:cNvSpPr txBox="1">
            <a:spLocks noChangeArrowheads="1"/>
          </p:cNvSpPr>
          <p:nvPr/>
        </p:nvSpPr>
        <p:spPr bwMode="auto">
          <a:xfrm>
            <a:off x="1677532" y="4876800"/>
            <a:ext cx="6649321" cy="1384995"/>
          </a:xfrm>
          <a:prstGeom prst="rect">
            <a:avLst/>
          </a:prstGeom>
          <a:noFill/>
          <a:ln w="9525">
            <a:noFill/>
            <a:miter lim="800000"/>
            <a:headEnd/>
            <a:tailEnd/>
          </a:ln>
          <a:effectLst/>
        </p:spPr>
        <p:txBody>
          <a:bodyPr wrap="none">
            <a:spAutoFit/>
          </a:bodyPr>
          <a:lstStyle/>
          <a:p>
            <a:pPr algn="ctr"/>
            <a:r>
              <a:rPr lang="en-US" sz="2800" b="1" dirty="0">
                <a:latin typeface="Calibri" pitchFamily="34" charset="0"/>
                <a:cs typeface="Calibri" pitchFamily="34" charset="0"/>
              </a:rPr>
              <a:t>Nodes: Boys and Girls; Edges: Preferences</a:t>
            </a:r>
          </a:p>
          <a:p>
            <a:pPr algn="ctr"/>
            <a:r>
              <a:rPr lang="en-US" sz="2800" b="1" dirty="0">
                <a:solidFill>
                  <a:srgbClr val="D60093"/>
                </a:solidFill>
                <a:latin typeface="Calibri" pitchFamily="34" charset="0"/>
                <a:cs typeface="Calibri" pitchFamily="34" charset="0"/>
              </a:rPr>
              <a:t>Goal: Match boys to girls so that maximum </a:t>
            </a:r>
            <a:br>
              <a:rPr lang="en-US" sz="2800" b="1" dirty="0">
                <a:solidFill>
                  <a:srgbClr val="D60093"/>
                </a:solidFill>
                <a:latin typeface="Calibri" pitchFamily="34" charset="0"/>
                <a:cs typeface="Calibri" pitchFamily="34" charset="0"/>
              </a:rPr>
            </a:br>
            <a:r>
              <a:rPr lang="en-US" sz="2800" b="1" dirty="0">
                <a:solidFill>
                  <a:srgbClr val="D60093"/>
                </a:solidFill>
                <a:latin typeface="Calibri" pitchFamily="34" charset="0"/>
                <a:cs typeface="Calibri" pitchFamily="34" charset="0"/>
              </a:rPr>
              <a:t>number of preferences is satisfied</a:t>
            </a:r>
          </a:p>
        </p:txBody>
      </p:sp>
    </p:spTree>
    <p:extLst>
      <p:ext uri="{BB962C8B-B14F-4D97-AF65-F5344CB8AC3E}">
        <p14:creationId xmlns:p14="http://schemas.microsoft.com/office/powerpoint/2010/main" val="2959619902"/>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a:t>Example: Bipartite Matching</a:t>
            </a:r>
          </a:p>
        </p:txBody>
      </p:sp>
      <p:sp>
        <p:nvSpPr>
          <p:cNvPr id="66585" name="Text Box 25"/>
          <p:cNvSpPr txBox="1">
            <a:spLocks noChangeArrowheads="1"/>
          </p:cNvSpPr>
          <p:nvPr/>
        </p:nvSpPr>
        <p:spPr bwMode="auto">
          <a:xfrm>
            <a:off x="2277752" y="5036403"/>
            <a:ext cx="5448864" cy="954107"/>
          </a:xfrm>
          <a:prstGeom prst="rect">
            <a:avLst/>
          </a:prstGeom>
          <a:noFill/>
          <a:ln w="9525">
            <a:noFill/>
            <a:miter lim="800000"/>
            <a:headEnd/>
            <a:tailEnd/>
          </a:ln>
          <a:effectLst/>
        </p:spPr>
        <p:txBody>
          <a:bodyPr wrap="none">
            <a:spAutoFit/>
          </a:bodyPr>
          <a:lstStyle/>
          <a:p>
            <a:pPr algn="ctr"/>
            <a:r>
              <a:rPr lang="en-US" sz="2800" b="1" dirty="0">
                <a:latin typeface="Calibri" pitchFamily="34" charset="0"/>
                <a:cs typeface="Calibri" pitchFamily="34" charset="0"/>
              </a:rPr>
              <a:t>M = {(1,a),(2,b),(3,d)}</a:t>
            </a:r>
            <a:r>
              <a:rPr lang="en-US" sz="2800" dirty="0">
                <a:latin typeface="Calibri" pitchFamily="34" charset="0"/>
                <a:cs typeface="Calibri" pitchFamily="34" charset="0"/>
              </a:rPr>
              <a:t> is a </a:t>
            </a:r>
            <a:r>
              <a:rPr lang="en-US" sz="2800" b="1" dirty="0">
                <a:solidFill>
                  <a:srgbClr val="0000FF"/>
                </a:solidFill>
                <a:latin typeface="Calibri" pitchFamily="34" charset="0"/>
                <a:cs typeface="Calibri" pitchFamily="34" charset="0"/>
              </a:rPr>
              <a:t>matching</a:t>
            </a:r>
            <a:endParaRPr lang="en-US" sz="2800" dirty="0">
              <a:solidFill>
                <a:srgbClr val="0000FF"/>
              </a:solidFill>
              <a:latin typeface="Calibri" pitchFamily="34" charset="0"/>
              <a:cs typeface="Calibri" pitchFamily="34" charset="0"/>
            </a:endParaRPr>
          </a:p>
          <a:p>
            <a:pPr algn="ctr"/>
            <a:r>
              <a:rPr lang="en-US" sz="2800" b="1" dirty="0">
                <a:solidFill>
                  <a:srgbClr val="D60093"/>
                </a:solidFill>
                <a:latin typeface="Calibri" pitchFamily="34" charset="0"/>
                <a:cs typeface="Calibri" pitchFamily="34" charset="0"/>
              </a:rPr>
              <a:t>Cardinality of matching = |M| = 3</a:t>
            </a:r>
          </a:p>
        </p:txBody>
      </p:sp>
      <p:grpSp>
        <p:nvGrpSpPr>
          <p:cNvPr id="30" name="Group 29"/>
          <p:cNvGrpSpPr/>
          <p:nvPr/>
        </p:nvGrpSpPr>
        <p:grpSpPr>
          <a:xfrm>
            <a:off x="2605088" y="2133600"/>
            <a:ext cx="3833907" cy="2590800"/>
            <a:chOff x="822325" y="1524000"/>
            <a:chExt cx="3833907" cy="2590800"/>
          </a:xfrm>
        </p:grpSpPr>
        <p:sp>
          <p:nvSpPr>
            <p:cNvPr id="66563" name="Oval 3"/>
            <p:cNvSpPr>
              <a:spLocks noChangeArrowheads="1"/>
            </p:cNvSpPr>
            <p:nvPr/>
          </p:nvSpPr>
          <p:spPr bwMode="auto">
            <a:xfrm>
              <a:off x="1905000" y="18288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6564" name="Oval 4"/>
            <p:cNvSpPr>
              <a:spLocks noChangeArrowheads="1"/>
            </p:cNvSpPr>
            <p:nvPr/>
          </p:nvSpPr>
          <p:spPr bwMode="auto">
            <a:xfrm>
              <a:off x="1905000" y="23622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6565" name="Oval 5"/>
            <p:cNvSpPr>
              <a:spLocks noChangeArrowheads="1"/>
            </p:cNvSpPr>
            <p:nvPr/>
          </p:nvSpPr>
          <p:spPr bwMode="auto">
            <a:xfrm>
              <a:off x="1905000" y="28956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6566" name="Oval 6"/>
            <p:cNvSpPr>
              <a:spLocks noChangeArrowheads="1"/>
            </p:cNvSpPr>
            <p:nvPr/>
          </p:nvSpPr>
          <p:spPr bwMode="auto">
            <a:xfrm>
              <a:off x="1905000" y="34290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6568" name="Oval 8"/>
            <p:cNvSpPr>
              <a:spLocks noChangeArrowheads="1"/>
            </p:cNvSpPr>
            <p:nvPr/>
          </p:nvSpPr>
          <p:spPr bwMode="auto">
            <a:xfrm>
              <a:off x="3352800" y="23622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6569" name="Oval 9"/>
            <p:cNvSpPr>
              <a:spLocks noChangeArrowheads="1"/>
            </p:cNvSpPr>
            <p:nvPr/>
          </p:nvSpPr>
          <p:spPr bwMode="auto">
            <a:xfrm>
              <a:off x="3352800" y="28956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6570" name="Oval 10"/>
            <p:cNvSpPr>
              <a:spLocks noChangeArrowheads="1"/>
            </p:cNvSpPr>
            <p:nvPr/>
          </p:nvSpPr>
          <p:spPr bwMode="auto">
            <a:xfrm>
              <a:off x="3352800" y="34290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6571" name="Line 11"/>
            <p:cNvSpPr>
              <a:spLocks noChangeShapeType="1"/>
            </p:cNvSpPr>
            <p:nvPr/>
          </p:nvSpPr>
          <p:spPr bwMode="auto">
            <a:xfrm>
              <a:off x="2057400" y="1905000"/>
              <a:ext cx="1295400" cy="0"/>
            </a:xfrm>
            <a:prstGeom prst="line">
              <a:avLst/>
            </a:prstGeom>
            <a:noFill/>
            <a:ln w="38100">
              <a:solidFill>
                <a:schemeClr val="tx1"/>
              </a:solidFill>
              <a:round/>
              <a:headEnd/>
              <a:tailEnd/>
            </a:ln>
            <a:effectLst/>
          </p:spPr>
          <p:txBody>
            <a:bodyPr/>
            <a:lstStyle/>
            <a:p>
              <a:endParaRPr lang="en-US"/>
            </a:p>
          </p:txBody>
        </p:sp>
        <p:sp>
          <p:nvSpPr>
            <p:cNvPr id="66572" name="Line 12"/>
            <p:cNvSpPr>
              <a:spLocks noChangeShapeType="1"/>
            </p:cNvSpPr>
            <p:nvPr/>
          </p:nvSpPr>
          <p:spPr bwMode="auto">
            <a:xfrm>
              <a:off x="2057400" y="1981200"/>
              <a:ext cx="1295400" cy="990600"/>
            </a:xfrm>
            <a:prstGeom prst="line">
              <a:avLst/>
            </a:prstGeom>
            <a:noFill/>
            <a:ln w="9525">
              <a:solidFill>
                <a:schemeClr val="tx1"/>
              </a:solidFill>
              <a:round/>
              <a:headEnd/>
              <a:tailEnd/>
            </a:ln>
            <a:effectLst/>
          </p:spPr>
          <p:txBody>
            <a:bodyPr/>
            <a:lstStyle/>
            <a:p>
              <a:endParaRPr lang="en-US"/>
            </a:p>
          </p:txBody>
        </p:sp>
        <p:sp>
          <p:nvSpPr>
            <p:cNvPr id="66573" name="Line 13"/>
            <p:cNvSpPr>
              <a:spLocks noChangeShapeType="1"/>
            </p:cNvSpPr>
            <p:nvPr/>
          </p:nvSpPr>
          <p:spPr bwMode="auto">
            <a:xfrm>
              <a:off x="2057400" y="2438400"/>
              <a:ext cx="1295400" cy="0"/>
            </a:xfrm>
            <a:prstGeom prst="line">
              <a:avLst/>
            </a:prstGeom>
            <a:noFill/>
            <a:ln w="38100">
              <a:solidFill>
                <a:schemeClr val="tx1"/>
              </a:solidFill>
              <a:round/>
              <a:headEnd/>
              <a:tailEnd/>
            </a:ln>
            <a:effectLst/>
          </p:spPr>
          <p:txBody>
            <a:bodyPr/>
            <a:lstStyle/>
            <a:p>
              <a:endParaRPr lang="en-US"/>
            </a:p>
          </p:txBody>
        </p:sp>
        <p:sp>
          <p:nvSpPr>
            <p:cNvPr id="66574" name="Line 14"/>
            <p:cNvSpPr>
              <a:spLocks noChangeShapeType="1"/>
            </p:cNvSpPr>
            <p:nvPr/>
          </p:nvSpPr>
          <p:spPr bwMode="auto">
            <a:xfrm flipV="1">
              <a:off x="2057400" y="2438400"/>
              <a:ext cx="1295400" cy="533400"/>
            </a:xfrm>
            <a:prstGeom prst="line">
              <a:avLst/>
            </a:prstGeom>
            <a:noFill/>
            <a:ln w="9525">
              <a:solidFill>
                <a:schemeClr val="tx1"/>
              </a:solidFill>
              <a:round/>
              <a:headEnd/>
              <a:tailEnd/>
            </a:ln>
            <a:effectLst/>
          </p:spPr>
          <p:txBody>
            <a:bodyPr/>
            <a:lstStyle/>
            <a:p>
              <a:endParaRPr lang="en-US"/>
            </a:p>
          </p:txBody>
        </p:sp>
        <p:sp>
          <p:nvSpPr>
            <p:cNvPr id="66575" name="Line 15"/>
            <p:cNvSpPr>
              <a:spLocks noChangeShapeType="1"/>
            </p:cNvSpPr>
            <p:nvPr/>
          </p:nvSpPr>
          <p:spPr bwMode="auto">
            <a:xfrm>
              <a:off x="2057400" y="2971800"/>
              <a:ext cx="1295400" cy="533400"/>
            </a:xfrm>
            <a:prstGeom prst="line">
              <a:avLst/>
            </a:prstGeom>
            <a:noFill/>
            <a:ln w="38100">
              <a:solidFill>
                <a:schemeClr val="tx1"/>
              </a:solidFill>
              <a:round/>
              <a:headEnd/>
              <a:tailEnd/>
            </a:ln>
            <a:effectLst/>
          </p:spPr>
          <p:txBody>
            <a:bodyPr/>
            <a:lstStyle/>
            <a:p>
              <a:endParaRPr lang="en-US"/>
            </a:p>
          </p:txBody>
        </p:sp>
        <p:sp>
          <p:nvSpPr>
            <p:cNvPr id="66576" name="Line 16"/>
            <p:cNvSpPr>
              <a:spLocks noChangeShapeType="1"/>
            </p:cNvSpPr>
            <p:nvPr/>
          </p:nvSpPr>
          <p:spPr bwMode="auto">
            <a:xfrm flipV="1">
              <a:off x="2057400" y="1904999"/>
              <a:ext cx="1371600" cy="1600199"/>
            </a:xfrm>
            <a:prstGeom prst="line">
              <a:avLst/>
            </a:prstGeom>
            <a:noFill/>
            <a:ln w="9525">
              <a:solidFill>
                <a:schemeClr val="tx1"/>
              </a:solidFill>
              <a:round/>
              <a:headEnd/>
              <a:tailEnd/>
            </a:ln>
            <a:effectLst/>
          </p:spPr>
          <p:txBody>
            <a:bodyPr/>
            <a:lstStyle/>
            <a:p>
              <a:endParaRPr lang="en-US"/>
            </a:p>
          </p:txBody>
        </p:sp>
        <p:sp>
          <p:nvSpPr>
            <p:cNvPr id="66577" name="Text Box 17"/>
            <p:cNvSpPr txBox="1">
              <a:spLocks noChangeArrowheads="1"/>
            </p:cNvSpPr>
            <p:nvPr/>
          </p:nvSpPr>
          <p:spPr bwMode="auto">
            <a:xfrm>
              <a:off x="1574800" y="1676400"/>
              <a:ext cx="330200" cy="366713"/>
            </a:xfrm>
            <a:prstGeom prst="rect">
              <a:avLst/>
            </a:prstGeom>
            <a:noFill/>
            <a:ln w="9525">
              <a:noFill/>
              <a:miter lim="800000"/>
              <a:headEnd/>
              <a:tailEnd/>
            </a:ln>
            <a:effectLst/>
          </p:spPr>
          <p:txBody>
            <a:bodyPr wrap="none">
              <a:spAutoFit/>
            </a:bodyPr>
            <a:lstStyle/>
            <a:p>
              <a:r>
                <a:rPr lang="en-US"/>
                <a:t>1</a:t>
              </a:r>
            </a:p>
          </p:txBody>
        </p:sp>
        <p:sp>
          <p:nvSpPr>
            <p:cNvPr id="66578" name="Text Box 18"/>
            <p:cNvSpPr txBox="1">
              <a:spLocks noChangeArrowheads="1"/>
            </p:cNvSpPr>
            <p:nvPr/>
          </p:nvSpPr>
          <p:spPr bwMode="auto">
            <a:xfrm>
              <a:off x="1600200" y="2241550"/>
              <a:ext cx="330200" cy="366713"/>
            </a:xfrm>
            <a:prstGeom prst="rect">
              <a:avLst/>
            </a:prstGeom>
            <a:noFill/>
            <a:ln w="9525">
              <a:noFill/>
              <a:miter lim="800000"/>
              <a:headEnd/>
              <a:tailEnd/>
            </a:ln>
            <a:effectLst/>
          </p:spPr>
          <p:txBody>
            <a:bodyPr wrap="none">
              <a:spAutoFit/>
            </a:bodyPr>
            <a:lstStyle/>
            <a:p>
              <a:r>
                <a:rPr lang="en-US"/>
                <a:t>2</a:t>
              </a:r>
            </a:p>
          </p:txBody>
        </p:sp>
        <p:sp>
          <p:nvSpPr>
            <p:cNvPr id="66579" name="Text Box 19"/>
            <p:cNvSpPr txBox="1">
              <a:spLocks noChangeArrowheads="1"/>
            </p:cNvSpPr>
            <p:nvPr/>
          </p:nvSpPr>
          <p:spPr bwMode="auto">
            <a:xfrm>
              <a:off x="1574800" y="2774950"/>
              <a:ext cx="330200" cy="366713"/>
            </a:xfrm>
            <a:prstGeom prst="rect">
              <a:avLst/>
            </a:prstGeom>
            <a:noFill/>
            <a:ln w="9525">
              <a:noFill/>
              <a:miter lim="800000"/>
              <a:headEnd/>
              <a:tailEnd/>
            </a:ln>
            <a:effectLst/>
          </p:spPr>
          <p:txBody>
            <a:bodyPr wrap="none">
              <a:spAutoFit/>
            </a:bodyPr>
            <a:lstStyle/>
            <a:p>
              <a:r>
                <a:rPr lang="en-US"/>
                <a:t>3</a:t>
              </a:r>
            </a:p>
          </p:txBody>
        </p:sp>
        <p:sp>
          <p:nvSpPr>
            <p:cNvPr id="66580" name="Text Box 20"/>
            <p:cNvSpPr txBox="1">
              <a:spLocks noChangeArrowheads="1"/>
            </p:cNvSpPr>
            <p:nvPr/>
          </p:nvSpPr>
          <p:spPr bwMode="auto">
            <a:xfrm>
              <a:off x="1574800" y="3308350"/>
              <a:ext cx="330200" cy="366713"/>
            </a:xfrm>
            <a:prstGeom prst="rect">
              <a:avLst/>
            </a:prstGeom>
            <a:noFill/>
            <a:ln w="9525">
              <a:noFill/>
              <a:miter lim="800000"/>
              <a:headEnd/>
              <a:tailEnd/>
            </a:ln>
            <a:effectLst/>
          </p:spPr>
          <p:txBody>
            <a:bodyPr wrap="none">
              <a:spAutoFit/>
            </a:bodyPr>
            <a:lstStyle/>
            <a:p>
              <a:r>
                <a:rPr lang="en-US"/>
                <a:t>4</a:t>
              </a:r>
            </a:p>
          </p:txBody>
        </p:sp>
        <p:sp>
          <p:nvSpPr>
            <p:cNvPr id="66581" name="Text Box 21"/>
            <p:cNvSpPr txBox="1">
              <a:spLocks noChangeArrowheads="1"/>
            </p:cNvSpPr>
            <p:nvPr/>
          </p:nvSpPr>
          <p:spPr bwMode="auto">
            <a:xfrm>
              <a:off x="3489325" y="1631950"/>
              <a:ext cx="320675" cy="366713"/>
            </a:xfrm>
            <a:prstGeom prst="rect">
              <a:avLst/>
            </a:prstGeom>
            <a:noFill/>
            <a:ln w="9525">
              <a:noFill/>
              <a:miter lim="800000"/>
              <a:headEnd/>
              <a:tailEnd/>
            </a:ln>
            <a:effectLst/>
          </p:spPr>
          <p:txBody>
            <a:bodyPr wrap="none">
              <a:spAutoFit/>
            </a:bodyPr>
            <a:lstStyle/>
            <a:p>
              <a:r>
                <a:rPr lang="en-US"/>
                <a:t>a</a:t>
              </a:r>
            </a:p>
          </p:txBody>
        </p:sp>
        <p:sp>
          <p:nvSpPr>
            <p:cNvPr id="66582" name="Text Box 22"/>
            <p:cNvSpPr txBox="1">
              <a:spLocks noChangeArrowheads="1"/>
            </p:cNvSpPr>
            <p:nvPr/>
          </p:nvSpPr>
          <p:spPr bwMode="auto">
            <a:xfrm>
              <a:off x="3489325" y="2241550"/>
              <a:ext cx="327025" cy="366713"/>
            </a:xfrm>
            <a:prstGeom prst="rect">
              <a:avLst/>
            </a:prstGeom>
            <a:noFill/>
            <a:ln w="9525">
              <a:noFill/>
              <a:miter lim="800000"/>
              <a:headEnd/>
              <a:tailEnd/>
            </a:ln>
            <a:effectLst/>
          </p:spPr>
          <p:txBody>
            <a:bodyPr wrap="none">
              <a:spAutoFit/>
            </a:bodyPr>
            <a:lstStyle/>
            <a:p>
              <a:r>
                <a:rPr lang="en-US"/>
                <a:t>b</a:t>
              </a:r>
            </a:p>
          </p:txBody>
        </p:sp>
        <p:sp>
          <p:nvSpPr>
            <p:cNvPr id="66583" name="Text Box 23"/>
            <p:cNvSpPr txBox="1">
              <a:spLocks noChangeArrowheads="1"/>
            </p:cNvSpPr>
            <p:nvPr/>
          </p:nvSpPr>
          <p:spPr bwMode="auto">
            <a:xfrm>
              <a:off x="3505200" y="2743200"/>
              <a:ext cx="303213" cy="366713"/>
            </a:xfrm>
            <a:prstGeom prst="rect">
              <a:avLst/>
            </a:prstGeom>
            <a:noFill/>
            <a:ln w="9525">
              <a:noFill/>
              <a:miter lim="800000"/>
              <a:headEnd/>
              <a:tailEnd/>
            </a:ln>
            <a:effectLst/>
          </p:spPr>
          <p:txBody>
            <a:bodyPr wrap="none">
              <a:spAutoFit/>
            </a:bodyPr>
            <a:lstStyle/>
            <a:p>
              <a:r>
                <a:rPr lang="en-US"/>
                <a:t>c</a:t>
              </a:r>
            </a:p>
          </p:txBody>
        </p:sp>
        <p:sp>
          <p:nvSpPr>
            <p:cNvPr id="66584" name="Text Box 24"/>
            <p:cNvSpPr txBox="1">
              <a:spLocks noChangeArrowheads="1"/>
            </p:cNvSpPr>
            <p:nvPr/>
          </p:nvSpPr>
          <p:spPr bwMode="auto">
            <a:xfrm>
              <a:off x="3505200" y="3308350"/>
              <a:ext cx="327025" cy="366713"/>
            </a:xfrm>
            <a:prstGeom prst="rect">
              <a:avLst/>
            </a:prstGeom>
            <a:noFill/>
            <a:ln w="9525">
              <a:noFill/>
              <a:miter lim="800000"/>
              <a:headEnd/>
              <a:tailEnd/>
            </a:ln>
            <a:effectLst/>
          </p:spPr>
          <p:txBody>
            <a:bodyPr wrap="none">
              <a:spAutoFit/>
            </a:bodyPr>
            <a:lstStyle/>
            <a:p>
              <a:r>
                <a:rPr lang="en-US"/>
                <a:t>d</a:t>
              </a:r>
            </a:p>
          </p:txBody>
        </p:sp>
        <p:sp>
          <p:nvSpPr>
            <p:cNvPr id="66586" name="Oval 26"/>
            <p:cNvSpPr>
              <a:spLocks noChangeArrowheads="1"/>
            </p:cNvSpPr>
            <p:nvPr/>
          </p:nvSpPr>
          <p:spPr bwMode="auto">
            <a:xfrm>
              <a:off x="1371600" y="1524000"/>
              <a:ext cx="1143000" cy="2514600"/>
            </a:xfrm>
            <a:prstGeom prst="ellipse">
              <a:avLst/>
            </a:prstGeom>
            <a:noFill/>
            <a:ln w="9525">
              <a:solidFill>
                <a:schemeClr val="tx1"/>
              </a:solidFill>
              <a:round/>
              <a:headEnd/>
              <a:tailEnd/>
            </a:ln>
            <a:effectLst/>
          </p:spPr>
          <p:txBody>
            <a:bodyPr wrap="none" anchor="ctr"/>
            <a:lstStyle/>
            <a:p>
              <a:endParaRPr lang="en-US"/>
            </a:p>
          </p:txBody>
        </p:sp>
        <p:sp>
          <p:nvSpPr>
            <p:cNvPr id="66587" name="Oval 27"/>
            <p:cNvSpPr>
              <a:spLocks noChangeArrowheads="1"/>
            </p:cNvSpPr>
            <p:nvPr/>
          </p:nvSpPr>
          <p:spPr bwMode="auto">
            <a:xfrm>
              <a:off x="3048000" y="1524000"/>
              <a:ext cx="1066800" cy="2590800"/>
            </a:xfrm>
            <a:prstGeom prst="ellipse">
              <a:avLst/>
            </a:prstGeom>
            <a:noFill/>
            <a:ln w="9525">
              <a:solidFill>
                <a:schemeClr val="tx1"/>
              </a:solidFill>
              <a:round/>
              <a:headEnd/>
              <a:tailEnd/>
            </a:ln>
            <a:effectLst/>
          </p:spPr>
          <p:txBody>
            <a:bodyPr wrap="none" anchor="ctr"/>
            <a:lstStyle/>
            <a:p>
              <a:endParaRPr lang="en-US"/>
            </a:p>
          </p:txBody>
        </p:sp>
        <p:sp>
          <p:nvSpPr>
            <p:cNvPr id="66588" name="Text Box 28"/>
            <p:cNvSpPr txBox="1">
              <a:spLocks noChangeArrowheads="1"/>
            </p:cNvSpPr>
            <p:nvPr/>
          </p:nvSpPr>
          <p:spPr bwMode="auto">
            <a:xfrm>
              <a:off x="822325" y="3384550"/>
              <a:ext cx="673582" cy="369332"/>
            </a:xfrm>
            <a:prstGeom prst="rect">
              <a:avLst/>
            </a:prstGeom>
            <a:noFill/>
            <a:ln w="9525">
              <a:noFill/>
              <a:miter lim="800000"/>
              <a:headEnd/>
              <a:tailEnd/>
            </a:ln>
            <a:effectLst/>
          </p:spPr>
          <p:txBody>
            <a:bodyPr wrap="none">
              <a:spAutoFit/>
            </a:bodyPr>
            <a:lstStyle/>
            <a:p>
              <a:r>
                <a:rPr lang="en-US" b="1" dirty="0">
                  <a:solidFill>
                    <a:srgbClr val="008000"/>
                  </a:solidFill>
                </a:rPr>
                <a:t>Boys</a:t>
              </a:r>
            </a:p>
          </p:txBody>
        </p:sp>
        <p:sp>
          <p:nvSpPr>
            <p:cNvPr id="66589" name="Text Box 29"/>
            <p:cNvSpPr txBox="1">
              <a:spLocks noChangeArrowheads="1"/>
            </p:cNvSpPr>
            <p:nvPr/>
          </p:nvSpPr>
          <p:spPr bwMode="auto">
            <a:xfrm>
              <a:off x="4022725" y="3384550"/>
              <a:ext cx="633507" cy="369332"/>
            </a:xfrm>
            <a:prstGeom prst="rect">
              <a:avLst/>
            </a:prstGeom>
            <a:noFill/>
            <a:ln w="9525">
              <a:noFill/>
              <a:miter lim="800000"/>
              <a:headEnd/>
              <a:tailEnd/>
            </a:ln>
            <a:effectLst/>
          </p:spPr>
          <p:txBody>
            <a:bodyPr wrap="none">
              <a:spAutoFit/>
            </a:bodyPr>
            <a:lstStyle/>
            <a:p>
              <a:r>
                <a:rPr lang="en-US" b="1" dirty="0">
                  <a:solidFill>
                    <a:srgbClr val="008000"/>
                  </a:solidFill>
                </a:rPr>
                <a:t>Girls</a:t>
              </a:r>
            </a:p>
          </p:txBody>
        </p:sp>
        <p:sp>
          <p:nvSpPr>
            <p:cNvPr id="66567" name="Oval 7"/>
            <p:cNvSpPr>
              <a:spLocks noChangeArrowheads="1"/>
            </p:cNvSpPr>
            <p:nvPr/>
          </p:nvSpPr>
          <p:spPr bwMode="auto">
            <a:xfrm>
              <a:off x="3352800" y="18288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grpSp>
      <p:sp>
        <p:nvSpPr>
          <p:cNvPr id="32" name="Slide Number Placeholder 31"/>
          <p:cNvSpPr>
            <a:spLocks noGrp="1"/>
          </p:cNvSpPr>
          <p:nvPr>
            <p:ph type="sldNum" sz="quarter" idx="12"/>
          </p:nvPr>
        </p:nvSpPr>
        <p:spPr/>
        <p:txBody>
          <a:bodyPr/>
          <a:lstStyle/>
          <a:p>
            <a:fld id="{19B12225-5612-419B-A8D5-4B8EEE4C217E}" type="slidenum">
              <a:rPr lang="en-US" smtClean="0"/>
              <a:pPr/>
              <a:t>126</a:t>
            </a:fld>
            <a:endParaRPr lang="en-US"/>
          </a:p>
        </p:txBody>
      </p:sp>
      <p:sp>
        <p:nvSpPr>
          <p:cNvPr id="33" name="Footer Placeholder 3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286178522"/>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t>Example: Bipartite Matching</a:t>
            </a:r>
          </a:p>
        </p:txBody>
      </p:sp>
      <p:grpSp>
        <p:nvGrpSpPr>
          <p:cNvPr id="30" name="Group 29"/>
          <p:cNvGrpSpPr/>
          <p:nvPr/>
        </p:nvGrpSpPr>
        <p:grpSpPr>
          <a:xfrm>
            <a:off x="2605088" y="2133600"/>
            <a:ext cx="3833907" cy="2590800"/>
            <a:chOff x="822325" y="1524000"/>
            <a:chExt cx="3833907" cy="2590800"/>
          </a:xfrm>
        </p:grpSpPr>
        <p:sp>
          <p:nvSpPr>
            <p:cNvPr id="68611" name="Oval 3"/>
            <p:cNvSpPr>
              <a:spLocks noChangeArrowheads="1"/>
            </p:cNvSpPr>
            <p:nvPr/>
          </p:nvSpPr>
          <p:spPr bwMode="auto">
            <a:xfrm>
              <a:off x="1905000" y="18288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8612" name="Oval 4"/>
            <p:cNvSpPr>
              <a:spLocks noChangeArrowheads="1"/>
            </p:cNvSpPr>
            <p:nvPr/>
          </p:nvSpPr>
          <p:spPr bwMode="auto">
            <a:xfrm>
              <a:off x="1905000" y="23622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8613" name="Oval 5"/>
            <p:cNvSpPr>
              <a:spLocks noChangeArrowheads="1"/>
            </p:cNvSpPr>
            <p:nvPr/>
          </p:nvSpPr>
          <p:spPr bwMode="auto">
            <a:xfrm>
              <a:off x="1905000" y="28956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8614" name="Oval 6"/>
            <p:cNvSpPr>
              <a:spLocks noChangeArrowheads="1"/>
            </p:cNvSpPr>
            <p:nvPr/>
          </p:nvSpPr>
          <p:spPr bwMode="auto">
            <a:xfrm>
              <a:off x="1905000" y="34290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8615" name="Oval 7"/>
            <p:cNvSpPr>
              <a:spLocks noChangeArrowheads="1"/>
            </p:cNvSpPr>
            <p:nvPr/>
          </p:nvSpPr>
          <p:spPr bwMode="auto">
            <a:xfrm>
              <a:off x="3352800" y="18288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8616" name="Oval 8"/>
            <p:cNvSpPr>
              <a:spLocks noChangeArrowheads="1"/>
            </p:cNvSpPr>
            <p:nvPr/>
          </p:nvSpPr>
          <p:spPr bwMode="auto">
            <a:xfrm>
              <a:off x="3352800" y="23622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8617" name="Oval 9"/>
            <p:cNvSpPr>
              <a:spLocks noChangeArrowheads="1"/>
            </p:cNvSpPr>
            <p:nvPr/>
          </p:nvSpPr>
          <p:spPr bwMode="auto">
            <a:xfrm>
              <a:off x="3352800" y="28956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8618" name="Oval 10"/>
            <p:cNvSpPr>
              <a:spLocks noChangeArrowheads="1"/>
            </p:cNvSpPr>
            <p:nvPr/>
          </p:nvSpPr>
          <p:spPr bwMode="auto">
            <a:xfrm>
              <a:off x="3352800" y="34290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8619" name="Line 11"/>
            <p:cNvSpPr>
              <a:spLocks noChangeShapeType="1"/>
            </p:cNvSpPr>
            <p:nvPr/>
          </p:nvSpPr>
          <p:spPr bwMode="auto">
            <a:xfrm>
              <a:off x="2057400" y="1905000"/>
              <a:ext cx="1295400" cy="0"/>
            </a:xfrm>
            <a:prstGeom prst="line">
              <a:avLst/>
            </a:prstGeom>
            <a:noFill/>
            <a:ln w="3175">
              <a:solidFill>
                <a:schemeClr val="tx1"/>
              </a:solidFill>
              <a:round/>
              <a:headEnd/>
              <a:tailEnd/>
            </a:ln>
            <a:effectLst/>
          </p:spPr>
          <p:txBody>
            <a:bodyPr/>
            <a:lstStyle/>
            <a:p>
              <a:endParaRPr lang="en-US"/>
            </a:p>
          </p:txBody>
        </p:sp>
        <p:sp>
          <p:nvSpPr>
            <p:cNvPr id="68620" name="Line 12"/>
            <p:cNvSpPr>
              <a:spLocks noChangeShapeType="1"/>
            </p:cNvSpPr>
            <p:nvPr/>
          </p:nvSpPr>
          <p:spPr bwMode="auto">
            <a:xfrm>
              <a:off x="2057400" y="1981200"/>
              <a:ext cx="1295400" cy="990600"/>
            </a:xfrm>
            <a:prstGeom prst="line">
              <a:avLst/>
            </a:prstGeom>
            <a:noFill/>
            <a:ln w="38100">
              <a:solidFill>
                <a:schemeClr val="tx1"/>
              </a:solidFill>
              <a:round/>
              <a:headEnd/>
              <a:tailEnd/>
            </a:ln>
            <a:effectLst/>
          </p:spPr>
          <p:txBody>
            <a:bodyPr/>
            <a:lstStyle/>
            <a:p>
              <a:endParaRPr lang="en-US"/>
            </a:p>
          </p:txBody>
        </p:sp>
        <p:sp>
          <p:nvSpPr>
            <p:cNvPr id="68621" name="Line 13"/>
            <p:cNvSpPr>
              <a:spLocks noChangeShapeType="1"/>
            </p:cNvSpPr>
            <p:nvPr/>
          </p:nvSpPr>
          <p:spPr bwMode="auto">
            <a:xfrm>
              <a:off x="2057400" y="2438400"/>
              <a:ext cx="1295400" cy="0"/>
            </a:xfrm>
            <a:prstGeom prst="line">
              <a:avLst/>
            </a:prstGeom>
            <a:noFill/>
            <a:ln w="38100">
              <a:solidFill>
                <a:schemeClr val="tx1"/>
              </a:solidFill>
              <a:round/>
              <a:headEnd/>
              <a:tailEnd/>
            </a:ln>
            <a:effectLst/>
          </p:spPr>
          <p:txBody>
            <a:bodyPr/>
            <a:lstStyle/>
            <a:p>
              <a:endParaRPr lang="en-US"/>
            </a:p>
          </p:txBody>
        </p:sp>
        <p:sp>
          <p:nvSpPr>
            <p:cNvPr id="68622" name="Line 14"/>
            <p:cNvSpPr>
              <a:spLocks noChangeShapeType="1"/>
            </p:cNvSpPr>
            <p:nvPr/>
          </p:nvSpPr>
          <p:spPr bwMode="auto">
            <a:xfrm flipV="1">
              <a:off x="2057400" y="2438400"/>
              <a:ext cx="1295400" cy="533400"/>
            </a:xfrm>
            <a:prstGeom prst="line">
              <a:avLst/>
            </a:prstGeom>
            <a:noFill/>
            <a:ln w="9525">
              <a:solidFill>
                <a:schemeClr val="tx1"/>
              </a:solidFill>
              <a:round/>
              <a:headEnd/>
              <a:tailEnd/>
            </a:ln>
            <a:effectLst/>
          </p:spPr>
          <p:txBody>
            <a:bodyPr/>
            <a:lstStyle/>
            <a:p>
              <a:endParaRPr lang="en-US"/>
            </a:p>
          </p:txBody>
        </p:sp>
        <p:sp>
          <p:nvSpPr>
            <p:cNvPr id="68623" name="Line 15"/>
            <p:cNvSpPr>
              <a:spLocks noChangeShapeType="1"/>
            </p:cNvSpPr>
            <p:nvPr/>
          </p:nvSpPr>
          <p:spPr bwMode="auto">
            <a:xfrm>
              <a:off x="2057400" y="2971800"/>
              <a:ext cx="1295400" cy="533400"/>
            </a:xfrm>
            <a:prstGeom prst="line">
              <a:avLst/>
            </a:prstGeom>
            <a:noFill/>
            <a:ln w="38100">
              <a:solidFill>
                <a:schemeClr val="tx1"/>
              </a:solidFill>
              <a:round/>
              <a:headEnd/>
              <a:tailEnd/>
            </a:ln>
            <a:effectLst/>
          </p:spPr>
          <p:txBody>
            <a:bodyPr/>
            <a:lstStyle/>
            <a:p>
              <a:endParaRPr lang="en-US"/>
            </a:p>
          </p:txBody>
        </p:sp>
        <p:sp>
          <p:nvSpPr>
            <p:cNvPr id="68624" name="Line 16"/>
            <p:cNvSpPr>
              <a:spLocks noChangeShapeType="1"/>
            </p:cNvSpPr>
            <p:nvPr/>
          </p:nvSpPr>
          <p:spPr bwMode="auto">
            <a:xfrm flipV="1">
              <a:off x="2057400" y="1981200"/>
              <a:ext cx="1295400" cy="1524000"/>
            </a:xfrm>
            <a:prstGeom prst="line">
              <a:avLst/>
            </a:prstGeom>
            <a:noFill/>
            <a:ln w="38100">
              <a:solidFill>
                <a:schemeClr val="tx1"/>
              </a:solidFill>
              <a:round/>
              <a:headEnd/>
              <a:tailEnd/>
            </a:ln>
            <a:effectLst/>
          </p:spPr>
          <p:txBody>
            <a:bodyPr/>
            <a:lstStyle/>
            <a:p>
              <a:endParaRPr lang="en-US"/>
            </a:p>
          </p:txBody>
        </p:sp>
        <p:sp>
          <p:nvSpPr>
            <p:cNvPr id="68625" name="Text Box 17"/>
            <p:cNvSpPr txBox="1">
              <a:spLocks noChangeArrowheads="1"/>
            </p:cNvSpPr>
            <p:nvPr/>
          </p:nvSpPr>
          <p:spPr bwMode="auto">
            <a:xfrm>
              <a:off x="1574800" y="1676400"/>
              <a:ext cx="330200" cy="366713"/>
            </a:xfrm>
            <a:prstGeom prst="rect">
              <a:avLst/>
            </a:prstGeom>
            <a:noFill/>
            <a:ln w="9525">
              <a:noFill/>
              <a:miter lim="800000"/>
              <a:headEnd/>
              <a:tailEnd/>
            </a:ln>
            <a:effectLst/>
          </p:spPr>
          <p:txBody>
            <a:bodyPr wrap="none">
              <a:spAutoFit/>
            </a:bodyPr>
            <a:lstStyle/>
            <a:p>
              <a:r>
                <a:rPr lang="en-US"/>
                <a:t>1</a:t>
              </a:r>
            </a:p>
          </p:txBody>
        </p:sp>
        <p:sp>
          <p:nvSpPr>
            <p:cNvPr id="68626" name="Text Box 18"/>
            <p:cNvSpPr txBox="1">
              <a:spLocks noChangeArrowheads="1"/>
            </p:cNvSpPr>
            <p:nvPr/>
          </p:nvSpPr>
          <p:spPr bwMode="auto">
            <a:xfrm>
              <a:off x="1600200" y="2241550"/>
              <a:ext cx="330200" cy="366713"/>
            </a:xfrm>
            <a:prstGeom prst="rect">
              <a:avLst/>
            </a:prstGeom>
            <a:noFill/>
            <a:ln w="9525">
              <a:noFill/>
              <a:miter lim="800000"/>
              <a:headEnd/>
              <a:tailEnd/>
            </a:ln>
            <a:effectLst/>
          </p:spPr>
          <p:txBody>
            <a:bodyPr wrap="none">
              <a:spAutoFit/>
            </a:bodyPr>
            <a:lstStyle/>
            <a:p>
              <a:r>
                <a:rPr lang="en-US"/>
                <a:t>2</a:t>
              </a:r>
            </a:p>
          </p:txBody>
        </p:sp>
        <p:sp>
          <p:nvSpPr>
            <p:cNvPr id="68627" name="Text Box 19"/>
            <p:cNvSpPr txBox="1">
              <a:spLocks noChangeArrowheads="1"/>
            </p:cNvSpPr>
            <p:nvPr/>
          </p:nvSpPr>
          <p:spPr bwMode="auto">
            <a:xfrm>
              <a:off x="1574800" y="2774950"/>
              <a:ext cx="330200" cy="366713"/>
            </a:xfrm>
            <a:prstGeom prst="rect">
              <a:avLst/>
            </a:prstGeom>
            <a:noFill/>
            <a:ln w="9525">
              <a:noFill/>
              <a:miter lim="800000"/>
              <a:headEnd/>
              <a:tailEnd/>
            </a:ln>
            <a:effectLst/>
          </p:spPr>
          <p:txBody>
            <a:bodyPr wrap="none">
              <a:spAutoFit/>
            </a:bodyPr>
            <a:lstStyle/>
            <a:p>
              <a:r>
                <a:rPr lang="en-US"/>
                <a:t>3</a:t>
              </a:r>
            </a:p>
          </p:txBody>
        </p:sp>
        <p:sp>
          <p:nvSpPr>
            <p:cNvPr id="68628" name="Text Box 20"/>
            <p:cNvSpPr txBox="1">
              <a:spLocks noChangeArrowheads="1"/>
            </p:cNvSpPr>
            <p:nvPr/>
          </p:nvSpPr>
          <p:spPr bwMode="auto">
            <a:xfrm>
              <a:off x="1574800" y="3308350"/>
              <a:ext cx="330200" cy="366713"/>
            </a:xfrm>
            <a:prstGeom prst="rect">
              <a:avLst/>
            </a:prstGeom>
            <a:noFill/>
            <a:ln w="9525">
              <a:noFill/>
              <a:miter lim="800000"/>
              <a:headEnd/>
              <a:tailEnd/>
            </a:ln>
            <a:effectLst/>
          </p:spPr>
          <p:txBody>
            <a:bodyPr wrap="none">
              <a:spAutoFit/>
            </a:bodyPr>
            <a:lstStyle/>
            <a:p>
              <a:r>
                <a:rPr lang="en-US"/>
                <a:t>4</a:t>
              </a:r>
            </a:p>
          </p:txBody>
        </p:sp>
        <p:sp>
          <p:nvSpPr>
            <p:cNvPr id="68629" name="Text Box 21"/>
            <p:cNvSpPr txBox="1">
              <a:spLocks noChangeArrowheads="1"/>
            </p:cNvSpPr>
            <p:nvPr/>
          </p:nvSpPr>
          <p:spPr bwMode="auto">
            <a:xfrm>
              <a:off x="3489325" y="1631950"/>
              <a:ext cx="320675" cy="366713"/>
            </a:xfrm>
            <a:prstGeom prst="rect">
              <a:avLst/>
            </a:prstGeom>
            <a:noFill/>
            <a:ln w="9525">
              <a:noFill/>
              <a:miter lim="800000"/>
              <a:headEnd/>
              <a:tailEnd/>
            </a:ln>
            <a:effectLst/>
          </p:spPr>
          <p:txBody>
            <a:bodyPr wrap="none">
              <a:spAutoFit/>
            </a:bodyPr>
            <a:lstStyle/>
            <a:p>
              <a:r>
                <a:rPr lang="en-US"/>
                <a:t>a</a:t>
              </a:r>
            </a:p>
          </p:txBody>
        </p:sp>
        <p:sp>
          <p:nvSpPr>
            <p:cNvPr id="68630" name="Text Box 22"/>
            <p:cNvSpPr txBox="1">
              <a:spLocks noChangeArrowheads="1"/>
            </p:cNvSpPr>
            <p:nvPr/>
          </p:nvSpPr>
          <p:spPr bwMode="auto">
            <a:xfrm>
              <a:off x="3489325" y="2241550"/>
              <a:ext cx="327025" cy="366713"/>
            </a:xfrm>
            <a:prstGeom prst="rect">
              <a:avLst/>
            </a:prstGeom>
            <a:noFill/>
            <a:ln w="9525">
              <a:noFill/>
              <a:miter lim="800000"/>
              <a:headEnd/>
              <a:tailEnd/>
            </a:ln>
            <a:effectLst/>
          </p:spPr>
          <p:txBody>
            <a:bodyPr wrap="none">
              <a:spAutoFit/>
            </a:bodyPr>
            <a:lstStyle/>
            <a:p>
              <a:r>
                <a:rPr lang="en-US"/>
                <a:t>b</a:t>
              </a:r>
            </a:p>
          </p:txBody>
        </p:sp>
        <p:sp>
          <p:nvSpPr>
            <p:cNvPr id="68631" name="Text Box 23"/>
            <p:cNvSpPr txBox="1">
              <a:spLocks noChangeArrowheads="1"/>
            </p:cNvSpPr>
            <p:nvPr/>
          </p:nvSpPr>
          <p:spPr bwMode="auto">
            <a:xfrm>
              <a:off x="3505200" y="2743200"/>
              <a:ext cx="303213" cy="366713"/>
            </a:xfrm>
            <a:prstGeom prst="rect">
              <a:avLst/>
            </a:prstGeom>
            <a:noFill/>
            <a:ln w="9525">
              <a:noFill/>
              <a:miter lim="800000"/>
              <a:headEnd/>
              <a:tailEnd/>
            </a:ln>
            <a:effectLst/>
          </p:spPr>
          <p:txBody>
            <a:bodyPr wrap="none">
              <a:spAutoFit/>
            </a:bodyPr>
            <a:lstStyle/>
            <a:p>
              <a:r>
                <a:rPr lang="en-US"/>
                <a:t>c</a:t>
              </a:r>
            </a:p>
          </p:txBody>
        </p:sp>
        <p:sp>
          <p:nvSpPr>
            <p:cNvPr id="68632" name="Text Box 24"/>
            <p:cNvSpPr txBox="1">
              <a:spLocks noChangeArrowheads="1"/>
            </p:cNvSpPr>
            <p:nvPr/>
          </p:nvSpPr>
          <p:spPr bwMode="auto">
            <a:xfrm>
              <a:off x="3505200" y="3308350"/>
              <a:ext cx="327025" cy="366713"/>
            </a:xfrm>
            <a:prstGeom prst="rect">
              <a:avLst/>
            </a:prstGeom>
            <a:noFill/>
            <a:ln w="9525">
              <a:noFill/>
              <a:miter lim="800000"/>
              <a:headEnd/>
              <a:tailEnd/>
            </a:ln>
            <a:effectLst/>
          </p:spPr>
          <p:txBody>
            <a:bodyPr wrap="none">
              <a:spAutoFit/>
            </a:bodyPr>
            <a:lstStyle/>
            <a:p>
              <a:r>
                <a:rPr lang="en-US"/>
                <a:t>d</a:t>
              </a:r>
            </a:p>
          </p:txBody>
        </p:sp>
        <p:sp>
          <p:nvSpPr>
            <p:cNvPr id="68634" name="Oval 26"/>
            <p:cNvSpPr>
              <a:spLocks noChangeArrowheads="1"/>
            </p:cNvSpPr>
            <p:nvPr/>
          </p:nvSpPr>
          <p:spPr bwMode="auto">
            <a:xfrm>
              <a:off x="1371600" y="1524000"/>
              <a:ext cx="1143000" cy="2514600"/>
            </a:xfrm>
            <a:prstGeom prst="ellipse">
              <a:avLst/>
            </a:prstGeom>
            <a:noFill/>
            <a:ln w="9525">
              <a:solidFill>
                <a:schemeClr val="tx1"/>
              </a:solidFill>
              <a:round/>
              <a:headEnd/>
              <a:tailEnd/>
            </a:ln>
            <a:effectLst/>
          </p:spPr>
          <p:txBody>
            <a:bodyPr wrap="none" anchor="ctr"/>
            <a:lstStyle/>
            <a:p>
              <a:endParaRPr lang="en-US"/>
            </a:p>
          </p:txBody>
        </p:sp>
        <p:sp>
          <p:nvSpPr>
            <p:cNvPr id="68635" name="Oval 27"/>
            <p:cNvSpPr>
              <a:spLocks noChangeArrowheads="1"/>
            </p:cNvSpPr>
            <p:nvPr/>
          </p:nvSpPr>
          <p:spPr bwMode="auto">
            <a:xfrm>
              <a:off x="3048000" y="1524000"/>
              <a:ext cx="1066800" cy="2590800"/>
            </a:xfrm>
            <a:prstGeom prst="ellipse">
              <a:avLst/>
            </a:prstGeom>
            <a:noFill/>
            <a:ln w="9525">
              <a:solidFill>
                <a:schemeClr val="tx1"/>
              </a:solidFill>
              <a:round/>
              <a:headEnd/>
              <a:tailEnd/>
            </a:ln>
            <a:effectLst/>
          </p:spPr>
          <p:txBody>
            <a:bodyPr wrap="none" anchor="ctr"/>
            <a:lstStyle/>
            <a:p>
              <a:endParaRPr lang="en-US"/>
            </a:p>
          </p:txBody>
        </p:sp>
        <p:sp>
          <p:nvSpPr>
            <p:cNvPr id="68636" name="Text Box 28"/>
            <p:cNvSpPr txBox="1">
              <a:spLocks noChangeArrowheads="1"/>
            </p:cNvSpPr>
            <p:nvPr/>
          </p:nvSpPr>
          <p:spPr bwMode="auto">
            <a:xfrm>
              <a:off x="822325" y="3384550"/>
              <a:ext cx="673582" cy="369332"/>
            </a:xfrm>
            <a:prstGeom prst="rect">
              <a:avLst/>
            </a:prstGeom>
            <a:noFill/>
            <a:ln w="9525">
              <a:noFill/>
              <a:miter lim="800000"/>
              <a:headEnd/>
              <a:tailEnd/>
            </a:ln>
            <a:effectLst/>
          </p:spPr>
          <p:txBody>
            <a:bodyPr wrap="none">
              <a:spAutoFit/>
            </a:bodyPr>
            <a:lstStyle/>
            <a:p>
              <a:r>
                <a:rPr lang="en-US" b="1" dirty="0">
                  <a:solidFill>
                    <a:srgbClr val="008000"/>
                  </a:solidFill>
                </a:rPr>
                <a:t>Boys</a:t>
              </a:r>
            </a:p>
          </p:txBody>
        </p:sp>
        <p:sp>
          <p:nvSpPr>
            <p:cNvPr id="68637" name="Text Box 29"/>
            <p:cNvSpPr txBox="1">
              <a:spLocks noChangeArrowheads="1"/>
            </p:cNvSpPr>
            <p:nvPr/>
          </p:nvSpPr>
          <p:spPr bwMode="auto">
            <a:xfrm>
              <a:off x="4022725" y="3384550"/>
              <a:ext cx="633507" cy="369332"/>
            </a:xfrm>
            <a:prstGeom prst="rect">
              <a:avLst/>
            </a:prstGeom>
            <a:noFill/>
            <a:ln w="9525">
              <a:noFill/>
              <a:miter lim="800000"/>
              <a:headEnd/>
              <a:tailEnd/>
            </a:ln>
            <a:effectLst/>
          </p:spPr>
          <p:txBody>
            <a:bodyPr wrap="none">
              <a:spAutoFit/>
            </a:bodyPr>
            <a:lstStyle/>
            <a:p>
              <a:r>
                <a:rPr lang="en-US" b="1" dirty="0">
                  <a:solidFill>
                    <a:srgbClr val="008000"/>
                  </a:solidFill>
                </a:rPr>
                <a:t>Girls</a:t>
              </a:r>
            </a:p>
          </p:txBody>
        </p:sp>
      </p:grpSp>
      <p:sp>
        <p:nvSpPr>
          <p:cNvPr id="68638" name="Text Box 30"/>
          <p:cNvSpPr txBox="1">
            <a:spLocks noChangeArrowheads="1"/>
          </p:cNvSpPr>
          <p:nvPr/>
        </p:nvSpPr>
        <p:spPr bwMode="auto">
          <a:xfrm>
            <a:off x="2274534" y="4800600"/>
            <a:ext cx="4721165" cy="954107"/>
          </a:xfrm>
          <a:prstGeom prst="rect">
            <a:avLst/>
          </a:prstGeom>
          <a:noFill/>
          <a:ln w="9525">
            <a:noFill/>
            <a:miter lim="800000"/>
            <a:headEnd/>
            <a:tailEnd/>
          </a:ln>
          <a:effectLst/>
        </p:spPr>
        <p:txBody>
          <a:bodyPr wrap="none">
            <a:spAutoFit/>
          </a:bodyPr>
          <a:lstStyle/>
          <a:p>
            <a:pPr algn="ctr"/>
            <a:r>
              <a:rPr lang="en-US" sz="2800" b="1" dirty="0">
                <a:latin typeface="Calibri" pitchFamily="34" charset="0"/>
                <a:cs typeface="Calibri" pitchFamily="34" charset="0"/>
              </a:rPr>
              <a:t>M = {(1,c),(2,b),(3,d),(4,a)}</a:t>
            </a:r>
            <a:r>
              <a:rPr lang="en-US" sz="2800" dirty="0">
                <a:latin typeface="Calibri" pitchFamily="34" charset="0"/>
                <a:cs typeface="Calibri" pitchFamily="34" charset="0"/>
              </a:rPr>
              <a:t> is a </a:t>
            </a:r>
            <a:br>
              <a:rPr lang="en-US" sz="2800" dirty="0">
                <a:latin typeface="Calibri" pitchFamily="34" charset="0"/>
                <a:cs typeface="Calibri" pitchFamily="34" charset="0"/>
              </a:rPr>
            </a:br>
            <a:r>
              <a:rPr lang="en-US" sz="2800" b="1" dirty="0">
                <a:solidFill>
                  <a:srgbClr val="0000FF"/>
                </a:solidFill>
                <a:latin typeface="Calibri" pitchFamily="34" charset="0"/>
                <a:cs typeface="Calibri" pitchFamily="34" charset="0"/>
              </a:rPr>
              <a:t>perfect matching</a:t>
            </a:r>
            <a:endParaRPr lang="en-US" sz="2800" dirty="0">
              <a:solidFill>
                <a:srgbClr val="0000FF"/>
              </a:solidFill>
              <a:latin typeface="Calibri" pitchFamily="34" charset="0"/>
              <a:cs typeface="Calibri" pitchFamily="34" charset="0"/>
            </a:endParaRPr>
          </a:p>
        </p:txBody>
      </p:sp>
      <p:sp>
        <p:nvSpPr>
          <p:cNvPr id="32" name="Slide Number Placeholder 31"/>
          <p:cNvSpPr>
            <a:spLocks noGrp="1"/>
          </p:cNvSpPr>
          <p:nvPr>
            <p:ph type="sldNum" sz="quarter" idx="12"/>
          </p:nvPr>
        </p:nvSpPr>
        <p:spPr/>
        <p:txBody>
          <a:bodyPr/>
          <a:lstStyle/>
          <a:p>
            <a:fld id="{19B12225-5612-419B-A8D5-4B8EEE4C217E}" type="slidenum">
              <a:rPr lang="en-US" smtClean="0"/>
              <a:pPr/>
              <a:t>127</a:t>
            </a:fld>
            <a:endParaRPr lang="en-US"/>
          </a:p>
        </p:txBody>
      </p:sp>
      <p:sp>
        <p:nvSpPr>
          <p:cNvPr id="33" name="Footer Placeholder 32"/>
          <p:cNvSpPr>
            <a:spLocks noGrp="1"/>
          </p:cNvSpPr>
          <p:nvPr>
            <p:ph type="ftr" sz="quarter" idx="11"/>
          </p:nvPr>
        </p:nvSpPr>
        <p:spPr/>
        <p:txBody>
          <a:bodyPr/>
          <a:lstStyle/>
          <a:p>
            <a:r>
              <a:rPr lang="en-US"/>
              <a:t>J. Leskovec, A. Rajaraman, J. Ullman: Mining of Massive Datasets, http://www.mmds.org</a:t>
            </a:r>
          </a:p>
        </p:txBody>
      </p:sp>
      <p:sp>
        <p:nvSpPr>
          <p:cNvPr id="2" name="TextBox 1"/>
          <p:cNvSpPr txBox="1"/>
          <p:nvPr/>
        </p:nvSpPr>
        <p:spPr>
          <a:xfrm>
            <a:off x="533400" y="5968425"/>
            <a:ext cx="8403262" cy="584775"/>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Perfect matching</a:t>
            </a:r>
            <a:r>
              <a:rPr lang="en-US" sz="1600" dirty="0">
                <a:solidFill>
                  <a:srgbClr val="008000"/>
                </a:solidFill>
                <a:latin typeface="Arial" pitchFamily="34" charset="0"/>
                <a:cs typeface="Arial" pitchFamily="34" charset="0"/>
              </a:rPr>
              <a:t> … all vertices of the graph are matched</a:t>
            </a:r>
          </a:p>
          <a:p>
            <a:r>
              <a:rPr lang="en-US" sz="1600" b="1" dirty="0">
                <a:solidFill>
                  <a:srgbClr val="008000"/>
                </a:solidFill>
                <a:latin typeface="Arial" pitchFamily="34" charset="0"/>
                <a:cs typeface="Arial" pitchFamily="34" charset="0"/>
              </a:rPr>
              <a:t>Maximum matching</a:t>
            </a:r>
            <a:r>
              <a:rPr lang="en-US" sz="1600" dirty="0">
                <a:solidFill>
                  <a:srgbClr val="008000"/>
                </a:solidFill>
                <a:latin typeface="Arial" pitchFamily="34" charset="0"/>
                <a:cs typeface="Arial" pitchFamily="34" charset="0"/>
              </a:rPr>
              <a:t> …  a matching that contains the largest possible number of matches</a:t>
            </a:r>
          </a:p>
        </p:txBody>
      </p:sp>
    </p:spTree>
    <p:extLst>
      <p:ext uri="{BB962C8B-B14F-4D97-AF65-F5344CB8AC3E}">
        <p14:creationId xmlns:p14="http://schemas.microsoft.com/office/powerpoint/2010/main" val="2342903031"/>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t>Matching Algorithm</a:t>
            </a:r>
          </a:p>
        </p:txBody>
      </p:sp>
      <p:sp>
        <p:nvSpPr>
          <p:cNvPr id="47107" name="Rectangle 3"/>
          <p:cNvSpPr>
            <a:spLocks noGrp="1" noChangeArrowheads="1"/>
          </p:cNvSpPr>
          <p:nvPr>
            <p:ph type="body" idx="1"/>
          </p:nvPr>
        </p:nvSpPr>
        <p:spPr/>
        <p:txBody>
          <a:bodyPr>
            <a:normAutofit/>
          </a:bodyPr>
          <a:lstStyle/>
          <a:p>
            <a:r>
              <a:rPr lang="en-US" b="1" dirty="0">
                <a:solidFill>
                  <a:srgbClr val="FF0066"/>
                </a:solidFill>
              </a:rPr>
              <a:t>Problem:</a:t>
            </a:r>
            <a:r>
              <a:rPr lang="en-US" dirty="0">
                <a:solidFill>
                  <a:schemeClr val="accent3"/>
                </a:solidFill>
              </a:rPr>
              <a:t> </a:t>
            </a:r>
            <a:r>
              <a:rPr lang="en-US" b="1" dirty="0"/>
              <a:t>Find a maximum matching for a given bipartite graph</a:t>
            </a:r>
          </a:p>
          <a:p>
            <a:pPr lvl="1"/>
            <a:r>
              <a:rPr lang="en-US" dirty="0"/>
              <a:t>A perfect one if it exists</a:t>
            </a:r>
          </a:p>
          <a:p>
            <a:pPr lvl="8"/>
            <a:endParaRPr lang="en-US" dirty="0"/>
          </a:p>
          <a:p>
            <a:r>
              <a:rPr lang="en-US" dirty="0"/>
              <a:t>There is a polynomial-time offline algorithm based on augmenting paths </a:t>
            </a:r>
            <a:r>
              <a:rPr lang="en-US" sz="2400" dirty="0"/>
              <a:t>(</a:t>
            </a:r>
            <a:r>
              <a:rPr lang="en-US" sz="2400" dirty="0" err="1"/>
              <a:t>Hopcroft</a:t>
            </a:r>
            <a:r>
              <a:rPr lang="en-US" sz="2400" dirty="0"/>
              <a:t> &amp; Karp 1973,</a:t>
            </a:r>
            <a:r>
              <a:rPr lang="en-US" dirty="0"/>
              <a:t> </a:t>
            </a:r>
            <a:r>
              <a:rPr lang="en-US" sz="2400" dirty="0"/>
              <a:t>see </a:t>
            </a:r>
            <a:r>
              <a:rPr lang="en-US" sz="2400" dirty="0">
                <a:hlinkClick r:id="rId3"/>
              </a:rPr>
              <a:t>http://en.wikipedia.org/wiki/Hopcroft-Karp_algorithm</a:t>
            </a:r>
            <a:r>
              <a:rPr lang="en-US" dirty="0"/>
              <a:t>)</a:t>
            </a:r>
          </a:p>
          <a:p>
            <a:pPr lvl="8"/>
            <a:endParaRPr lang="en-US" dirty="0"/>
          </a:p>
          <a:p>
            <a:r>
              <a:rPr lang="en-US" b="1" dirty="0">
                <a:solidFill>
                  <a:srgbClr val="008000"/>
                </a:solidFill>
              </a:rPr>
              <a:t>But what if we do not know the entire </a:t>
            </a:r>
            <a:br>
              <a:rPr lang="en-US" b="1" dirty="0">
                <a:solidFill>
                  <a:srgbClr val="008000"/>
                </a:solidFill>
              </a:rPr>
            </a:br>
            <a:r>
              <a:rPr lang="en-US" b="1" dirty="0">
                <a:solidFill>
                  <a:srgbClr val="008000"/>
                </a:solidFill>
              </a:rPr>
              <a:t>graph upfront?</a:t>
            </a:r>
          </a:p>
          <a:p>
            <a:pPr lvl="1">
              <a:buFont typeface="Wingdings" pitchFamily="1" charset="2"/>
              <a:buNone/>
            </a:pP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128</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740602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Online Graph Matching Problem</a:t>
            </a:r>
          </a:p>
        </p:txBody>
      </p:sp>
      <p:sp>
        <p:nvSpPr>
          <p:cNvPr id="48131" name="Rectangle 3"/>
          <p:cNvSpPr>
            <a:spLocks noGrp="1" noChangeArrowheads="1"/>
          </p:cNvSpPr>
          <p:nvPr>
            <p:ph type="body" idx="1"/>
          </p:nvPr>
        </p:nvSpPr>
        <p:spPr/>
        <p:txBody>
          <a:bodyPr/>
          <a:lstStyle/>
          <a:p>
            <a:r>
              <a:rPr lang="en-US" dirty="0"/>
              <a:t>Initially, </a:t>
            </a:r>
            <a:r>
              <a:rPr lang="en-US" dirty="0">
                <a:solidFill>
                  <a:srgbClr val="008000"/>
                </a:solidFill>
              </a:rPr>
              <a:t>we are given the set</a:t>
            </a:r>
            <a:r>
              <a:rPr lang="en-US" b="1" dirty="0">
                <a:solidFill>
                  <a:srgbClr val="008000"/>
                </a:solidFill>
              </a:rPr>
              <a:t> boys</a:t>
            </a:r>
          </a:p>
          <a:p>
            <a:r>
              <a:rPr lang="en-US" dirty="0"/>
              <a:t>In each </a:t>
            </a:r>
            <a:r>
              <a:rPr lang="en-US" b="1" dirty="0"/>
              <a:t>round</a:t>
            </a:r>
            <a:r>
              <a:rPr lang="en-US" dirty="0"/>
              <a:t>, </a:t>
            </a:r>
            <a:r>
              <a:rPr lang="en-US" b="1" dirty="0">
                <a:solidFill>
                  <a:srgbClr val="D60093"/>
                </a:solidFill>
              </a:rPr>
              <a:t>one girl’s choices are revealed</a:t>
            </a:r>
          </a:p>
          <a:p>
            <a:pPr lvl="1"/>
            <a:r>
              <a:rPr lang="en-US" dirty="0">
                <a:solidFill>
                  <a:srgbClr val="0000FF"/>
                </a:solidFill>
              </a:rPr>
              <a:t>That is, girl’s </a:t>
            </a:r>
            <a:r>
              <a:rPr lang="en-US" b="1" dirty="0">
                <a:solidFill>
                  <a:srgbClr val="0000FF"/>
                </a:solidFill>
              </a:rPr>
              <a:t>edges</a:t>
            </a:r>
            <a:r>
              <a:rPr lang="en-US" dirty="0">
                <a:solidFill>
                  <a:srgbClr val="0000FF"/>
                </a:solidFill>
              </a:rPr>
              <a:t> are revealed</a:t>
            </a:r>
          </a:p>
          <a:p>
            <a:r>
              <a:rPr lang="en-US" b="1" dirty="0"/>
              <a:t>At that time, we have to decide to either:</a:t>
            </a:r>
          </a:p>
          <a:p>
            <a:pPr lvl="1"/>
            <a:r>
              <a:rPr lang="en-US" dirty="0"/>
              <a:t>Pair the </a:t>
            </a:r>
            <a:r>
              <a:rPr lang="en-US" b="1" dirty="0">
                <a:solidFill>
                  <a:srgbClr val="D60093"/>
                </a:solidFill>
              </a:rPr>
              <a:t>girl</a:t>
            </a:r>
            <a:r>
              <a:rPr lang="en-US" dirty="0">
                <a:solidFill>
                  <a:srgbClr val="D60093"/>
                </a:solidFill>
              </a:rPr>
              <a:t> </a:t>
            </a:r>
            <a:r>
              <a:rPr lang="en-US" dirty="0"/>
              <a:t>with a </a:t>
            </a:r>
            <a:r>
              <a:rPr lang="en-US" b="1" dirty="0">
                <a:solidFill>
                  <a:srgbClr val="008000"/>
                </a:solidFill>
              </a:rPr>
              <a:t>boy</a:t>
            </a:r>
          </a:p>
          <a:p>
            <a:pPr lvl="1"/>
            <a:r>
              <a:rPr lang="en-US" dirty="0"/>
              <a:t>Do not pair the </a:t>
            </a:r>
            <a:r>
              <a:rPr lang="en-US" b="1" dirty="0">
                <a:solidFill>
                  <a:srgbClr val="D60093"/>
                </a:solidFill>
              </a:rPr>
              <a:t>girl</a:t>
            </a:r>
            <a:r>
              <a:rPr lang="en-US" dirty="0"/>
              <a:t> with any </a:t>
            </a:r>
            <a:r>
              <a:rPr lang="en-US" b="1" dirty="0">
                <a:solidFill>
                  <a:srgbClr val="008000"/>
                </a:solidFill>
              </a:rPr>
              <a:t>boy</a:t>
            </a:r>
          </a:p>
          <a:p>
            <a:pPr lvl="8"/>
            <a:endParaRPr lang="en-US" dirty="0"/>
          </a:p>
          <a:p>
            <a:r>
              <a:rPr lang="en-US" b="1" dirty="0">
                <a:solidFill>
                  <a:srgbClr val="0000FF"/>
                </a:solidFill>
              </a:rPr>
              <a:t>Example of application: </a:t>
            </a:r>
            <a:br>
              <a:rPr lang="en-US" b="1" dirty="0">
                <a:solidFill>
                  <a:srgbClr val="0000FF"/>
                </a:solidFill>
              </a:rPr>
            </a:br>
            <a:r>
              <a:rPr lang="en-US" dirty="0"/>
              <a:t>	Assigning tasks to servers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129</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8186550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13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13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13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13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1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0" name="Picture 7"/>
          <p:cNvPicPr>
            <a:picLocks noChangeAspect="1" noChangeArrowheads="1"/>
          </p:cNvPicPr>
          <p:nvPr/>
        </p:nvPicPr>
        <p:blipFill>
          <a:blip r:embed="rId2" cstate="print"/>
          <a:srcRect/>
          <a:stretch>
            <a:fillRect/>
          </a:stretch>
        </p:blipFill>
        <p:spPr bwMode="auto">
          <a:xfrm>
            <a:off x="5132515" y="2947986"/>
            <a:ext cx="4011485" cy="2995614"/>
          </a:xfrm>
          <a:prstGeom prst="rect">
            <a:avLst/>
          </a:prstGeom>
          <a:noFill/>
          <a:ln w="9525">
            <a:noFill/>
            <a:miter lim="800000"/>
            <a:headEnd/>
            <a:tailEnd/>
          </a:ln>
        </p:spPr>
      </p:pic>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Ranking Nodes on the Graph</a:t>
            </a:r>
          </a:p>
        </p:txBody>
      </p:sp>
      <p:sp>
        <p:nvSpPr>
          <p:cNvPr id="36866" name="Content Placeholder 2"/>
          <p:cNvSpPr>
            <a:spLocks noGrp="1"/>
          </p:cNvSpPr>
          <p:nvPr>
            <p:ph idx="1"/>
          </p:nvPr>
        </p:nvSpPr>
        <p:spPr/>
        <p:txBody>
          <a:bodyPr/>
          <a:lstStyle/>
          <a:p>
            <a:r>
              <a:rPr lang="en-US" b="1" dirty="0">
                <a:solidFill>
                  <a:srgbClr val="D60093"/>
                </a:solidFill>
              </a:rPr>
              <a:t>All web pages are not equally “important”</a:t>
            </a:r>
          </a:p>
          <a:p>
            <a:pPr marL="457200" lvl="1" indent="0">
              <a:buNone/>
            </a:pPr>
            <a:r>
              <a:rPr lang="en-US" dirty="0">
                <a:hlinkClick r:id="rId3"/>
              </a:rPr>
              <a:t>www.joe-schmoe.com</a:t>
            </a:r>
            <a:r>
              <a:rPr lang="en-US" dirty="0"/>
              <a:t> vs. </a:t>
            </a:r>
            <a:r>
              <a:rPr lang="en-US" dirty="0">
                <a:hlinkClick r:id="rId4"/>
              </a:rPr>
              <a:t>www.stanford.edu</a:t>
            </a:r>
            <a:r>
              <a:rPr lang="en-US" dirty="0"/>
              <a:t> </a:t>
            </a:r>
          </a:p>
          <a:p>
            <a:endParaRPr lang="en-US" dirty="0"/>
          </a:p>
          <a:p>
            <a:r>
              <a:rPr lang="en-US" dirty="0"/>
              <a:t>There is large diversity </a:t>
            </a:r>
            <a:br>
              <a:rPr lang="en-US" dirty="0"/>
            </a:br>
            <a:r>
              <a:rPr lang="en-US" dirty="0"/>
              <a:t>in the web-graph </a:t>
            </a:r>
            <a:br>
              <a:rPr lang="en-US" dirty="0"/>
            </a:br>
            <a:r>
              <a:rPr lang="en-US" dirty="0"/>
              <a:t>node connectivity.</a:t>
            </a:r>
            <a:br>
              <a:rPr lang="en-US" dirty="0"/>
            </a:br>
            <a:r>
              <a:rPr lang="en-US" b="1" dirty="0">
                <a:solidFill>
                  <a:srgbClr val="0000FF"/>
                </a:solidFill>
              </a:rPr>
              <a:t>Let’s rank the pages by </a:t>
            </a:r>
            <a:br>
              <a:rPr lang="en-US" b="1" dirty="0">
                <a:solidFill>
                  <a:srgbClr val="0000FF"/>
                </a:solidFill>
              </a:rPr>
            </a:br>
            <a:r>
              <a:rPr lang="en-US" b="1" dirty="0">
                <a:solidFill>
                  <a:srgbClr val="0000FF"/>
                </a:solidFill>
              </a:rPr>
              <a:t>the link structure!</a:t>
            </a:r>
            <a:endParaRPr lang="en-US" dirty="0">
              <a:solidFill>
                <a:srgbClr val="0000FF"/>
              </a:solidFill>
            </a:endParaRPr>
          </a:p>
        </p:txBody>
      </p:sp>
      <p:sp>
        <p:nvSpPr>
          <p:cNvPr id="5" name="Footer Placeholder 4"/>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13</a:t>
            </a:fld>
            <a:endParaRPr lang="en-US"/>
          </a:p>
        </p:txBody>
      </p:sp>
      <p:sp>
        <p:nvSpPr>
          <p:cNvPr id="8" name="Oval 7"/>
          <p:cNvSpPr/>
          <p:nvPr/>
        </p:nvSpPr>
        <p:spPr>
          <a:xfrm>
            <a:off x="6073662" y="5135477"/>
            <a:ext cx="165947" cy="178288"/>
          </a:xfrm>
          <a:prstGeom prst="ellipse">
            <a:avLst/>
          </a:prstGeom>
          <a:solidFill>
            <a:srgbClr val="0000FF"/>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a:off x="8112920" y="2895600"/>
            <a:ext cx="165947" cy="178288"/>
          </a:xfrm>
          <a:prstGeom prst="ellipse">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7180161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152400"/>
            <a:ext cx="8686800" cy="838200"/>
          </a:xfrm>
        </p:spPr>
        <p:txBody>
          <a:bodyPr>
            <a:normAutofit/>
          </a:bodyPr>
          <a:lstStyle/>
          <a:p>
            <a:r>
              <a:rPr lang="en-US" dirty="0"/>
              <a:t>Online Graph Matching: Example</a:t>
            </a:r>
          </a:p>
        </p:txBody>
      </p:sp>
      <p:sp>
        <p:nvSpPr>
          <p:cNvPr id="36" name="Footer Placeholder 35"/>
          <p:cNvSpPr>
            <a:spLocks noGrp="1"/>
          </p:cNvSpPr>
          <p:nvPr>
            <p:ph type="ftr" sz="quarter" idx="11"/>
          </p:nvPr>
        </p:nvSpPr>
        <p:spPr/>
        <p:txBody>
          <a:bodyPr/>
          <a:lstStyle/>
          <a:p>
            <a:r>
              <a:rPr lang="en-US"/>
              <a:t>J. Leskovec, A. Rajaraman, J. Ullman: Mining of Massive Datasets, http://www.mmds.org</a:t>
            </a:r>
          </a:p>
        </p:txBody>
      </p:sp>
      <p:sp>
        <p:nvSpPr>
          <p:cNvPr id="35" name="Slide Number Placeholder 34"/>
          <p:cNvSpPr>
            <a:spLocks noGrp="1"/>
          </p:cNvSpPr>
          <p:nvPr>
            <p:ph type="sldNum" sz="quarter" idx="12"/>
          </p:nvPr>
        </p:nvSpPr>
        <p:spPr/>
        <p:txBody>
          <a:bodyPr/>
          <a:lstStyle/>
          <a:p>
            <a:fld id="{19B12225-5612-419B-A8D5-4B8EEE4C217E}" type="slidenum">
              <a:rPr lang="en-US" smtClean="0"/>
              <a:pPr/>
              <a:t>130</a:t>
            </a:fld>
            <a:endParaRPr lang="en-US"/>
          </a:p>
        </p:txBody>
      </p:sp>
      <p:sp>
        <p:nvSpPr>
          <p:cNvPr id="49155" name="Oval 3"/>
          <p:cNvSpPr>
            <a:spLocks noChangeArrowheads="1"/>
          </p:cNvSpPr>
          <p:nvPr/>
        </p:nvSpPr>
        <p:spPr bwMode="auto">
          <a:xfrm>
            <a:off x="2557120" y="295116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49156" name="Oval 4"/>
          <p:cNvSpPr>
            <a:spLocks noChangeArrowheads="1"/>
          </p:cNvSpPr>
          <p:nvPr/>
        </p:nvSpPr>
        <p:spPr bwMode="auto">
          <a:xfrm>
            <a:off x="2557120" y="348456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49157" name="Oval 5"/>
          <p:cNvSpPr>
            <a:spLocks noChangeArrowheads="1"/>
          </p:cNvSpPr>
          <p:nvPr/>
        </p:nvSpPr>
        <p:spPr bwMode="auto">
          <a:xfrm>
            <a:off x="2557120" y="401796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49158" name="Oval 6"/>
          <p:cNvSpPr>
            <a:spLocks noChangeArrowheads="1"/>
          </p:cNvSpPr>
          <p:nvPr/>
        </p:nvSpPr>
        <p:spPr bwMode="auto">
          <a:xfrm>
            <a:off x="2557120" y="455136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49169" name="Text Box 17"/>
          <p:cNvSpPr txBox="1">
            <a:spLocks noChangeArrowheads="1"/>
          </p:cNvSpPr>
          <p:nvPr/>
        </p:nvSpPr>
        <p:spPr bwMode="auto">
          <a:xfrm>
            <a:off x="2226920" y="2798762"/>
            <a:ext cx="312906" cy="369332"/>
          </a:xfrm>
          <a:prstGeom prst="rect">
            <a:avLst/>
          </a:prstGeom>
          <a:noFill/>
          <a:ln w="9525">
            <a:noFill/>
            <a:miter lim="800000"/>
            <a:headEnd/>
            <a:tailEnd/>
          </a:ln>
          <a:effectLst/>
        </p:spPr>
        <p:txBody>
          <a:bodyPr wrap="none">
            <a:spAutoFit/>
          </a:bodyPr>
          <a:lstStyle/>
          <a:p>
            <a:r>
              <a:rPr lang="en-US" b="1" dirty="0">
                <a:solidFill>
                  <a:srgbClr val="008000"/>
                </a:solidFill>
                <a:latin typeface="Arial" pitchFamily="34" charset="0"/>
                <a:cs typeface="Arial" pitchFamily="34" charset="0"/>
              </a:rPr>
              <a:t>1</a:t>
            </a:r>
          </a:p>
        </p:txBody>
      </p:sp>
      <p:sp>
        <p:nvSpPr>
          <p:cNvPr id="49170" name="Text Box 18"/>
          <p:cNvSpPr txBox="1">
            <a:spLocks noChangeArrowheads="1"/>
          </p:cNvSpPr>
          <p:nvPr/>
        </p:nvSpPr>
        <p:spPr bwMode="auto">
          <a:xfrm>
            <a:off x="2252320" y="3363912"/>
            <a:ext cx="312906" cy="369332"/>
          </a:xfrm>
          <a:prstGeom prst="rect">
            <a:avLst/>
          </a:prstGeom>
          <a:noFill/>
          <a:ln w="9525">
            <a:noFill/>
            <a:miter lim="800000"/>
            <a:headEnd/>
            <a:tailEnd/>
          </a:ln>
          <a:effectLst/>
        </p:spPr>
        <p:txBody>
          <a:bodyPr wrap="none">
            <a:spAutoFit/>
          </a:bodyPr>
          <a:lstStyle/>
          <a:p>
            <a:r>
              <a:rPr lang="en-US" b="1">
                <a:solidFill>
                  <a:srgbClr val="008000"/>
                </a:solidFill>
                <a:latin typeface="Arial" pitchFamily="34" charset="0"/>
                <a:cs typeface="Arial" pitchFamily="34" charset="0"/>
              </a:rPr>
              <a:t>2</a:t>
            </a:r>
          </a:p>
        </p:txBody>
      </p:sp>
      <p:sp>
        <p:nvSpPr>
          <p:cNvPr id="49171" name="Text Box 19"/>
          <p:cNvSpPr txBox="1">
            <a:spLocks noChangeArrowheads="1"/>
          </p:cNvSpPr>
          <p:nvPr/>
        </p:nvSpPr>
        <p:spPr bwMode="auto">
          <a:xfrm>
            <a:off x="2226920" y="3897312"/>
            <a:ext cx="312906" cy="369332"/>
          </a:xfrm>
          <a:prstGeom prst="rect">
            <a:avLst/>
          </a:prstGeom>
          <a:noFill/>
          <a:ln w="9525">
            <a:noFill/>
            <a:miter lim="800000"/>
            <a:headEnd/>
            <a:tailEnd/>
          </a:ln>
          <a:effectLst/>
        </p:spPr>
        <p:txBody>
          <a:bodyPr wrap="none">
            <a:spAutoFit/>
          </a:bodyPr>
          <a:lstStyle/>
          <a:p>
            <a:r>
              <a:rPr lang="en-US" b="1">
                <a:solidFill>
                  <a:srgbClr val="008000"/>
                </a:solidFill>
                <a:latin typeface="Arial" pitchFamily="34" charset="0"/>
                <a:cs typeface="Arial" pitchFamily="34" charset="0"/>
              </a:rPr>
              <a:t>3</a:t>
            </a:r>
          </a:p>
        </p:txBody>
      </p:sp>
      <p:sp>
        <p:nvSpPr>
          <p:cNvPr id="49172" name="Text Box 20"/>
          <p:cNvSpPr txBox="1">
            <a:spLocks noChangeArrowheads="1"/>
          </p:cNvSpPr>
          <p:nvPr/>
        </p:nvSpPr>
        <p:spPr bwMode="auto">
          <a:xfrm>
            <a:off x="2226920" y="4430712"/>
            <a:ext cx="312906" cy="369332"/>
          </a:xfrm>
          <a:prstGeom prst="rect">
            <a:avLst/>
          </a:prstGeom>
          <a:noFill/>
          <a:ln w="9525">
            <a:noFill/>
            <a:miter lim="800000"/>
            <a:headEnd/>
            <a:tailEnd/>
          </a:ln>
          <a:effectLst/>
        </p:spPr>
        <p:txBody>
          <a:bodyPr wrap="none">
            <a:spAutoFit/>
          </a:bodyPr>
          <a:lstStyle/>
          <a:p>
            <a:r>
              <a:rPr lang="en-US" b="1">
                <a:solidFill>
                  <a:srgbClr val="008000"/>
                </a:solidFill>
                <a:latin typeface="Arial" pitchFamily="34" charset="0"/>
                <a:cs typeface="Arial" pitchFamily="34" charset="0"/>
              </a:rPr>
              <a:t>4</a:t>
            </a:r>
          </a:p>
        </p:txBody>
      </p:sp>
      <p:grpSp>
        <p:nvGrpSpPr>
          <p:cNvPr id="2" name="Group 29"/>
          <p:cNvGrpSpPr>
            <a:grpSpLocks/>
          </p:cNvGrpSpPr>
          <p:nvPr/>
        </p:nvGrpSpPr>
        <p:grpSpPr bwMode="auto">
          <a:xfrm>
            <a:off x="2709520" y="2754312"/>
            <a:ext cx="1752600" cy="1873250"/>
            <a:chOff x="1296" y="1028"/>
            <a:chExt cx="1104" cy="1180"/>
          </a:xfrm>
        </p:grpSpPr>
        <p:grpSp>
          <p:nvGrpSpPr>
            <p:cNvPr id="3" name="Group 26"/>
            <p:cNvGrpSpPr>
              <a:grpSpLocks/>
            </p:cNvGrpSpPr>
            <p:nvPr/>
          </p:nvGrpSpPr>
          <p:grpSpPr bwMode="auto">
            <a:xfrm>
              <a:off x="1296" y="1152"/>
              <a:ext cx="912" cy="1056"/>
              <a:chOff x="1296" y="1152"/>
              <a:chExt cx="912" cy="1056"/>
            </a:xfrm>
          </p:grpSpPr>
          <p:sp>
            <p:nvSpPr>
              <p:cNvPr id="49159" name="Oval 7"/>
              <p:cNvSpPr>
                <a:spLocks noChangeArrowheads="1"/>
              </p:cNvSpPr>
              <p:nvPr/>
            </p:nvSpPr>
            <p:spPr bwMode="auto">
              <a:xfrm>
                <a:off x="2112" y="1152"/>
                <a:ext cx="96" cy="96"/>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49163" name="Line 11"/>
              <p:cNvSpPr>
                <a:spLocks noChangeShapeType="1"/>
              </p:cNvSpPr>
              <p:nvPr/>
            </p:nvSpPr>
            <p:spPr bwMode="auto">
              <a:xfrm>
                <a:off x="1296" y="1200"/>
                <a:ext cx="816" cy="0"/>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sp>
            <p:nvSpPr>
              <p:cNvPr id="49168" name="Line 16"/>
              <p:cNvSpPr>
                <a:spLocks noChangeShapeType="1"/>
              </p:cNvSpPr>
              <p:nvPr/>
            </p:nvSpPr>
            <p:spPr bwMode="auto">
              <a:xfrm flipV="1">
                <a:off x="1296" y="1248"/>
                <a:ext cx="816" cy="960"/>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grpSp>
        <p:sp>
          <p:nvSpPr>
            <p:cNvPr id="49173" name="Text Box 21"/>
            <p:cNvSpPr txBox="1">
              <a:spLocks noChangeArrowheads="1"/>
            </p:cNvSpPr>
            <p:nvPr/>
          </p:nvSpPr>
          <p:spPr bwMode="auto">
            <a:xfrm>
              <a:off x="2198" y="1028"/>
              <a:ext cx="202" cy="231"/>
            </a:xfrm>
            <a:prstGeom prst="rect">
              <a:avLst/>
            </a:prstGeom>
            <a:noFill/>
            <a:ln w="9525">
              <a:noFill/>
              <a:miter lim="800000"/>
              <a:headEnd/>
              <a:tailEnd/>
            </a:ln>
            <a:effectLst/>
          </p:spPr>
          <p:txBody>
            <a:bodyPr wrap="none">
              <a:spAutoFit/>
            </a:bodyPr>
            <a:lstStyle/>
            <a:p>
              <a:r>
                <a:rPr lang="en-US" b="1" dirty="0">
                  <a:solidFill>
                    <a:srgbClr val="D60093"/>
                  </a:solidFill>
                  <a:latin typeface="Arial" pitchFamily="34" charset="0"/>
                  <a:cs typeface="Arial" pitchFamily="34" charset="0"/>
                </a:rPr>
                <a:t>a</a:t>
              </a:r>
            </a:p>
          </p:txBody>
        </p:sp>
      </p:grpSp>
      <p:grpSp>
        <p:nvGrpSpPr>
          <p:cNvPr id="4" name="Group 28"/>
          <p:cNvGrpSpPr>
            <a:grpSpLocks/>
          </p:cNvGrpSpPr>
          <p:nvPr/>
        </p:nvGrpSpPr>
        <p:grpSpPr bwMode="auto">
          <a:xfrm>
            <a:off x="2709521" y="3363912"/>
            <a:ext cx="1757363" cy="730250"/>
            <a:chOff x="1296" y="1412"/>
            <a:chExt cx="1107" cy="460"/>
          </a:xfrm>
        </p:grpSpPr>
        <p:sp>
          <p:nvSpPr>
            <p:cNvPr id="49160" name="Oval 8"/>
            <p:cNvSpPr>
              <a:spLocks noChangeArrowheads="1"/>
            </p:cNvSpPr>
            <p:nvPr/>
          </p:nvSpPr>
          <p:spPr bwMode="auto">
            <a:xfrm>
              <a:off x="2112" y="1488"/>
              <a:ext cx="96" cy="96"/>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49165" name="Line 13"/>
            <p:cNvSpPr>
              <a:spLocks noChangeShapeType="1"/>
            </p:cNvSpPr>
            <p:nvPr/>
          </p:nvSpPr>
          <p:spPr bwMode="auto">
            <a:xfrm>
              <a:off x="1296" y="1536"/>
              <a:ext cx="816" cy="0"/>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sp>
          <p:nvSpPr>
            <p:cNvPr id="49166" name="Line 14"/>
            <p:cNvSpPr>
              <a:spLocks noChangeShapeType="1"/>
            </p:cNvSpPr>
            <p:nvPr/>
          </p:nvSpPr>
          <p:spPr bwMode="auto">
            <a:xfrm flipV="1">
              <a:off x="1296" y="1536"/>
              <a:ext cx="816" cy="336"/>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sp>
          <p:nvSpPr>
            <p:cNvPr id="49174" name="Text Box 22"/>
            <p:cNvSpPr txBox="1">
              <a:spLocks noChangeArrowheads="1"/>
            </p:cNvSpPr>
            <p:nvPr/>
          </p:nvSpPr>
          <p:spPr bwMode="auto">
            <a:xfrm>
              <a:off x="2198" y="1412"/>
              <a:ext cx="205" cy="233"/>
            </a:xfrm>
            <a:prstGeom prst="rect">
              <a:avLst/>
            </a:prstGeom>
            <a:noFill/>
            <a:ln w="9525">
              <a:noFill/>
              <a:miter lim="800000"/>
              <a:headEnd/>
              <a:tailEnd/>
            </a:ln>
            <a:effectLst/>
          </p:spPr>
          <p:txBody>
            <a:bodyPr wrap="none">
              <a:spAutoFit/>
            </a:bodyPr>
            <a:lstStyle/>
            <a:p>
              <a:r>
                <a:rPr lang="en-US" b="1" dirty="0">
                  <a:solidFill>
                    <a:srgbClr val="D60093"/>
                  </a:solidFill>
                  <a:latin typeface="Arial" pitchFamily="34" charset="0"/>
                  <a:cs typeface="Arial" pitchFamily="34" charset="0"/>
                </a:rPr>
                <a:t>b</a:t>
              </a:r>
            </a:p>
          </p:txBody>
        </p:sp>
      </p:grpSp>
      <p:grpSp>
        <p:nvGrpSpPr>
          <p:cNvPr id="5" name="Group 30"/>
          <p:cNvGrpSpPr>
            <a:grpSpLocks/>
          </p:cNvGrpSpPr>
          <p:nvPr/>
        </p:nvGrpSpPr>
        <p:grpSpPr bwMode="auto">
          <a:xfrm>
            <a:off x="2709520" y="3103562"/>
            <a:ext cx="1760538" cy="1131888"/>
            <a:chOff x="1296" y="1248"/>
            <a:chExt cx="1109" cy="713"/>
          </a:xfrm>
        </p:grpSpPr>
        <p:sp>
          <p:nvSpPr>
            <p:cNvPr id="49161" name="Oval 9"/>
            <p:cNvSpPr>
              <a:spLocks noChangeArrowheads="1"/>
            </p:cNvSpPr>
            <p:nvPr/>
          </p:nvSpPr>
          <p:spPr bwMode="auto">
            <a:xfrm>
              <a:off x="2064" y="1776"/>
              <a:ext cx="96" cy="96"/>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49164" name="Line 12"/>
            <p:cNvSpPr>
              <a:spLocks noChangeShapeType="1"/>
            </p:cNvSpPr>
            <p:nvPr/>
          </p:nvSpPr>
          <p:spPr bwMode="auto">
            <a:xfrm>
              <a:off x="1296" y="1248"/>
              <a:ext cx="781" cy="546"/>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sp>
          <p:nvSpPr>
            <p:cNvPr id="49175" name="Text Box 23"/>
            <p:cNvSpPr txBox="1">
              <a:spLocks noChangeArrowheads="1"/>
            </p:cNvSpPr>
            <p:nvPr/>
          </p:nvSpPr>
          <p:spPr bwMode="auto">
            <a:xfrm>
              <a:off x="2208" y="1728"/>
              <a:ext cx="197" cy="233"/>
            </a:xfrm>
            <a:prstGeom prst="rect">
              <a:avLst/>
            </a:prstGeom>
            <a:noFill/>
            <a:ln w="9525">
              <a:noFill/>
              <a:miter lim="800000"/>
              <a:headEnd/>
              <a:tailEnd/>
            </a:ln>
            <a:effectLst/>
          </p:spPr>
          <p:txBody>
            <a:bodyPr wrap="none">
              <a:spAutoFit/>
            </a:bodyPr>
            <a:lstStyle/>
            <a:p>
              <a:r>
                <a:rPr lang="en-US" b="1" dirty="0">
                  <a:solidFill>
                    <a:srgbClr val="D60093"/>
                  </a:solidFill>
                  <a:latin typeface="Arial" pitchFamily="34" charset="0"/>
                  <a:cs typeface="Arial" pitchFamily="34" charset="0"/>
                </a:rPr>
                <a:t>c</a:t>
              </a:r>
            </a:p>
          </p:txBody>
        </p:sp>
      </p:grpSp>
      <p:grpSp>
        <p:nvGrpSpPr>
          <p:cNvPr id="6" name="Group 31"/>
          <p:cNvGrpSpPr>
            <a:grpSpLocks/>
          </p:cNvGrpSpPr>
          <p:nvPr/>
        </p:nvGrpSpPr>
        <p:grpSpPr bwMode="auto">
          <a:xfrm>
            <a:off x="2709521" y="4094162"/>
            <a:ext cx="1773238" cy="706438"/>
            <a:chOff x="1296" y="1872"/>
            <a:chExt cx="1117" cy="445"/>
          </a:xfrm>
        </p:grpSpPr>
        <p:sp>
          <p:nvSpPr>
            <p:cNvPr id="49162" name="Oval 10"/>
            <p:cNvSpPr>
              <a:spLocks noChangeArrowheads="1"/>
            </p:cNvSpPr>
            <p:nvPr/>
          </p:nvSpPr>
          <p:spPr bwMode="auto">
            <a:xfrm>
              <a:off x="2112" y="2160"/>
              <a:ext cx="96" cy="96"/>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49167" name="Line 15"/>
            <p:cNvSpPr>
              <a:spLocks noChangeShapeType="1"/>
            </p:cNvSpPr>
            <p:nvPr/>
          </p:nvSpPr>
          <p:spPr bwMode="auto">
            <a:xfrm>
              <a:off x="1296" y="1872"/>
              <a:ext cx="816" cy="336"/>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sp>
          <p:nvSpPr>
            <p:cNvPr id="49176" name="Text Box 24"/>
            <p:cNvSpPr txBox="1">
              <a:spLocks noChangeArrowheads="1"/>
            </p:cNvSpPr>
            <p:nvPr/>
          </p:nvSpPr>
          <p:spPr bwMode="auto">
            <a:xfrm>
              <a:off x="2208" y="2084"/>
              <a:ext cx="205" cy="233"/>
            </a:xfrm>
            <a:prstGeom prst="rect">
              <a:avLst/>
            </a:prstGeom>
            <a:noFill/>
            <a:ln w="9525">
              <a:noFill/>
              <a:miter lim="800000"/>
              <a:headEnd/>
              <a:tailEnd/>
            </a:ln>
            <a:effectLst/>
          </p:spPr>
          <p:txBody>
            <a:bodyPr wrap="none">
              <a:spAutoFit/>
            </a:bodyPr>
            <a:lstStyle/>
            <a:p>
              <a:r>
                <a:rPr lang="en-US" b="1" dirty="0">
                  <a:solidFill>
                    <a:srgbClr val="D60093"/>
                  </a:solidFill>
                  <a:latin typeface="Arial" pitchFamily="34" charset="0"/>
                  <a:cs typeface="Arial" pitchFamily="34" charset="0"/>
                </a:rPr>
                <a:t>d</a:t>
              </a:r>
            </a:p>
          </p:txBody>
        </p:sp>
      </p:grpSp>
      <p:sp>
        <p:nvSpPr>
          <p:cNvPr id="49179" name="Text Box 27"/>
          <p:cNvSpPr txBox="1">
            <a:spLocks noChangeArrowheads="1"/>
          </p:cNvSpPr>
          <p:nvPr/>
        </p:nvSpPr>
        <p:spPr bwMode="auto">
          <a:xfrm>
            <a:off x="6122645" y="2906712"/>
            <a:ext cx="817853" cy="461665"/>
          </a:xfrm>
          <a:prstGeom prst="rect">
            <a:avLst/>
          </a:prstGeom>
          <a:noFill/>
          <a:ln w="9525">
            <a:noFill/>
            <a:miter lim="800000"/>
            <a:headEnd/>
            <a:tailEnd/>
          </a:ln>
          <a:effectLst/>
        </p:spPr>
        <p:txBody>
          <a:bodyPr wrap="none">
            <a:spAutoFit/>
          </a:bodyPr>
          <a:lstStyle/>
          <a:p>
            <a:r>
              <a:rPr lang="en-US" sz="2400" b="1">
                <a:latin typeface="Arial" pitchFamily="34" charset="0"/>
                <a:cs typeface="Arial" pitchFamily="34" charset="0"/>
              </a:rPr>
              <a:t>(1,a)</a:t>
            </a:r>
          </a:p>
        </p:txBody>
      </p:sp>
      <p:sp>
        <p:nvSpPr>
          <p:cNvPr id="49184" name="Text Box 32"/>
          <p:cNvSpPr txBox="1">
            <a:spLocks noChangeArrowheads="1"/>
          </p:cNvSpPr>
          <p:nvPr/>
        </p:nvSpPr>
        <p:spPr bwMode="auto">
          <a:xfrm>
            <a:off x="6122645" y="3270250"/>
            <a:ext cx="833883" cy="461665"/>
          </a:xfrm>
          <a:prstGeom prst="rect">
            <a:avLst/>
          </a:prstGeom>
          <a:noFill/>
          <a:ln w="9525">
            <a:noFill/>
            <a:miter lim="800000"/>
            <a:headEnd/>
            <a:tailEnd/>
          </a:ln>
          <a:effectLst/>
        </p:spPr>
        <p:txBody>
          <a:bodyPr wrap="none">
            <a:spAutoFit/>
          </a:bodyPr>
          <a:lstStyle/>
          <a:p>
            <a:r>
              <a:rPr lang="en-US" sz="2400" b="1">
                <a:latin typeface="Arial" pitchFamily="34" charset="0"/>
                <a:cs typeface="Arial" pitchFamily="34" charset="0"/>
              </a:rPr>
              <a:t>(2,b)</a:t>
            </a:r>
          </a:p>
        </p:txBody>
      </p:sp>
      <p:sp>
        <p:nvSpPr>
          <p:cNvPr id="49185" name="Text Box 33"/>
          <p:cNvSpPr txBox="1">
            <a:spLocks noChangeArrowheads="1"/>
          </p:cNvSpPr>
          <p:nvPr/>
        </p:nvSpPr>
        <p:spPr bwMode="auto">
          <a:xfrm>
            <a:off x="6122645" y="3651250"/>
            <a:ext cx="833883" cy="461665"/>
          </a:xfrm>
          <a:prstGeom prst="rect">
            <a:avLst/>
          </a:prstGeom>
          <a:noFill/>
          <a:ln w="9525">
            <a:noFill/>
            <a:miter lim="800000"/>
            <a:headEnd/>
            <a:tailEnd/>
          </a:ln>
          <a:effectLst/>
        </p:spPr>
        <p:txBody>
          <a:bodyPr wrap="none">
            <a:spAutoFit/>
          </a:bodyPr>
          <a:lstStyle/>
          <a:p>
            <a:r>
              <a:rPr lang="en-US" sz="2400" b="1">
                <a:latin typeface="Arial" pitchFamily="34" charset="0"/>
                <a:cs typeface="Arial" pitchFamily="34" charset="0"/>
              </a:rPr>
              <a:t>(3,d)</a:t>
            </a:r>
          </a:p>
        </p:txBody>
      </p:sp>
      <p:sp>
        <p:nvSpPr>
          <p:cNvPr id="49187" name="Rectangle 35"/>
          <p:cNvSpPr>
            <a:spLocks noChangeArrowheads="1"/>
          </p:cNvSpPr>
          <p:nvPr/>
        </p:nvSpPr>
        <p:spPr bwMode="auto">
          <a:xfrm>
            <a:off x="4027145" y="3160712"/>
            <a:ext cx="184150" cy="366713"/>
          </a:xfrm>
          <a:prstGeom prst="rect">
            <a:avLst/>
          </a:prstGeom>
          <a:noFill/>
          <a:ln w="9525">
            <a:noFill/>
            <a:miter lim="800000"/>
            <a:headEnd/>
            <a:tailEnd/>
          </a:ln>
          <a:effectLst/>
        </p:spPr>
        <p:txBody>
          <a:bodyPr wrap="none">
            <a:spAutoFit/>
          </a:bodyPr>
          <a:lstStyle/>
          <a:p>
            <a:endParaRPr lang="en-US">
              <a:latin typeface="Arial" pitchFamily="34" charset="0"/>
              <a:cs typeface="Arial" pitchFamily="34" charset="0"/>
            </a:endParaRPr>
          </a:p>
        </p:txBody>
      </p:sp>
    </p:spTree>
    <p:extLst>
      <p:ext uri="{BB962C8B-B14F-4D97-AF65-F5344CB8AC3E}">
        <p14:creationId xmlns:p14="http://schemas.microsoft.com/office/powerpoint/2010/main" val="31764770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179"/>
                                        </p:tgtEl>
                                        <p:attrNameLst>
                                          <p:attrName>style.visibility</p:attrName>
                                        </p:attrNameLst>
                                      </p:cBhvr>
                                      <p:to>
                                        <p:strVal val="visible"/>
                                      </p:to>
                                    </p:set>
                                    <p:anim calcmode="lin" valueType="num">
                                      <p:cBhvr additive="base">
                                        <p:cTn id="13" dur="500" fill="hold"/>
                                        <p:tgtEl>
                                          <p:spTgt spid="49179"/>
                                        </p:tgtEl>
                                        <p:attrNameLst>
                                          <p:attrName>ppt_x</p:attrName>
                                        </p:attrNameLst>
                                      </p:cBhvr>
                                      <p:tavLst>
                                        <p:tav tm="0">
                                          <p:val>
                                            <p:strVal val="0-#ppt_w/2"/>
                                          </p:val>
                                        </p:tav>
                                        <p:tav tm="100000">
                                          <p:val>
                                            <p:strVal val="#ppt_x"/>
                                          </p:val>
                                        </p:tav>
                                      </p:tavLst>
                                    </p:anim>
                                    <p:anim calcmode="lin" valueType="num">
                                      <p:cBhvr additive="base">
                                        <p:cTn id="14" dur="500" fill="hold"/>
                                        <p:tgtEl>
                                          <p:spTgt spid="4917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9184"/>
                                        </p:tgtEl>
                                        <p:attrNameLst>
                                          <p:attrName>style.visibility</p:attrName>
                                        </p:attrNameLst>
                                      </p:cBhvr>
                                      <p:to>
                                        <p:strVal val="visible"/>
                                      </p:to>
                                    </p:set>
                                    <p:anim calcmode="lin" valueType="num">
                                      <p:cBhvr additive="base">
                                        <p:cTn id="25" dur="500" fill="hold"/>
                                        <p:tgtEl>
                                          <p:spTgt spid="49184"/>
                                        </p:tgtEl>
                                        <p:attrNameLst>
                                          <p:attrName>ppt_x</p:attrName>
                                        </p:attrNameLst>
                                      </p:cBhvr>
                                      <p:tavLst>
                                        <p:tav tm="0">
                                          <p:val>
                                            <p:strVal val="0-#ppt_w/2"/>
                                          </p:val>
                                        </p:tav>
                                        <p:tav tm="100000">
                                          <p:val>
                                            <p:strVal val="#ppt_x"/>
                                          </p:val>
                                        </p:tav>
                                      </p:tavLst>
                                    </p:anim>
                                    <p:anim calcmode="lin" valueType="num">
                                      <p:cBhvr additive="base">
                                        <p:cTn id="26" dur="500" fill="hold"/>
                                        <p:tgtEl>
                                          <p:spTgt spid="4918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9185"/>
                                        </p:tgtEl>
                                        <p:attrNameLst>
                                          <p:attrName>style.visibility</p:attrName>
                                        </p:attrNameLst>
                                      </p:cBhvr>
                                      <p:to>
                                        <p:strVal val="visible"/>
                                      </p:to>
                                    </p:set>
                                    <p:anim calcmode="lin" valueType="num">
                                      <p:cBhvr additive="base">
                                        <p:cTn id="43" dur="500" fill="hold"/>
                                        <p:tgtEl>
                                          <p:spTgt spid="49185"/>
                                        </p:tgtEl>
                                        <p:attrNameLst>
                                          <p:attrName>ppt_x</p:attrName>
                                        </p:attrNameLst>
                                      </p:cBhvr>
                                      <p:tavLst>
                                        <p:tav tm="0">
                                          <p:val>
                                            <p:strVal val="0-#ppt_w/2"/>
                                          </p:val>
                                        </p:tav>
                                        <p:tav tm="100000">
                                          <p:val>
                                            <p:strVal val="#ppt_x"/>
                                          </p:val>
                                        </p:tav>
                                      </p:tavLst>
                                    </p:anim>
                                    <p:anim calcmode="lin" valueType="num">
                                      <p:cBhvr additive="base">
                                        <p:cTn id="44" dur="500" fill="hold"/>
                                        <p:tgtEl>
                                          <p:spTgt spid="491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9" grpId="0" autoUpdateAnimBg="0"/>
      <p:bldP spid="49184" grpId="0" autoUpdateAnimBg="0"/>
      <p:bldP spid="49185"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Greedy Algorithm</a:t>
            </a:r>
          </a:p>
        </p:txBody>
      </p:sp>
      <p:sp>
        <p:nvSpPr>
          <p:cNvPr id="50179" name="Rectangle 3"/>
          <p:cNvSpPr>
            <a:spLocks noGrp="1" noChangeArrowheads="1"/>
          </p:cNvSpPr>
          <p:nvPr>
            <p:ph type="body" idx="1"/>
          </p:nvPr>
        </p:nvSpPr>
        <p:spPr/>
        <p:txBody>
          <a:bodyPr/>
          <a:lstStyle/>
          <a:p>
            <a:r>
              <a:rPr lang="en-US" b="1" dirty="0">
                <a:solidFill>
                  <a:srgbClr val="D60093"/>
                </a:solidFill>
              </a:rPr>
              <a:t>Greedy algorithm for the online graph </a:t>
            </a:r>
            <a:br>
              <a:rPr lang="en-US" b="1" dirty="0">
                <a:solidFill>
                  <a:srgbClr val="D60093"/>
                </a:solidFill>
              </a:rPr>
            </a:br>
            <a:r>
              <a:rPr lang="en-US" b="1" dirty="0">
                <a:solidFill>
                  <a:srgbClr val="D60093"/>
                </a:solidFill>
              </a:rPr>
              <a:t>matching problem:</a:t>
            </a:r>
          </a:p>
          <a:p>
            <a:pPr lvl="1"/>
            <a:r>
              <a:rPr lang="en-US" dirty="0"/>
              <a:t>Pair the new girl with </a:t>
            </a:r>
            <a:r>
              <a:rPr lang="en-US" b="1" dirty="0"/>
              <a:t>any</a:t>
            </a:r>
            <a:r>
              <a:rPr lang="en-US" dirty="0"/>
              <a:t> eligible boy</a:t>
            </a:r>
          </a:p>
          <a:p>
            <a:pPr lvl="2"/>
            <a:r>
              <a:rPr lang="en-US" dirty="0"/>
              <a:t>If there is none, do not pair girl</a:t>
            </a:r>
          </a:p>
          <a:p>
            <a:pPr lvl="8"/>
            <a:endParaRPr lang="en-US" dirty="0"/>
          </a:p>
          <a:p>
            <a:r>
              <a:rPr lang="en-US" b="1" dirty="0">
                <a:solidFill>
                  <a:srgbClr val="008000"/>
                </a:solidFill>
              </a:rPr>
              <a:t>How good is the algorithm?</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131</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551334380"/>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Competitive Ratio</a:t>
            </a:r>
          </a:p>
        </p:txBody>
      </p:sp>
      <p:sp>
        <p:nvSpPr>
          <p:cNvPr id="52227" name="Rectangle 3"/>
          <p:cNvSpPr>
            <a:spLocks noGrp="1" noChangeArrowheads="1"/>
          </p:cNvSpPr>
          <p:nvPr>
            <p:ph type="body" idx="1"/>
          </p:nvPr>
        </p:nvSpPr>
        <p:spPr/>
        <p:txBody>
          <a:bodyPr/>
          <a:lstStyle/>
          <a:p>
            <a:r>
              <a:rPr lang="en-US" dirty="0"/>
              <a:t>For input </a:t>
            </a:r>
            <a:r>
              <a:rPr lang="en-US" b="1" i="1" dirty="0"/>
              <a:t>I</a:t>
            </a:r>
            <a:r>
              <a:rPr lang="en-US" dirty="0"/>
              <a:t>, suppose greedy produces matching </a:t>
            </a:r>
            <a:r>
              <a:rPr lang="en-US" b="1" i="1" dirty="0" err="1">
                <a:cs typeface="Times New Roman" pitchFamily="18" charset="0"/>
              </a:rPr>
              <a:t>M</a:t>
            </a:r>
            <a:r>
              <a:rPr lang="en-US" b="1" i="1" baseline="-25000" dirty="0" err="1">
                <a:cs typeface="Times New Roman" pitchFamily="18" charset="0"/>
              </a:rPr>
              <a:t>greedy</a:t>
            </a:r>
            <a:r>
              <a:rPr lang="en-US" dirty="0"/>
              <a:t> while an optimal </a:t>
            </a:r>
            <a:br>
              <a:rPr lang="en-US" dirty="0"/>
            </a:br>
            <a:r>
              <a:rPr lang="en-US" dirty="0"/>
              <a:t>matching is </a:t>
            </a:r>
            <a:r>
              <a:rPr lang="en-US" b="1" i="1" dirty="0" err="1">
                <a:cs typeface="Times New Roman" pitchFamily="18" charset="0"/>
              </a:rPr>
              <a:t>M</a:t>
            </a:r>
            <a:r>
              <a:rPr lang="en-US" b="1" i="1" baseline="-25000" dirty="0" err="1">
                <a:cs typeface="Times New Roman" pitchFamily="18" charset="0"/>
              </a:rPr>
              <a:t>opt</a:t>
            </a:r>
            <a:endParaRPr lang="en-US" b="1" i="1" baseline="-25000" dirty="0">
              <a:cs typeface="Times New Roman" pitchFamily="18" charset="0"/>
            </a:endParaRPr>
          </a:p>
          <a:p>
            <a:pPr>
              <a:buFont typeface="Wingdings" pitchFamily="1" charset="2"/>
              <a:buNone/>
            </a:pPr>
            <a:endParaRPr lang="en-US" sz="2800" dirty="0"/>
          </a:p>
          <a:p>
            <a:pPr>
              <a:buFont typeface="Wingdings" pitchFamily="1" charset="2"/>
              <a:buNone/>
            </a:pPr>
            <a:r>
              <a:rPr lang="en-US" b="1" dirty="0">
                <a:solidFill>
                  <a:srgbClr val="0000FF"/>
                </a:solidFill>
              </a:rPr>
              <a:t>Competitive ratio = </a:t>
            </a:r>
          </a:p>
          <a:p>
            <a:pPr>
              <a:buFont typeface="Wingdings" pitchFamily="1" charset="2"/>
              <a:buNone/>
            </a:pPr>
            <a:r>
              <a:rPr lang="en-US" b="1" dirty="0">
                <a:solidFill>
                  <a:srgbClr val="0000FF"/>
                </a:solidFill>
              </a:rPr>
              <a:t>			</a:t>
            </a:r>
            <a:r>
              <a:rPr lang="en-US" b="1" i="1" dirty="0" err="1">
                <a:solidFill>
                  <a:srgbClr val="0000FF"/>
                </a:solidFill>
                <a:cs typeface="Times New Roman" pitchFamily="18" charset="0"/>
              </a:rPr>
              <a:t>min</a:t>
            </a:r>
            <a:r>
              <a:rPr lang="en-US" b="1" i="1" baseline="-25000" dirty="0" err="1">
                <a:solidFill>
                  <a:srgbClr val="0000FF"/>
                </a:solidFill>
                <a:cs typeface="Times New Roman" pitchFamily="18" charset="0"/>
              </a:rPr>
              <a:t>all</a:t>
            </a:r>
            <a:r>
              <a:rPr lang="en-US" b="1" i="1" baseline="-25000" dirty="0">
                <a:solidFill>
                  <a:srgbClr val="0000FF"/>
                </a:solidFill>
                <a:cs typeface="Times New Roman" pitchFamily="18" charset="0"/>
              </a:rPr>
              <a:t> possible inputs I</a:t>
            </a:r>
            <a:r>
              <a:rPr lang="en-US" b="1" i="1" dirty="0">
                <a:solidFill>
                  <a:srgbClr val="0000FF"/>
                </a:solidFill>
                <a:cs typeface="Times New Roman" pitchFamily="18" charset="0"/>
              </a:rPr>
              <a:t> (|</a:t>
            </a:r>
            <a:r>
              <a:rPr lang="en-US" b="1" i="1" dirty="0" err="1">
                <a:solidFill>
                  <a:srgbClr val="0000FF"/>
                </a:solidFill>
                <a:cs typeface="Times New Roman" pitchFamily="18" charset="0"/>
              </a:rPr>
              <a:t>M</a:t>
            </a:r>
            <a:r>
              <a:rPr lang="en-US" b="1" i="1" baseline="-25000" dirty="0" err="1">
                <a:solidFill>
                  <a:srgbClr val="0000FF"/>
                </a:solidFill>
                <a:cs typeface="Times New Roman" pitchFamily="18" charset="0"/>
              </a:rPr>
              <a:t>greedy</a:t>
            </a:r>
            <a:r>
              <a:rPr lang="en-US" b="1" i="1" dirty="0">
                <a:solidFill>
                  <a:srgbClr val="0000FF"/>
                </a:solidFill>
                <a:cs typeface="Times New Roman" pitchFamily="18" charset="0"/>
              </a:rPr>
              <a:t>|/|</a:t>
            </a:r>
            <a:r>
              <a:rPr lang="en-US" b="1" i="1" dirty="0" err="1">
                <a:solidFill>
                  <a:srgbClr val="0000FF"/>
                </a:solidFill>
                <a:cs typeface="Times New Roman" pitchFamily="18" charset="0"/>
              </a:rPr>
              <a:t>M</a:t>
            </a:r>
            <a:r>
              <a:rPr lang="en-US" b="1" i="1" baseline="-25000" dirty="0" err="1">
                <a:solidFill>
                  <a:srgbClr val="0000FF"/>
                </a:solidFill>
                <a:cs typeface="Times New Roman" pitchFamily="18" charset="0"/>
              </a:rPr>
              <a:t>opt</a:t>
            </a:r>
            <a:r>
              <a:rPr lang="en-US" b="1" i="1" dirty="0">
                <a:solidFill>
                  <a:srgbClr val="0000FF"/>
                </a:solidFill>
                <a:cs typeface="Times New Roman" pitchFamily="18" charset="0"/>
              </a:rPr>
              <a:t>|)</a:t>
            </a:r>
          </a:p>
          <a:p>
            <a:pPr>
              <a:buFont typeface="Wingdings" pitchFamily="1" charset="2"/>
              <a:buNone/>
            </a:pPr>
            <a:endParaRPr lang="en-US" sz="2000" b="1" dirty="0">
              <a:solidFill>
                <a:srgbClr val="0000FF"/>
              </a:solidFill>
            </a:endParaRPr>
          </a:p>
          <a:p>
            <a:pPr>
              <a:buFont typeface="Wingdings" pitchFamily="1" charset="2"/>
              <a:buNone/>
            </a:pPr>
            <a:r>
              <a:rPr lang="en-US" sz="2400" b="1" dirty="0">
                <a:solidFill>
                  <a:srgbClr val="008000"/>
                </a:solidFill>
              </a:rPr>
              <a:t>(what is </a:t>
            </a:r>
            <a:r>
              <a:rPr lang="en-US" sz="2400" b="1" dirty="0" err="1">
                <a:solidFill>
                  <a:srgbClr val="008000"/>
                </a:solidFill>
              </a:rPr>
              <a:t>greedy’s</a:t>
            </a:r>
            <a:r>
              <a:rPr lang="en-US" sz="2400" b="1" dirty="0">
                <a:solidFill>
                  <a:srgbClr val="008000"/>
                </a:solidFill>
              </a:rPr>
              <a:t> </a:t>
            </a:r>
            <a:r>
              <a:rPr lang="en-US" sz="2400" b="1" u="sng" dirty="0">
                <a:solidFill>
                  <a:srgbClr val="008000"/>
                </a:solidFill>
              </a:rPr>
              <a:t>worst</a:t>
            </a:r>
            <a:r>
              <a:rPr lang="en-US" sz="2400" b="1" dirty="0">
                <a:solidFill>
                  <a:srgbClr val="008000"/>
                </a:solidFill>
              </a:rPr>
              <a:t> performance </a:t>
            </a:r>
            <a:r>
              <a:rPr lang="en-US" sz="2400" b="1" u="sng" dirty="0">
                <a:solidFill>
                  <a:srgbClr val="008000"/>
                </a:solidFill>
              </a:rPr>
              <a:t>over all possible</a:t>
            </a:r>
            <a:r>
              <a:rPr lang="en-US" sz="2400" b="1" dirty="0">
                <a:solidFill>
                  <a:srgbClr val="008000"/>
                </a:solidFill>
              </a:rPr>
              <a:t> inputs </a:t>
            </a:r>
            <a:r>
              <a:rPr lang="en-US" sz="2400" b="1" i="1" dirty="0">
                <a:solidFill>
                  <a:srgbClr val="008000"/>
                </a:solidFill>
              </a:rPr>
              <a:t>I</a:t>
            </a:r>
            <a:r>
              <a:rPr lang="en-US" sz="2400" b="1" dirty="0">
                <a:solidFill>
                  <a:srgbClr val="008000"/>
                </a:solidFill>
              </a:rPr>
              <a:t>)</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132</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994446664"/>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Analyzing the Greedy Algorithm</a:t>
            </a:r>
          </a:p>
        </p:txBody>
      </p:sp>
      <p:sp>
        <p:nvSpPr>
          <p:cNvPr id="53251" name="Rectangle 3"/>
          <p:cNvSpPr>
            <a:spLocks noGrp="1" noChangeArrowheads="1"/>
          </p:cNvSpPr>
          <p:nvPr>
            <p:ph idx="1"/>
          </p:nvPr>
        </p:nvSpPr>
        <p:spPr>
          <a:xfrm>
            <a:off x="457200" y="1295400"/>
            <a:ext cx="8686800" cy="5257801"/>
          </a:xfrm>
        </p:spPr>
        <p:txBody>
          <a:bodyPr>
            <a:normAutofit/>
          </a:bodyPr>
          <a:lstStyle/>
          <a:p>
            <a:r>
              <a:rPr lang="en-US" dirty="0">
                <a:solidFill>
                  <a:srgbClr val="0000FF"/>
                </a:solidFill>
              </a:rPr>
              <a:t>Consider a case: </a:t>
            </a:r>
            <a:r>
              <a:rPr lang="en-US" b="1" i="1" dirty="0" err="1">
                <a:solidFill>
                  <a:srgbClr val="0000FF"/>
                </a:solidFill>
              </a:rPr>
              <a:t>M</a:t>
            </a:r>
            <a:r>
              <a:rPr lang="en-US" b="1" i="1" baseline="-25000" dirty="0" err="1">
                <a:solidFill>
                  <a:srgbClr val="0000FF"/>
                </a:solidFill>
              </a:rPr>
              <a:t>greedy</a:t>
            </a:r>
            <a:r>
              <a:rPr lang="en-US" b="1" dirty="0">
                <a:solidFill>
                  <a:srgbClr val="0000FF"/>
                </a:solidFill>
              </a:rPr>
              <a:t>≠ </a:t>
            </a:r>
            <a:r>
              <a:rPr lang="en-US" b="1" i="1" dirty="0" err="1">
                <a:solidFill>
                  <a:srgbClr val="0000FF"/>
                </a:solidFill>
              </a:rPr>
              <a:t>M</a:t>
            </a:r>
            <a:r>
              <a:rPr lang="en-US" b="1" i="1" baseline="-25000" dirty="0" err="1">
                <a:solidFill>
                  <a:srgbClr val="0000FF"/>
                </a:solidFill>
              </a:rPr>
              <a:t>opt</a:t>
            </a:r>
            <a:endParaRPr lang="en-US" dirty="0">
              <a:solidFill>
                <a:srgbClr val="0000FF"/>
              </a:solidFill>
            </a:endParaRPr>
          </a:p>
          <a:p>
            <a:r>
              <a:rPr lang="en-US" dirty="0"/>
              <a:t>Consider the set </a:t>
            </a:r>
            <a:r>
              <a:rPr lang="en-US" b="1" i="1" dirty="0">
                <a:solidFill>
                  <a:srgbClr val="D60093"/>
                </a:solidFill>
              </a:rPr>
              <a:t>G</a:t>
            </a:r>
            <a:r>
              <a:rPr lang="en-US" dirty="0"/>
              <a:t> of girls </a:t>
            </a:r>
            <a:br>
              <a:rPr lang="en-US" dirty="0"/>
            </a:br>
            <a:r>
              <a:rPr lang="en-US" dirty="0"/>
              <a:t>matched in </a:t>
            </a:r>
            <a:r>
              <a:rPr lang="en-US" b="1" i="1" dirty="0" err="1"/>
              <a:t>M</a:t>
            </a:r>
            <a:r>
              <a:rPr lang="en-US" b="1" i="1" baseline="-25000" dirty="0" err="1"/>
              <a:t>opt</a:t>
            </a:r>
            <a:r>
              <a:rPr lang="en-US" dirty="0"/>
              <a:t> but not in </a:t>
            </a:r>
            <a:r>
              <a:rPr lang="en-US" b="1" i="1" dirty="0" err="1"/>
              <a:t>M</a:t>
            </a:r>
            <a:r>
              <a:rPr lang="en-US" b="1" i="1" baseline="-25000" dirty="0" err="1"/>
              <a:t>greedy</a:t>
            </a:r>
            <a:endParaRPr lang="en-US" b="1" i="1" baseline="-25000" dirty="0"/>
          </a:p>
          <a:p>
            <a:r>
              <a:rPr lang="en-US" dirty="0"/>
              <a:t>Then every boy </a:t>
            </a:r>
            <a:r>
              <a:rPr lang="en-US" b="1" i="1" dirty="0">
                <a:solidFill>
                  <a:srgbClr val="008000"/>
                </a:solidFill>
              </a:rPr>
              <a:t>B</a:t>
            </a:r>
            <a:r>
              <a:rPr lang="en-US" b="1" dirty="0">
                <a:solidFill>
                  <a:srgbClr val="008000"/>
                </a:solidFill>
              </a:rPr>
              <a:t> </a:t>
            </a:r>
            <a:r>
              <a:rPr lang="en-US" u="sng" dirty="0"/>
              <a:t>adjacent</a:t>
            </a:r>
            <a:r>
              <a:rPr lang="en-US" dirty="0"/>
              <a:t> to girls </a:t>
            </a:r>
            <a:br>
              <a:rPr lang="en-US" dirty="0"/>
            </a:br>
            <a:r>
              <a:rPr lang="en-US" dirty="0"/>
              <a:t>in </a:t>
            </a:r>
            <a:r>
              <a:rPr lang="en-US" b="1" i="1" dirty="0">
                <a:solidFill>
                  <a:srgbClr val="D60093"/>
                </a:solidFill>
              </a:rPr>
              <a:t>G</a:t>
            </a:r>
            <a:r>
              <a:rPr lang="en-US" dirty="0"/>
              <a:t> is already matched in </a:t>
            </a:r>
            <a:r>
              <a:rPr lang="en-US" b="1" i="1" dirty="0" err="1"/>
              <a:t>M</a:t>
            </a:r>
            <a:r>
              <a:rPr lang="en-US" b="1" i="1" baseline="-25000" dirty="0" err="1"/>
              <a:t>greedy</a:t>
            </a:r>
            <a:r>
              <a:rPr lang="en-US" dirty="0"/>
              <a:t>:</a:t>
            </a:r>
          </a:p>
          <a:p>
            <a:pPr lvl="1"/>
            <a:r>
              <a:rPr lang="en-US" dirty="0"/>
              <a:t>If there would exist such non-matched </a:t>
            </a:r>
            <a:br>
              <a:rPr lang="en-US" dirty="0"/>
            </a:br>
            <a:r>
              <a:rPr lang="en-US" dirty="0"/>
              <a:t>(by </a:t>
            </a:r>
            <a:r>
              <a:rPr lang="en-US" b="1" i="1" dirty="0" err="1"/>
              <a:t>M</a:t>
            </a:r>
            <a:r>
              <a:rPr lang="en-US" b="1" i="1" baseline="-25000" dirty="0" err="1"/>
              <a:t>greedy</a:t>
            </a:r>
            <a:r>
              <a:rPr lang="en-US" dirty="0"/>
              <a:t>) boy adjacent to a non-matched </a:t>
            </a:r>
            <a:br>
              <a:rPr lang="en-US" dirty="0"/>
            </a:br>
            <a:r>
              <a:rPr lang="en-US" dirty="0"/>
              <a:t>girl then greedy would have matched them</a:t>
            </a:r>
          </a:p>
          <a:p>
            <a:r>
              <a:rPr lang="en-US" dirty="0"/>
              <a:t>Since boys </a:t>
            </a:r>
            <a:r>
              <a:rPr lang="en-US" b="1" i="1" dirty="0">
                <a:solidFill>
                  <a:srgbClr val="008000"/>
                </a:solidFill>
              </a:rPr>
              <a:t>B</a:t>
            </a:r>
            <a:r>
              <a:rPr lang="en-US" dirty="0"/>
              <a:t> are already matched in </a:t>
            </a:r>
            <a:r>
              <a:rPr lang="en-US" b="1" i="1" dirty="0" err="1"/>
              <a:t>M</a:t>
            </a:r>
            <a:r>
              <a:rPr lang="en-US" b="1" i="1" baseline="-25000" dirty="0" err="1"/>
              <a:t>greedy</a:t>
            </a:r>
            <a:r>
              <a:rPr lang="en-US" dirty="0"/>
              <a:t> then </a:t>
            </a:r>
            <a:br>
              <a:rPr lang="en-US" dirty="0"/>
            </a:br>
            <a:r>
              <a:rPr lang="en-US" b="1" dirty="0">
                <a:solidFill>
                  <a:srgbClr val="FF0066"/>
                </a:solidFill>
              </a:rPr>
              <a:t>(1)</a:t>
            </a:r>
            <a:r>
              <a:rPr lang="en-US" b="1" dirty="0"/>
              <a:t> </a:t>
            </a:r>
            <a:r>
              <a:rPr lang="en-US" dirty="0">
                <a:sym typeface="Symbol"/>
              </a:rPr>
              <a:t> </a:t>
            </a:r>
            <a:r>
              <a:rPr lang="en-US" dirty="0"/>
              <a:t>|</a:t>
            </a:r>
            <a:r>
              <a:rPr lang="en-US" b="1" i="1" dirty="0" err="1"/>
              <a:t>M</a:t>
            </a:r>
            <a:r>
              <a:rPr lang="en-US" b="1" i="1" baseline="-25000" dirty="0" err="1"/>
              <a:t>greedy</a:t>
            </a:r>
            <a:r>
              <a:rPr lang="en-US" dirty="0"/>
              <a:t>|≥ |</a:t>
            </a:r>
            <a:r>
              <a:rPr lang="en-US" b="1" i="1" dirty="0">
                <a:solidFill>
                  <a:srgbClr val="008000"/>
                </a:solidFill>
              </a:rPr>
              <a:t>B</a:t>
            </a:r>
            <a:r>
              <a:rPr lang="en-US" dirty="0"/>
              <a:t>|</a:t>
            </a:r>
            <a:endParaRPr lang="en-US" baseline="-25000" dirty="0"/>
          </a:p>
          <a:p>
            <a:endParaRPr lang="en-US" sz="2400" dirty="0"/>
          </a:p>
        </p:txBody>
      </p:sp>
      <p:sp>
        <p:nvSpPr>
          <p:cNvPr id="39" name="Footer Placeholder 38"/>
          <p:cNvSpPr>
            <a:spLocks noGrp="1"/>
          </p:cNvSpPr>
          <p:nvPr>
            <p:ph type="ftr" sz="quarter" idx="11"/>
          </p:nvPr>
        </p:nvSpPr>
        <p:spPr/>
        <p:txBody>
          <a:bodyPr/>
          <a:lstStyle/>
          <a:p>
            <a:r>
              <a:rPr lang="en-US"/>
              <a:t>J. Leskovec, A. Rajaraman, J. Ullman: Mining of Massive Datasets, http://www.mmds.org</a:t>
            </a:r>
          </a:p>
        </p:txBody>
      </p:sp>
      <p:sp>
        <p:nvSpPr>
          <p:cNvPr id="38" name="Slide Number Placeholder 37"/>
          <p:cNvSpPr>
            <a:spLocks noGrp="1"/>
          </p:cNvSpPr>
          <p:nvPr>
            <p:ph type="sldNum" sz="quarter" idx="12"/>
          </p:nvPr>
        </p:nvSpPr>
        <p:spPr/>
        <p:txBody>
          <a:bodyPr/>
          <a:lstStyle/>
          <a:p>
            <a:fld id="{19B12225-5612-419B-A8D5-4B8EEE4C217E}" type="slidenum">
              <a:rPr lang="en-US" smtClean="0"/>
              <a:pPr/>
              <a:t>133</a:t>
            </a:fld>
            <a:endParaRPr lang="en-US"/>
          </a:p>
        </p:txBody>
      </p:sp>
      <p:grpSp>
        <p:nvGrpSpPr>
          <p:cNvPr id="42" name="Group 41"/>
          <p:cNvGrpSpPr/>
          <p:nvPr/>
        </p:nvGrpSpPr>
        <p:grpSpPr>
          <a:xfrm>
            <a:off x="6777548" y="1307068"/>
            <a:ext cx="2366452" cy="2511346"/>
            <a:chOff x="6777548" y="1307068"/>
            <a:chExt cx="2366452" cy="2511346"/>
          </a:xfrm>
        </p:grpSpPr>
        <p:sp>
          <p:nvSpPr>
            <p:cNvPr id="43" name="Oval 42"/>
            <p:cNvSpPr>
              <a:spLocks noChangeArrowheads="1"/>
            </p:cNvSpPr>
            <p:nvPr/>
          </p:nvSpPr>
          <p:spPr bwMode="auto">
            <a:xfrm>
              <a:off x="8522749" y="1580118"/>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49" name="Oval 48"/>
            <p:cNvSpPr>
              <a:spLocks noChangeArrowheads="1"/>
            </p:cNvSpPr>
            <p:nvPr/>
          </p:nvSpPr>
          <p:spPr bwMode="auto">
            <a:xfrm>
              <a:off x="8522749" y="2113518"/>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53" name="Oval 52"/>
            <p:cNvSpPr>
              <a:spLocks noChangeArrowheads="1"/>
            </p:cNvSpPr>
            <p:nvPr/>
          </p:nvSpPr>
          <p:spPr bwMode="auto">
            <a:xfrm>
              <a:off x="8544974" y="2588181"/>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57" name="Oval 56"/>
            <p:cNvSpPr>
              <a:spLocks noChangeArrowheads="1"/>
            </p:cNvSpPr>
            <p:nvPr/>
          </p:nvSpPr>
          <p:spPr bwMode="auto">
            <a:xfrm>
              <a:off x="8522749" y="3180318"/>
              <a:ext cx="152400" cy="152400"/>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58" name="Oval 57"/>
            <p:cNvSpPr>
              <a:spLocks noChangeArrowheads="1"/>
            </p:cNvSpPr>
            <p:nvPr/>
          </p:nvSpPr>
          <p:spPr bwMode="auto">
            <a:xfrm>
              <a:off x="7217824" y="16002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59" name="Line 11"/>
            <p:cNvSpPr>
              <a:spLocks noChangeShapeType="1"/>
            </p:cNvSpPr>
            <p:nvPr/>
          </p:nvSpPr>
          <p:spPr bwMode="auto">
            <a:xfrm>
              <a:off x="7386099" y="1676400"/>
              <a:ext cx="1143000" cy="0"/>
            </a:xfrm>
            <a:prstGeom prst="line">
              <a:avLst/>
            </a:prstGeom>
            <a:noFill/>
            <a:ln w="19050">
              <a:solidFill>
                <a:schemeClr val="tx1"/>
              </a:solidFill>
              <a:round/>
              <a:headEnd/>
              <a:tailEnd/>
            </a:ln>
            <a:effectLst/>
          </p:spPr>
          <p:txBody>
            <a:bodyPr/>
            <a:lstStyle/>
            <a:p>
              <a:endParaRPr lang="en-US"/>
            </a:p>
          </p:txBody>
        </p:sp>
        <p:sp>
          <p:nvSpPr>
            <p:cNvPr id="60" name="Line 16"/>
            <p:cNvSpPr>
              <a:spLocks noChangeShapeType="1"/>
            </p:cNvSpPr>
            <p:nvPr/>
          </p:nvSpPr>
          <p:spPr bwMode="auto">
            <a:xfrm>
              <a:off x="7378842" y="3276600"/>
              <a:ext cx="1150257" cy="0"/>
            </a:xfrm>
            <a:prstGeom prst="line">
              <a:avLst/>
            </a:prstGeom>
            <a:noFill/>
            <a:ln w="19050">
              <a:solidFill>
                <a:schemeClr val="tx1"/>
              </a:solidFill>
              <a:round/>
              <a:headEnd/>
              <a:tailEnd/>
            </a:ln>
            <a:effectLst/>
          </p:spPr>
          <p:txBody>
            <a:bodyPr/>
            <a:lstStyle/>
            <a:p>
              <a:endParaRPr lang="en-US"/>
            </a:p>
          </p:txBody>
        </p:sp>
        <p:sp>
          <p:nvSpPr>
            <p:cNvPr id="61" name="Text Box 21"/>
            <p:cNvSpPr txBox="1">
              <a:spLocks noChangeArrowheads="1"/>
            </p:cNvSpPr>
            <p:nvPr/>
          </p:nvSpPr>
          <p:spPr bwMode="auto">
            <a:xfrm>
              <a:off x="8757699" y="1447800"/>
              <a:ext cx="303288" cy="369332"/>
            </a:xfrm>
            <a:prstGeom prst="rect">
              <a:avLst/>
            </a:prstGeom>
            <a:noFill/>
            <a:ln w="9525">
              <a:noFill/>
              <a:miter lim="800000"/>
              <a:headEnd/>
              <a:tailEnd/>
            </a:ln>
            <a:effectLst/>
          </p:spPr>
          <p:txBody>
            <a:bodyPr wrap="none">
              <a:spAutoFit/>
            </a:bodyPr>
            <a:lstStyle/>
            <a:p>
              <a:r>
                <a:rPr lang="en-US" b="1">
                  <a:solidFill>
                    <a:srgbClr val="D60093"/>
                  </a:solidFill>
                </a:rPr>
                <a:t>a</a:t>
              </a:r>
            </a:p>
          </p:txBody>
        </p:sp>
        <p:sp>
          <p:nvSpPr>
            <p:cNvPr id="62" name="Oval 8"/>
            <p:cNvSpPr>
              <a:spLocks noChangeArrowheads="1"/>
            </p:cNvSpPr>
            <p:nvPr/>
          </p:nvSpPr>
          <p:spPr bwMode="auto">
            <a:xfrm>
              <a:off x="7217824" y="21336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63" name="Line 13"/>
            <p:cNvSpPr>
              <a:spLocks noChangeShapeType="1"/>
            </p:cNvSpPr>
            <p:nvPr/>
          </p:nvSpPr>
          <p:spPr bwMode="auto">
            <a:xfrm>
              <a:off x="7386099" y="2209800"/>
              <a:ext cx="1143000" cy="0"/>
            </a:xfrm>
            <a:prstGeom prst="line">
              <a:avLst/>
            </a:prstGeom>
            <a:noFill/>
            <a:ln w="19050">
              <a:solidFill>
                <a:schemeClr val="tx1"/>
              </a:solidFill>
              <a:round/>
              <a:headEnd/>
              <a:tailEnd/>
            </a:ln>
            <a:effectLst/>
          </p:spPr>
          <p:txBody>
            <a:bodyPr/>
            <a:lstStyle/>
            <a:p>
              <a:endParaRPr lang="en-US"/>
            </a:p>
          </p:txBody>
        </p:sp>
        <p:sp>
          <p:nvSpPr>
            <p:cNvPr id="64" name="Text Box 22"/>
            <p:cNvSpPr txBox="1">
              <a:spLocks noChangeArrowheads="1"/>
            </p:cNvSpPr>
            <p:nvPr/>
          </p:nvSpPr>
          <p:spPr bwMode="auto">
            <a:xfrm>
              <a:off x="8757699" y="2057400"/>
              <a:ext cx="312906" cy="369332"/>
            </a:xfrm>
            <a:prstGeom prst="rect">
              <a:avLst/>
            </a:prstGeom>
            <a:noFill/>
            <a:ln w="9525">
              <a:noFill/>
              <a:miter lim="800000"/>
              <a:headEnd/>
              <a:tailEnd/>
            </a:ln>
            <a:effectLst/>
          </p:spPr>
          <p:txBody>
            <a:bodyPr wrap="none">
              <a:spAutoFit/>
            </a:bodyPr>
            <a:lstStyle/>
            <a:p>
              <a:r>
                <a:rPr lang="en-US" b="1">
                  <a:solidFill>
                    <a:srgbClr val="D60093"/>
                  </a:solidFill>
                </a:rPr>
                <a:t>b</a:t>
              </a:r>
            </a:p>
          </p:txBody>
        </p:sp>
        <p:sp>
          <p:nvSpPr>
            <p:cNvPr id="65" name="Oval 9"/>
            <p:cNvSpPr>
              <a:spLocks noChangeArrowheads="1"/>
            </p:cNvSpPr>
            <p:nvPr/>
          </p:nvSpPr>
          <p:spPr bwMode="auto">
            <a:xfrm>
              <a:off x="7163849" y="2590800"/>
              <a:ext cx="152400" cy="152400"/>
            </a:xfrm>
            <a:prstGeom prst="ellipse">
              <a:avLst/>
            </a:prstGeom>
            <a:solidFill>
              <a:schemeClr val="accent4"/>
            </a:solidFill>
            <a:ln w="9525">
              <a:solidFill>
                <a:schemeClr val="tx1"/>
              </a:solidFill>
              <a:round/>
              <a:headEnd/>
              <a:tailEnd/>
            </a:ln>
            <a:effectLst/>
          </p:spPr>
          <p:txBody>
            <a:bodyPr wrap="none" anchor="ctr"/>
            <a:lstStyle/>
            <a:p>
              <a:endParaRPr lang="en-US"/>
            </a:p>
          </p:txBody>
        </p:sp>
        <p:sp>
          <p:nvSpPr>
            <p:cNvPr id="87" name="Text Box 23"/>
            <p:cNvSpPr txBox="1">
              <a:spLocks noChangeArrowheads="1"/>
            </p:cNvSpPr>
            <p:nvPr/>
          </p:nvSpPr>
          <p:spPr bwMode="auto">
            <a:xfrm>
              <a:off x="8773574" y="2559050"/>
              <a:ext cx="285656" cy="369332"/>
            </a:xfrm>
            <a:prstGeom prst="rect">
              <a:avLst/>
            </a:prstGeom>
            <a:noFill/>
            <a:ln w="9525">
              <a:noFill/>
              <a:miter lim="800000"/>
              <a:headEnd/>
              <a:tailEnd/>
            </a:ln>
            <a:effectLst/>
          </p:spPr>
          <p:txBody>
            <a:bodyPr wrap="none">
              <a:spAutoFit/>
            </a:bodyPr>
            <a:lstStyle/>
            <a:p>
              <a:r>
                <a:rPr lang="en-US" b="1">
                  <a:solidFill>
                    <a:srgbClr val="D60093"/>
                  </a:solidFill>
                </a:rPr>
                <a:t>c</a:t>
              </a:r>
            </a:p>
          </p:txBody>
        </p:sp>
        <p:sp>
          <p:nvSpPr>
            <p:cNvPr id="88" name="Oval 10"/>
            <p:cNvSpPr>
              <a:spLocks noChangeArrowheads="1"/>
            </p:cNvSpPr>
            <p:nvPr/>
          </p:nvSpPr>
          <p:spPr bwMode="auto">
            <a:xfrm>
              <a:off x="7217824" y="3200400"/>
              <a:ext cx="152400" cy="152400"/>
            </a:xfrm>
            <a:prstGeom prst="ellipse">
              <a:avLst/>
            </a:prstGeom>
            <a:solidFill>
              <a:schemeClr val="accent4"/>
            </a:solidFill>
            <a:ln w="9525">
              <a:solidFill>
                <a:schemeClr val="tx1"/>
              </a:solidFill>
              <a:round/>
              <a:headEnd/>
              <a:tailEnd/>
            </a:ln>
            <a:effectLst/>
          </p:spPr>
          <p:txBody>
            <a:bodyPr wrap="none" anchor="ctr"/>
            <a:lstStyle/>
            <a:p>
              <a:endParaRPr lang="en-US" u="sng"/>
            </a:p>
          </p:txBody>
        </p:sp>
        <p:sp>
          <p:nvSpPr>
            <p:cNvPr id="89" name="Line 15"/>
            <p:cNvSpPr>
              <a:spLocks noChangeShapeType="1"/>
            </p:cNvSpPr>
            <p:nvPr/>
          </p:nvSpPr>
          <p:spPr bwMode="auto">
            <a:xfrm flipV="1">
              <a:off x="7309899" y="2667000"/>
              <a:ext cx="1219200" cy="0"/>
            </a:xfrm>
            <a:prstGeom prst="line">
              <a:avLst/>
            </a:prstGeom>
            <a:noFill/>
            <a:ln w="19050">
              <a:solidFill>
                <a:schemeClr val="tx1"/>
              </a:solidFill>
              <a:round/>
              <a:headEnd/>
              <a:tailEnd/>
            </a:ln>
            <a:effectLst/>
          </p:spPr>
          <p:txBody>
            <a:bodyPr/>
            <a:lstStyle/>
            <a:p>
              <a:endParaRPr lang="en-US" u="sng"/>
            </a:p>
          </p:txBody>
        </p:sp>
        <p:sp>
          <p:nvSpPr>
            <p:cNvPr id="90" name="Text Box 24"/>
            <p:cNvSpPr txBox="1">
              <a:spLocks noChangeArrowheads="1"/>
            </p:cNvSpPr>
            <p:nvPr/>
          </p:nvSpPr>
          <p:spPr bwMode="auto">
            <a:xfrm>
              <a:off x="8757699" y="3048000"/>
              <a:ext cx="312906" cy="369332"/>
            </a:xfrm>
            <a:prstGeom prst="rect">
              <a:avLst/>
            </a:prstGeom>
            <a:noFill/>
            <a:ln w="9525">
              <a:noFill/>
              <a:miter lim="800000"/>
              <a:headEnd/>
              <a:tailEnd/>
            </a:ln>
            <a:effectLst/>
          </p:spPr>
          <p:txBody>
            <a:bodyPr wrap="none">
              <a:spAutoFit/>
            </a:bodyPr>
            <a:lstStyle/>
            <a:p>
              <a:r>
                <a:rPr lang="en-US" b="1" dirty="0">
                  <a:solidFill>
                    <a:srgbClr val="D60093"/>
                  </a:solidFill>
                </a:rPr>
                <a:t>d</a:t>
              </a:r>
            </a:p>
          </p:txBody>
        </p:sp>
        <p:cxnSp>
          <p:nvCxnSpPr>
            <p:cNvPr id="91" name="Straight Connector 90"/>
            <p:cNvCxnSpPr>
              <a:stCxn id="53" idx="2"/>
              <a:endCxn id="88" idx="6"/>
            </p:cNvCxnSpPr>
            <p:nvPr/>
          </p:nvCxnSpPr>
          <p:spPr>
            <a:xfrm rot="10800000" flipV="1">
              <a:off x="7370224" y="2664380"/>
              <a:ext cx="1174750" cy="6122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62" idx="6"/>
            </p:cNvCxnSpPr>
            <p:nvPr/>
          </p:nvCxnSpPr>
          <p:spPr>
            <a:xfrm rot="10800000" flipV="1">
              <a:off x="7370225" y="1676402"/>
              <a:ext cx="1158875" cy="5333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63" idx="1"/>
              <a:endCxn id="65" idx="6"/>
            </p:cNvCxnSpPr>
            <p:nvPr/>
          </p:nvCxnSpPr>
          <p:spPr>
            <a:xfrm rot="16200000" flipH="1" flipV="1">
              <a:off x="7694074" y="1831975"/>
              <a:ext cx="457200" cy="12128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8300499" y="3429000"/>
              <a:ext cx="843501" cy="369332"/>
              <a:chOff x="7924800" y="3733800"/>
              <a:chExt cx="843501" cy="369332"/>
            </a:xfrm>
          </p:grpSpPr>
          <p:sp>
            <p:nvSpPr>
              <p:cNvPr id="106" name="TextBox 105"/>
              <p:cNvSpPr txBox="1"/>
              <p:nvPr/>
            </p:nvSpPr>
            <p:spPr>
              <a:xfrm>
                <a:off x="7924800" y="3733800"/>
                <a:ext cx="843501" cy="369332"/>
              </a:xfrm>
              <a:prstGeom prst="rect">
                <a:avLst/>
              </a:prstGeom>
              <a:noFill/>
            </p:spPr>
            <p:txBody>
              <a:bodyPr wrap="none" rtlCol="0">
                <a:spAutoFit/>
              </a:bodyPr>
              <a:lstStyle/>
              <a:p>
                <a:r>
                  <a:rPr lang="en-US" b="1" dirty="0">
                    <a:solidFill>
                      <a:srgbClr val="D60093"/>
                    </a:solidFill>
                  </a:rPr>
                  <a:t>G</a:t>
                </a:r>
                <a:r>
                  <a:rPr lang="en-US" dirty="0"/>
                  <a:t>={     }</a:t>
                </a:r>
              </a:p>
            </p:txBody>
          </p:sp>
          <p:sp>
            <p:nvSpPr>
              <p:cNvPr id="107" name="Oval 106"/>
              <p:cNvSpPr>
                <a:spLocks noChangeArrowheads="1"/>
              </p:cNvSpPr>
              <p:nvPr/>
            </p:nvSpPr>
            <p:spPr bwMode="auto">
              <a:xfrm>
                <a:off x="8382000" y="3846212"/>
                <a:ext cx="152400" cy="152400"/>
              </a:xfrm>
              <a:prstGeom prst="ellipse">
                <a:avLst/>
              </a:prstGeom>
              <a:solidFill>
                <a:schemeClr val="accent3"/>
              </a:solidFill>
              <a:ln w="9525">
                <a:solidFill>
                  <a:schemeClr val="tx1"/>
                </a:solidFill>
                <a:round/>
                <a:headEnd/>
                <a:tailEnd/>
              </a:ln>
              <a:effectLst/>
            </p:spPr>
            <p:txBody>
              <a:bodyPr wrap="none" anchor="ctr"/>
              <a:lstStyle/>
              <a:p>
                <a:endParaRPr lang="en-US"/>
              </a:p>
            </p:txBody>
          </p:sp>
        </p:grpSp>
        <p:grpSp>
          <p:nvGrpSpPr>
            <p:cNvPr id="95" name="Group 94"/>
            <p:cNvGrpSpPr/>
            <p:nvPr/>
          </p:nvGrpSpPr>
          <p:grpSpPr>
            <a:xfrm>
              <a:off x="6777548" y="3449082"/>
              <a:ext cx="1042273" cy="369332"/>
              <a:chOff x="7924800" y="3733800"/>
              <a:chExt cx="1042273" cy="369332"/>
            </a:xfrm>
          </p:grpSpPr>
          <p:sp>
            <p:nvSpPr>
              <p:cNvPr id="104" name="TextBox 103"/>
              <p:cNvSpPr txBox="1"/>
              <p:nvPr/>
            </p:nvSpPr>
            <p:spPr>
              <a:xfrm>
                <a:off x="7924800" y="3733800"/>
                <a:ext cx="1042273" cy="369332"/>
              </a:xfrm>
              <a:prstGeom prst="rect">
                <a:avLst/>
              </a:prstGeom>
              <a:noFill/>
            </p:spPr>
            <p:txBody>
              <a:bodyPr wrap="none" rtlCol="0">
                <a:spAutoFit/>
              </a:bodyPr>
              <a:lstStyle/>
              <a:p>
                <a:r>
                  <a:rPr lang="en-US" b="1" dirty="0">
                    <a:solidFill>
                      <a:srgbClr val="008000"/>
                    </a:solidFill>
                  </a:rPr>
                  <a:t>B</a:t>
                </a:r>
                <a:r>
                  <a:rPr lang="en-US" dirty="0"/>
                  <a:t>={          }</a:t>
                </a:r>
              </a:p>
            </p:txBody>
          </p:sp>
          <p:sp>
            <p:nvSpPr>
              <p:cNvPr id="105" name="Oval 104"/>
              <p:cNvSpPr>
                <a:spLocks noChangeArrowheads="1"/>
              </p:cNvSpPr>
              <p:nvPr/>
            </p:nvSpPr>
            <p:spPr bwMode="auto">
              <a:xfrm>
                <a:off x="8382000" y="3846212"/>
                <a:ext cx="152400" cy="152400"/>
              </a:xfrm>
              <a:prstGeom prst="ellipse">
                <a:avLst/>
              </a:prstGeom>
              <a:solidFill>
                <a:schemeClr val="accent4"/>
              </a:solidFill>
              <a:ln w="9525">
                <a:solidFill>
                  <a:schemeClr val="tx1"/>
                </a:solidFill>
                <a:round/>
                <a:headEnd/>
                <a:tailEnd/>
              </a:ln>
              <a:effectLst/>
            </p:spPr>
            <p:txBody>
              <a:bodyPr wrap="none" anchor="ctr"/>
              <a:lstStyle/>
              <a:p>
                <a:endParaRPr lang="en-US"/>
              </a:p>
            </p:txBody>
          </p:sp>
        </p:grpSp>
        <p:sp>
          <p:nvSpPr>
            <p:cNvPr id="96" name="Line 16"/>
            <p:cNvSpPr>
              <a:spLocks noChangeShapeType="1"/>
            </p:cNvSpPr>
            <p:nvPr/>
          </p:nvSpPr>
          <p:spPr bwMode="auto">
            <a:xfrm flipH="1" flipV="1">
              <a:off x="7309898" y="2667000"/>
              <a:ext cx="1219201" cy="609600"/>
            </a:xfrm>
            <a:prstGeom prst="line">
              <a:avLst/>
            </a:prstGeom>
            <a:noFill/>
            <a:ln w="19050">
              <a:solidFill>
                <a:schemeClr val="tx1"/>
              </a:solidFill>
              <a:prstDash val="dash"/>
              <a:round/>
              <a:headEnd/>
              <a:tailEnd/>
            </a:ln>
            <a:effectLst/>
          </p:spPr>
          <p:txBody>
            <a:bodyPr/>
            <a:lstStyle/>
            <a:p>
              <a:endParaRPr lang="en-US" b="1" dirty="0"/>
            </a:p>
          </p:txBody>
        </p:sp>
        <p:sp>
          <p:nvSpPr>
            <p:cNvPr id="97" name="TextBox 96"/>
            <p:cNvSpPr txBox="1"/>
            <p:nvPr/>
          </p:nvSpPr>
          <p:spPr>
            <a:xfrm>
              <a:off x="7690899" y="1307068"/>
              <a:ext cx="603050" cy="369332"/>
            </a:xfrm>
            <a:prstGeom prst="rect">
              <a:avLst/>
            </a:prstGeom>
            <a:noFill/>
          </p:spPr>
          <p:txBody>
            <a:bodyPr wrap="none" rtlCol="0">
              <a:spAutoFit/>
            </a:bodyPr>
            <a:lstStyle/>
            <a:p>
              <a:r>
                <a:rPr lang="en-US" b="1" dirty="0" err="1"/>
                <a:t>M</a:t>
              </a:r>
              <a:r>
                <a:rPr lang="en-US" b="1" baseline="-25000" dirty="0" err="1"/>
                <a:t>opt</a:t>
              </a:r>
              <a:endParaRPr lang="en-US" b="1" baseline="-25000" dirty="0"/>
            </a:p>
          </p:txBody>
        </p:sp>
        <p:sp>
          <p:nvSpPr>
            <p:cNvPr id="98" name="TextBox 97"/>
            <p:cNvSpPr txBox="1"/>
            <p:nvPr/>
          </p:nvSpPr>
          <p:spPr>
            <a:xfrm rot="20243382">
              <a:off x="7339108" y="1697753"/>
              <a:ext cx="837089" cy="369332"/>
            </a:xfrm>
            <a:prstGeom prst="rect">
              <a:avLst/>
            </a:prstGeom>
            <a:noFill/>
          </p:spPr>
          <p:txBody>
            <a:bodyPr wrap="none" rtlCol="0">
              <a:spAutoFit/>
            </a:bodyPr>
            <a:lstStyle/>
            <a:p>
              <a:r>
                <a:rPr lang="en-US" b="1" dirty="0" err="1"/>
                <a:t>M</a:t>
              </a:r>
              <a:r>
                <a:rPr lang="en-US" b="1" baseline="-25000" dirty="0" err="1"/>
                <a:t>greedy</a:t>
              </a:r>
              <a:endParaRPr lang="en-US" b="1" baseline="-25000" dirty="0"/>
            </a:p>
          </p:txBody>
        </p:sp>
        <p:sp>
          <p:nvSpPr>
            <p:cNvPr id="99" name="Text Box 17"/>
            <p:cNvSpPr txBox="1">
              <a:spLocks noChangeArrowheads="1"/>
            </p:cNvSpPr>
            <p:nvPr/>
          </p:nvSpPr>
          <p:spPr bwMode="auto">
            <a:xfrm>
              <a:off x="6852699" y="1447800"/>
              <a:ext cx="298480" cy="369332"/>
            </a:xfrm>
            <a:prstGeom prst="rect">
              <a:avLst/>
            </a:prstGeom>
            <a:noFill/>
            <a:ln w="9525">
              <a:noFill/>
              <a:miter lim="800000"/>
              <a:headEnd/>
              <a:tailEnd/>
            </a:ln>
            <a:effectLst/>
          </p:spPr>
          <p:txBody>
            <a:bodyPr wrap="none">
              <a:spAutoFit/>
            </a:bodyPr>
            <a:lstStyle/>
            <a:p>
              <a:r>
                <a:rPr lang="en-US" b="1" dirty="0">
                  <a:solidFill>
                    <a:srgbClr val="008000"/>
                  </a:solidFill>
                </a:rPr>
                <a:t>1</a:t>
              </a:r>
            </a:p>
          </p:txBody>
        </p:sp>
        <p:sp>
          <p:nvSpPr>
            <p:cNvPr id="100" name="Text Box 18"/>
            <p:cNvSpPr txBox="1">
              <a:spLocks noChangeArrowheads="1"/>
            </p:cNvSpPr>
            <p:nvPr/>
          </p:nvSpPr>
          <p:spPr bwMode="auto">
            <a:xfrm>
              <a:off x="6878099" y="2012950"/>
              <a:ext cx="303288" cy="369332"/>
            </a:xfrm>
            <a:prstGeom prst="rect">
              <a:avLst/>
            </a:prstGeom>
            <a:noFill/>
            <a:ln w="9525">
              <a:noFill/>
              <a:miter lim="800000"/>
              <a:headEnd/>
              <a:tailEnd/>
            </a:ln>
            <a:effectLst/>
          </p:spPr>
          <p:txBody>
            <a:bodyPr wrap="none">
              <a:spAutoFit/>
            </a:bodyPr>
            <a:lstStyle/>
            <a:p>
              <a:r>
                <a:rPr lang="en-US" b="1" dirty="0">
                  <a:solidFill>
                    <a:srgbClr val="008000"/>
                  </a:solidFill>
                </a:rPr>
                <a:t>2</a:t>
              </a:r>
            </a:p>
          </p:txBody>
        </p:sp>
        <p:sp>
          <p:nvSpPr>
            <p:cNvPr id="101" name="Text Box 19"/>
            <p:cNvSpPr txBox="1">
              <a:spLocks noChangeArrowheads="1"/>
            </p:cNvSpPr>
            <p:nvPr/>
          </p:nvSpPr>
          <p:spPr bwMode="auto">
            <a:xfrm>
              <a:off x="6874924" y="2455863"/>
              <a:ext cx="296876" cy="369332"/>
            </a:xfrm>
            <a:prstGeom prst="rect">
              <a:avLst/>
            </a:prstGeom>
            <a:noFill/>
            <a:ln w="9525">
              <a:noFill/>
              <a:miter lim="800000"/>
              <a:headEnd/>
              <a:tailEnd/>
            </a:ln>
            <a:effectLst/>
          </p:spPr>
          <p:txBody>
            <a:bodyPr wrap="none">
              <a:spAutoFit/>
            </a:bodyPr>
            <a:lstStyle/>
            <a:p>
              <a:r>
                <a:rPr lang="en-US" b="1" dirty="0">
                  <a:solidFill>
                    <a:srgbClr val="008000"/>
                  </a:solidFill>
                </a:rPr>
                <a:t>3</a:t>
              </a:r>
            </a:p>
          </p:txBody>
        </p:sp>
        <p:sp>
          <p:nvSpPr>
            <p:cNvPr id="102" name="Text Box 20"/>
            <p:cNvSpPr txBox="1">
              <a:spLocks noChangeArrowheads="1"/>
            </p:cNvSpPr>
            <p:nvPr/>
          </p:nvSpPr>
          <p:spPr bwMode="auto">
            <a:xfrm>
              <a:off x="6852699" y="3079750"/>
              <a:ext cx="306494" cy="369332"/>
            </a:xfrm>
            <a:prstGeom prst="rect">
              <a:avLst/>
            </a:prstGeom>
            <a:noFill/>
            <a:ln w="9525">
              <a:noFill/>
              <a:miter lim="800000"/>
              <a:headEnd/>
              <a:tailEnd/>
            </a:ln>
            <a:effectLst/>
          </p:spPr>
          <p:txBody>
            <a:bodyPr wrap="none">
              <a:spAutoFit/>
            </a:bodyPr>
            <a:lstStyle/>
            <a:p>
              <a:r>
                <a:rPr lang="en-US" b="1" dirty="0">
                  <a:solidFill>
                    <a:srgbClr val="008000"/>
                  </a:solidFill>
                </a:rPr>
                <a:t>4</a:t>
              </a:r>
            </a:p>
          </p:txBody>
        </p:sp>
        <p:sp>
          <p:nvSpPr>
            <p:cNvPr id="103" name="Oval 102"/>
            <p:cNvSpPr>
              <a:spLocks noChangeArrowheads="1"/>
            </p:cNvSpPr>
            <p:nvPr/>
          </p:nvSpPr>
          <p:spPr bwMode="auto">
            <a:xfrm>
              <a:off x="7467600" y="3570316"/>
              <a:ext cx="152400" cy="152400"/>
            </a:xfrm>
            <a:prstGeom prst="ellipse">
              <a:avLst/>
            </a:prstGeom>
            <a:solidFill>
              <a:schemeClr val="accent4"/>
            </a:solidFill>
            <a:ln w="9525">
              <a:solidFill>
                <a:schemeClr val="tx1"/>
              </a:solidFill>
              <a:round/>
              <a:headEnd/>
              <a:tailEnd/>
            </a:ln>
            <a:effectLst/>
          </p:spPr>
          <p:txBody>
            <a:bodyPr wrap="none" anchor="ctr"/>
            <a:lstStyle/>
            <a:p>
              <a:endParaRPr lang="en-US"/>
            </a:p>
          </p:txBody>
        </p:sp>
      </p:grpSp>
    </p:spTree>
    <p:extLst>
      <p:ext uri="{BB962C8B-B14F-4D97-AF65-F5344CB8AC3E}">
        <p14:creationId xmlns:p14="http://schemas.microsoft.com/office/powerpoint/2010/main" val="709101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2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325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3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uiExpand="1" build="p"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Analyzing the Greedy Algorithm</a:t>
            </a:r>
          </a:p>
        </p:txBody>
      </p:sp>
      <p:sp>
        <p:nvSpPr>
          <p:cNvPr id="53251" name="Rectangle 3"/>
          <p:cNvSpPr>
            <a:spLocks noGrp="1" noChangeArrowheads="1"/>
          </p:cNvSpPr>
          <p:nvPr>
            <p:ph idx="1"/>
          </p:nvPr>
        </p:nvSpPr>
        <p:spPr>
          <a:xfrm>
            <a:off x="457200" y="1295400"/>
            <a:ext cx="8682482" cy="5486400"/>
          </a:xfrm>
        </p:spPr>
        <p:txBody>
          <a:bodyPr>
            <a:normAutofit/>
          </a:bodyPr>
          <a:lstStyle/>
          <a:p>
            <a:r>
              <a:rPr lang="en-US" b="1" dirty="0">
                <a:solidFill>
                  <a:srgbClr val="0000FF"/>
                </a:solidFill>
              </a:rPr>
              <a:t>Summary so far:</a:t>
            </a:r>
          </a:p>
          <a:p>
            <a:pPr lvl="1"/>
            <a:r>
              <a:rPr lang="en-US" dirty="0"/>
              <a:t>Girls </a:t>
            </a:r>
            <a:r>
              <a:rPr lang="en-US" b="1" i="1" dirty="0">
                <a:solidFill>
                  <a:srgbClr val="D60093"/>
                </a:solidFill>
              </a:rPr>
              <a:t>G </a:t>
            </a:r>
            <a:r>
              <a:rPr lang="en-US" dirty="0"/>
              <a:t>matched in </a:t>
            </a:r>
            <a:r>
              <a:rPr lang="en-US" b="1" i="1" dirty="0" err="1"/>
              <a:t>M</a:t>
            </a:r>
            <a:r>
              <a:rPr lang="en-US" b="1" i="1" baseline="-25000" dirty="0" err="1"/>
              <a:t>opt</a:t>
            </a:r>
            <a:r>
              <a:rPr lang="en-US" dirty="0"/>
              <a:t> but not in </a:t>
            </a:r>
            <a:r>
              <a:rPr lang="en-US" b="1" i="1" dirty="0" err="1"/>
              <a:t>M</a:t>
            </a:r>
            <a:r>
              <a:rPr lang="en-US" b="1" i="1" baseline="-25000" dirty="0" err="1"/>
              <a:t>greedy</a:t>
            </a:r>
            <a:endParaRPr lang="en-US" b="1" i="1" baseline="-25000" dirty="0"/>
          </a:p>
          <a:p>
            <a:pPr lvl="1"/>
            <a:r>
              <a:rPr lang="en-US" b="1" dirty="0">
                <a:solidFill>
                  <a:srgbClr val="FF0066"/>
                </a:solidFill>
              </a:rPr>
              <a:t>(1)</a:t>
            </a:r>
            <a:r>
              <a:rPr lang="en-US" dirty="0">
                <a:solidFill>
                  <a:srgbClr val="FF0066"/>
                </a:solidFill>
              </a:rPr>
              <a:t> </a:t>
            </a:r>
            <a:r>
              <a:rPr lang="en-US" dirty="0"/>
              <a:t>|</a:t>
            </a:r>
            <a:r>
              <a:rPr lang="en-US" b="1" i="1" dirty="0" err="1"/>
              <a:t>M</a:t>
            </a:r>
            <a:r>
              <a:rPr lang="en-US" b="1" i="1" baseline="-25000" dirty="0" err="1"/>
              <a:t>greedy</a:t>
            </a:r>
            <a:r>
              <a:rPr lang="en-US" dirty="0"/>
              <a:t>|≥ |</a:t>
            </a:r>
            <a:r>
              <a:rPr lang="en-US" b="1" i="1" dirty="0">
                <a:solidFill>
                  <a:srgbClr val="008000"/>
                </a:solidFill>
              </a:rPr>
              <a:t>B</a:t>
            </a:r>
            <a:r>
              <a:rPr lang="en-US" dirty="0"/>
              <a:t>|</a:t>
            </a:r>
            <a:endParaRPr lang="en-US" baseline="-25000" dirty="0"/>
          </a:p>
          <a:p>
            <a:r>
              <a:rPr lang="en-US" dirty="0"/>
              <a:t>There are at least |</a:t>
            </a:r>
            <a:r>
              <a:rPr lang="en-US" b="1" i="1" dirty="0">
                <a:solidFill>
                  <a:srgbClr val="D60093"/>
                </a:solidFill>
              </a:rPr>
              <a:t>G</a:t>
            </a:r>
            <a:r>
              <a:rPr lang="en-US" dirty="0"/>
              <a:t>| such boys </a:t>
            </a:r>
            <a:br>
              <a:rPr lang="en-US" dirty="0"/>
            </a:br>
            <a:r>
              <a:rPr lang="en-US" dirty="0"/>
              <a:t>(|</a:t>
            </a:r>
            <a:r>
              <a:rPr lang="en-US" b="1" i="1" dirty="0">
                <a:solidFill>
                  <a:srgbClr val="D60093"/>
                </a:solidFill>
              </a:rPr>
              <a:t>G</a:t>
            </a:r>
            <a:r>
              <a:rPr lang="en-US" dirty="0"/>
              <a:t>| </a:t>
            </a:r>
            <a:r>
              <a:rPr lang="en-US" dirty="0">
                <a:sym typeface="Symbol"/>
              </a:rPr>
              <a:t> |</a:t>
            </a:r>
            <a:r>
              <a:rPr lang="en-US" b="1" i="1" dirty="0">
                <a:solidFill>
                  <a:srgbClr val="008000"/>
                </a:solidFill>
                <a:sym typeface="Symbol"/>
              </a:rPr>
              <a:t>B</a:t>
            </a:r>
            <a:r>
              <a:rPr lang="en-US" dirty="0">
                <a:sym typeface="Symbol"/>
              </a:rPr>
              <a:t>|) o</a:t>
            </a:r>
            <a:r>
              <a:rPr lang="en-US" dirty="0"/>
              <a:t>therwise the optimal </a:t>
            </a:r>
            <a:br>
              <a:rPr lang="en-US" dirty="0"/>
            </a:br>
            <a:r>
              <a:rPr lang="en-US" dirty="0"/>
              <a:t>algorithm couldn’t have matched all girls in </a:t>
            </a:r>
            <a:r>
              <a:rPr lang="en-US" b="1" i="1" dirty="0">
                <a:solidFill>
                  <a:srgbClr val="D60093"/>
                </a:solidFill>
              </a:rPr>
              <a:t>G</a:t>
            </a:r>
            <a:endParaRPr lang="en-US" dirty="0"/>
          </a:p>
          <a:p>
            <a:pPr lvl="1"/>
            <a:r>
              <a:rPr lang="en-US" b="1" dirty="0"/>
              <a:t>So:</a:t>
            </a:r>
            <a:r>
              <a:rPr lang="en-US" sz="3200" dirty="0"/>
              <a:t> |</a:t>
            </a:r>
            <a:r>
              <a:rPr lang="en-US" sz="3200" b="1" i="1" dirty="0">
                <a:solidFill>
                  <a:srgbClr val="D60093"/>
                </a:solidFill>
              </a:rPr>
              <a:t>G</a:t>
            </a:r>
            <a:r>
              <a:rPr lang="en-US" sz="3200" dirty="0"/>
              <a:t>| </a:t>
            </a:r>
            <a:r>
              <a:rPr lang="en-US" sz="3200" dirty="0">
                <a:sym typeface="Symbol"/>
              </a:rPr>
              <a:t> </a:t>
            </a:r>
            <a:r>
              <a:rPr lang="en-US" sz="3200" dirty="0"/>
              <a:t>|</a:t>
            </a:r>
            <a:r>
              <a:rPr lang="en-US" sz="3200" b="1" dirty="0">
                <a:solidFill>
                  <a:srgbClr val="008000"/>
                </a:solidFill>
              </a:rPr>
              <a:t>B</a:t>
            </a:r>
            <a:r>
              <a:rPr lang="en-US" sz="3200" dirty="0"/>
              <a:t>| </a:t>
            </a:r>
            <a:r>
              <a:rPr lang="en-US" sz="3200" dirty="0">
                <a:sym typeface="Symbol"/>
              </a:rPr>
              <a:t> </a:t>
            </a:r>
            <a:r>
              <a:rPr lang="en-US" sz="3200" dirty="0"/>
              <a:t>|</a:t>
            </a:r>
            <a:r>
              <a:rPr lang="en-US" sz="3200" b="1" i="1" dirty="0" err="1"/>
              <a:t>M</a:t>
            </a:r>
            <a:r>
              <a:rPr lang="en-US" sz="3200" b="1" i="1" baseline="-25000" dirty="0" err="1"/>
              <a:t>greedy</a:t>
            </a:r>
            <a:r>
              <a:rPr lang="en-US" sz="3200" dirty="0"/>
              <a:t>|</a:t>
            </a:r>
            <a:endParaRPr lang="en-US" dirty="0"/>
          </a:p>
          <a:p>
            <a:r>
              <a:rPr lang="en-US" dirty="0"/>
              <a:t>By definition of </a:t>
            </a:r>
            <a:r>
              <a:rPr lang="en-US" b="1" i="1" dirty="0">
                <a:solidFill>
                  <a:srgbClr val="D60093"/>
                </a:solidFill>
              </a:rPr>
              <a:t>G</a:t>
            </a:r>
            <a:r>
              <a:rPr lang="en-US" dirty="0"/>
              <a:t> also: |</a:t>
            </a:r>
            <a:r>
              <a:rPr lang="en-US" b="1" dirty="0" err="1"/>
              <a:t>M</a:t>
            </a:r>
            <a:r>
              <a:rPr lang="en-US" b="1" baseline="-25000" dirty="0" err="1"/>
              <a:t>opt</a:t>
            </a:r>
            <a:r>
              <a:rPr lang="en-US" dirty="0"/>
              <a:t>| </a:t>
            </a:r>
            <a:r>
              <a:rPr lang="en-US" dirty="0">
                <a:sym typeface="Symbol"/>
              </a:rPr>
              <a:t></a:t>
            </a:r>
            <a:r>
              <a:rPr lang="en-US" dirty="0"/>
              <a:t> |</a:t>
            </a:r>
            <a:r>
              <a:rPr lang="en-US" b="1" dirty="0" err="1"/>
              <a:t>M</a:t>
            </a:r>
            <a:r>
              <a:rPr lang="en-US" b="1" baseline="-25000" dirty="0" err="1"/>
              <a:t>greedy</a:t>
            </a:r>
            <a:r>
              <a:rPr lang="en-US" dirty="0"/>
              <a:t>| + |</a:t>
            </a:r>
            <a:r>
              <a:rPr lang="en-US" b="1" dirty="0">
                <a:solidFill>
                  <a:srgbClr val="D60093"/>
                </a:solidFill>
              </a:rPr>
              <a:t>G</a:t>
            </a:r>
            <a:r>
              <a:rPr lang="en-US" dirty="0"/>
              <a:t>|</a:t>
            </a:r>
          </a:p>
          <a:p>
            <a:pPr lvl="1"/>
            <a:r>
              <a:rPr lang="en-US" dirty="0"/>
              <a:t>Worst case is when |</a:t>
            </a:r>
            <a:r>
              <a:rPr lang="en-US" b="1" i="1" dirty="0">
                <a:solidFill>
                  <a:srgbClr val="D60093"/>
                </a:solidFill>
              </a:rPr>
              <a:t>G</a:t>
            </a:r>
            <a:r>
              <a:rPr lang="en-US" dirty="0"/>
              <a:t>| </a:t>
            </a:r>
            <a:r>
              <a:rPr lang="en-US" dirty="0">
                <a:sym typeface="Symbol"/>
              </a:rPr>
              <a:t>= </a:t>
            </a:r>
            <a:r>
              <a:rPr lang="en-US" dirty="0"/>
              <a:t>|</a:t>
            </a:r>
            <a:r>
              <a:rPr lang="en-US" b="1" dirty="0">
                <a:solidFill>
                  <a:srgbClr val="008000"/>
                </a:solidFill>
              </a:rPr>
              <a:t>B</a:t>
            </a:r>
            <a:r>
              <a:rPr lang="en-US" dirty="0"/>
              <a:t>| =</a:t>
            </a:r>
            <a:r>
              <a:rPr lang="en-US" dirty="0">
                <a:sym typeface="Symbol"/>
              </a:rPr>
              <a:t> </a:t>
            </a:r>
            <a:r>
              <a:rPr lang="en-US" dirty="0"/>
              <a:t>|</a:t>
            </a:r>
            <a:r>
              <a:rPr lang="en-US" b="1" i="1" dirty="0" err="1"/>
              <a:t>M</a:t>
            </a:r>
            <a:r>
              <a:rPr lang="en-US" b="1" i="1" baseline="-25000" dirty="0" err="1"/>
              <a:t>greedy</a:t>
            </a:r>
            <a:r>
              <a:rPr lang="en-US" dirty="0"/>
              <a:t>|</a:t>
            </a:r>
          </a:p>
          <a:p>
            <a:r>
              <a:rPr lang="en-US" dirty="0"/>
              <a:t>|</a:t>
            </a:r>
            <a:r>
              <a:rPr lang="en-US" b="1" i="1" dirty="0" err="1"/>
              <a:t>M</a:t>
            </a:r>
            <a:r>
              <a:rPr lang="en-US" b="1" i="1" baseline="-25000" dirty="0" err="1"/>
              <a:t>opt</a:t>
            </a:r>
            <a:r>
              <a:rPr lang="en-US" dirty="0"/>
              <a:t>| </a:t>
            </a:r>
            <a:r>
              <a:rPr lang="en-US" dirty="0">
                <a:sym typeface="Symbol"/>
              </a:rPr>
              <a:t></a:t>
            </a:r>
            <a:r>
              <a:rPr lang="en-US" dirty="0"/>
              <a:t> 2|</a:t>
            </a:r>
            <a:r>
              <a:rPr lang="en-US" b="1" i="1" dirty="0"/>
              <a:t>M</a:t>
            </a:r>
            <a:r>
              <a:rPr lang="en-US" b="1" i="1" baseline="-25000" dirty="0"/>
              <a:t>greedy</a:t>
            </a:r>
            <a:r>
              <a:rPr lang="en-US" dirty="0"/>
              <a:t>| </a:t>
            </a:r>
            <a:r>
              <a:rPr lang="en-US" b="1" dirty="0"/>
              <a:t>then</a:t>
            </a:r>
            <a:r>
              <a:rPr lang="en-US" dirty="0"/>
              <a:t> </a:t>
            </a:r>
            <a:r>
              <a:rPr lang="en-US" b="1" dirty="0">
                <a:solidFill>
                  <a:srgbClr val="0000FF"/>
                </a:solidFill>
              </a:rPr>
              <a:t>|</a:t>
            </a:r>
            <a:r>
              <a:rPr lang="en-US" b="1" i="1" dirty="0" err="1">
                <a:solidFill>
                  <a:srgbClr val="0000FF"/>
                </a:solidFill>
              </a:rPr>
              <a:t>M</a:t>
            </a:r>
            <a:r>
              <a:rPr lang="en-US" b="1" i="1" baseline="-25000" dirty="0" err="1">
                <a:solidFill>
                  <a:srgbClr val="0000FF"/>
                </a:solidFill>
              </a:rPr>
              <a:t>greedy</a:t>
            </a:r>
            <a:r>
              <a:rPr lang="en-US" b="1" dirty="0">
                <a:solidFill>
                  <a:srgbClr val="0000FF"/>
                </a:solidFill>
              </a:rPr>
              <a:t>|/|</a:t>
            </a:r>
            <a:r>
              <a:rPr lang="en-US" b="1" i="1" dirty="0" err="1">
                <a:solidFill>
                  <a:srgbClr val="0000FF"/>
                </a:solidFill>
              </a:rPr>
              <a:t>M</a:t>
            </a:r>
            <a:r>
              <a:rPr lang="en-US" b="1" i="1" baseline="-25000" dirty="0" err="1">
                <a:solidFill>
                  <a:srgbClr val="0000FF"/>
                </a:solidFill>
              </a:rPr>
              <a:t>opt</a:t>
            </a:r>
            <a:r>
              <a:rPr lang="en-US" b="1" dirty="0">
                <a:solidFill>
                  <a:srgbClr val="0000FF"/>
                </a:solidFill>
              </a:rPr>
              <a:t>| </a:t>
            </a:r>
            <a:r>
              <a:rPr lang="en-US" b="1" dirty="0">
                <a:solidFill>
                  <a:srgbClr val="0000FF"/>
                </a:solidFill>
                <a:sym typeface="Symbol"/>
              </a:rPr>
              <a:t></a:t>
            </a:r>
            <a:r>
              <a:rPr lang="en-US" b="1" dirty="0">
                <a:solidFill>
                  <a:srgbClr val="0000FF"/>
                </a:solidFill>
              </a:rPr>
              <a:t> 1/2</a:t>
            </a:r>
          </a:p>
          <a:p>
            <a:endParaRPr lang="en-US" sz="2400" dirty="0"/>
          </a:p>
          <a:p>
            <a:endParaRPr lang="en-US" sz="2400" dirty="0"/>
          </a:p>
        </p:txBody>
      </p:sp>
      <p:sp>
        <p:nvSpPr>
          <p:cNvPr id="39" name="Footer Placeholder 38"/>
          <p:cNvSpPr>
            <a:spLocks noGrp="1"/>
          </p:cNvSpPr>
          <p:nvPr>
            <p:ph type="ftr" sz="quarter" idx="11"/>
          </p:nvPr>
        </p:nvSpPr>
        <p:spPr/>
        <p:txBody>
          <a:bodyPr/>
          <a:lstStyle/>
          <a:p>
            <a:r>
              <a:rPr lang="en-US"/>
              <a:t>J. Leskovec, A. Rajaraman, J. Ullman: Mining of Massive Datasets, http://www.mmds.org</a:t>
            </a:r>
          </a:p>
        </p:txBody>
      </p:sp>
      <p:sp>
        <p:nvSpPr>
          <p:cNvPr id="38" name="Slide Number Placeholder 37"/>
          <p:cNvSpPr>
            <a:spLocks noGrp="1"/>
          </p:cNvSpPr>
          <p:nvPr>
            <p:ph type="sldNum" sz="quarter" idx="12"/>
          </p:nvPr>
        </p:nvSpPr>
        <p:spPr/>
        <p:txBody>
          <a:bodyPr/>
          <a:lstStyle/>
          <a:p>
            <a:fld id="{19B12225-5612-419B-A8D5-4B8EEE4C217E}" type="slidenum">
              <a:rPr lang="en-US" smtClean="0"/>
              <a:pPr/>
              <a:t>134</a:t>
            </a:fld>
            <a:endParaRPr lang="en-US"/>
          </a:p>
        </p:txBody>
      </p:sp>
      <p:grpSp>
        <p:nvGrpSpPr>
          <p:cNvPr id="107" name="Group 106"/>
          <p:cNvGrpSpPr/>
          <p:nvPr/>
        </p:nvGrpSpPr>
        <p:grpSpPr>
          <a:xfrm>
            <a:off x="6858000" y="1185440"/>
            <a:ext cx="2366452" cy="2511346"/>
            <a:chOff x="6777548" y="1307068"/>
            <a:chExt cx="2366452" cy="2511346"/>
          </a:xfrm>
        </p:grpSpPr>
        <p:sp>
          <p:nvSpPr>
            <p:cNvPr id="108" name="Oval 107"/>
            <p:cNvSpPr>
              <a:spLocks noChangeArrowheads="1"/>
            </p:cNvSpPr>
            <p:nvPr/>
          </p:nvSpPr>
          <p:spPr bwMode="auto">
            <a:xfrm>
              <a:off x="8522749" y="1580118"/>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9" name="Oval 108"/>
            <p:cNvSpPr>
              <a:spLocks noChangeArrowheads="1"/>
            </p:cNvSpPr>
            <p:nvPr/>
          </p:nvSpPr>
          <p:spPr bwMode="auto">
            <a:xfrm>
              <a:off x="8522749" y="2113518"/>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0" name="Oval 109"/>
            <p:cNvSpPr>
              <a:spLocks noChangeArrowheads="1"/>
            </p:cNvSpPr>
            <p:nvPr/>
          </p:nvSpPr>
          <p:spPr bwMode="auto">
            <a:xfrm>
              <a:off x="8544974" y="2588181"/>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1" name="Oval 110"/>
            <p:cNvSpPr>
              <a:spLocks noChangeArrowheads="1"/>
            </p:cNvSpPr>
            <p:nvPr/>
          </p:nvSpPr>
          <p:spPr bwMode="auto">
            <a:xfrm>
              <a:off x="8522749" y="3180318"/>
              <a:ext cx="152400" cy="152400"/>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112" name="Oval 111"/>
            <p:cNvSpPr>
              <a:spLocks noChangeArrowheads="1"/>
            </p:cNvSpPr>
            <p:nvPr/>
          </p:nvSpPr>
          <p:spPr bwMode="auto">
            <a:xfrm>
              <a:off x="7217824" y="16002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3" name="Line 11"/>
            <p:cNvSpPr>
              <a:spLocks noChangeShapeType="1"/>
            </p:cNvSpPr>
            <p:nvPr/>
          </p:nvSpPr>
          <p:spPr bwMode="auto">
            <a:xfrm>
              <a:off x="7386099" y="1676400"/>
              <a:ext cx="1143000" cy="0"/>
            </a:xfrm>
            <a:prstGeom prst="line">
              <a:avLst/>
            </a:prstGeom>
            <a:noFill/>
            <a:ln w="19050">
              <a:solidFill>
                <a:schemeClr val="tx1"/>
              </a:solidFill>
              <a:round/>
              <a:headEnd/>
              <a:tailEnd/>
            </a:ln>
            <a:effectLst/>
          </p:spPr>
          <p:txBody>
            <a:bodyPr/>
            <a:lstStyle/>
            <a:p>
              <a:endParaRPr lang="en-US"/>
            </a:p>
          </p:txBody>
        </p:sp>
        <p:sp>
          <p:nvSpPr>
            <p:cNvPr id="114" name="Line 16"/>
            <p:cNvSpPr>
              <a:spLocks noChangeShapeType="1"/>
            </p:cNvSpPr>
            <p:nvPr/>
          </p:nvSpPr>
          <p:spPr bwMode="auto">
            <a:xfrm>
              <a:off x="7378842" y="3276600"/>
              <a:ext cx="1150257" cy="0"/>
            </a:xfrm>
            <a:prstGeom prst="line">
              <a:avLst/>
            </a:prstGeom>
            <a:noFill/>
            <a:ln w="19050">
              <a:solidFill>
                <a:schemeClr val="tx1"/>
              </a:solidFill>
              <a:round/>
              <a:headEnd/>
              <a:tailEnd/>
            </a:ln>
            <a:effectLst/>
          </p:spPr>
          <p:txBody>
            <a:bodyPr/>
            <a:lstStyle/>
            <a:p>
              <a:endParaRPr lang="en-US"/>
            </a:p>
          </p:txBody>
        </p:sp>
        <p:sp>
          <p:nvSpPr>
            <p:cNvPr id="115" name="Text Box 21"/>
            <p:cNvSpPr txBox="1">
              <a:spLocks noChangeArrowheads="1"/>
            </p:cNvSpPr>
            <p:nvPr/>
          </p:nvSpPr>
          <p:spPr bwMode="auto">
            <a:xfrm>
              <a:off x="8757699" y="1447800"/>
              <a:ext cx="303288" cy="369332"/>
            </a:xfrm>
            <a:prstGeom prst="rect">
              <a:avLst/>
            </a:prstGeom>
            <a:noFill/>
            <a:ln w="9525">
              <a:noFill/>
              <a:miter lim="800000"/>
              <a:headEnd/>
              <a:tailEnd/>
            </a:ln>
            <a:effectLst/>
          </p:spPr>
          <p:txBody>
            <a:bodyPr wrap="none">
              <a:spAutoFit/>
            </a:bodyPr>
            <a:lstStyle/>
            <a:p>
              <a:r>
                <a:rPr lang="en-US" b="1">
                  <a:solidFill>
                    <a:srgbClr val="D60093"/>
                  </a:solidFill>
                </a:rPr>
                <a:t>a</a:t>
              </a:r>
            </a:p>
          </p:txBody>
        </p:sp>
        <p:sp>
          <p:nvSpPr>
            <p:cNvPr id="116" name="Oval 8"/>
            <p:cNvSpPr>
              <a:spLocks noChangeArrowheads="1"/>
            </p:cNvSpPr>
            <p:nvPr/>
          </p:nvSpPr>
          <p:spPr bwMode="auto">
            <a:xfrm>
              <a:off x="7217824" y="2133600"/>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17" name="Line 13"/>
            <p:cNvSpPr>
              <a:spLocks noChangeShapeType="1"/>
            </p:cNvSpPr>
            <p:nvPr/>
          </p:nvSpPr>
          <p:spPr bwMode="auto">
            <a:xfrm>
              <a:off x="7386099" y="2209800"/>
              <a:ext cx="1143000" cy="0"/>
            </a:xfrm>
            <a:prstGeom prst="line">
              <a:avLst/>
            </a:prstGeom>
            <a:noFill/>
            <a:ln w="19050">
              <a:solidFill>
                <a:schemeClr val="tx1"/>
              </a:solidFill>
              <a:round/>
              <a:headEnd/>
              <a:tailEnd/>
            </a:ln>
            <a:effectLst/>
          </p:spPr>
          <p:txBody>
            <a:bodyPr/>
            <a:lstStyle/>
            <a:p>
              <a:endParaRPr lang="en-US"/>
            </a:p>
          </p:txBody>
        </p:sp>
        <p:sp>
          <p:nvSpPr>
            <p:cNvPr id="118" name="Text Box 22"/>
            <p:cNvSpPr txBox="1">
              <a:spLocks noChangeArrowheads="1"/>
            </p:cNvSpPr>
            <p:nvPr/>
          </p:nvSpPr>
          <p:spPr bwMode="auto">
            <a:xfrm>
              <a:off x="8757699" y="2057400"/>
              <a:ext cx="312906" cy="369332"/>
            </a:xfrm>
            <a:prstGeom prst="rect">
              <a:avLst/>
            </a:prstGeom>
            <a:noFill/>
            <a:ln w="9525">
              <a:noFill/>
              <a:miter lim="800000"/>
              <a:headEnd/>
              <a:tailEnd/>
            </a:ln>
            <a:effectLst/>
          </p:spPr>
          <p:txBody>
            <a:bodyPr wrap="none">
              <a:spAutoFit/>
            </a:bodyPr>
            <a:lstStyle/>
            <a:p>
              <a:r>
                <a:rPr lang="en-US" b="1" dirty="0">
                  <a:solidFill>
                    <a:srgbClr val="D60093"/>
                  </a:solidFill>
                </a:rPr>
                <a:t>b</a:t>
              </a:r>
            </a:p>
          </p:txBody>
        </p:sp>
        <p:sp>
          <p:nvSpPr>
            <p:cNvPr id="119" name="Oval 9"/>
            <p:cNvSpPr>
              <a:spLocks noChangeArrowheads="1"/>
            </p:cNvSpPr>
            <p:nvPr/>
          </p:nvSpPr>
          <p:spPr bwMode="auto">
            <a:xfrm>
              <a:off x="7163849" y="2590800"/>
              <a:ext cx="152400" cy="152400"/>
            </a:xfrm>
            <a:prstGeom prst="ellipse">
              <a:avLst/>
            </a:prstGeom>
            <a:solidFill>
              <a:schemeClr val="accent4"/>
            </a:solidFill>
            <a:ln w="9525">
              <a:solidFill>
                <a:schemeClr val="tx1"/>
              </a:solidFill>
              <a:round/>
              <a:headEnd/>
              <a:tailEnd/>
            </a:ln>
            <a:effectLst/>
          </p:spPr>
          <p:txBody>
            <a:bodyPr wrap="none" anchor="ctr"/>
            <a:lstStyle/>
            <a:p>
              <a:endParaRPr lang="en-US"/>
            </a:p>
          </p:txBody>
        </p:sp>
        <p:sp>
          <p:nvSpPr>
            <p:cNvPr id="120" name="Text Box 23"/>
            <p:cNvSpPr txBox="1">
              <a:spLocks noChangeArrowheads="1"/>
            </p:cNvSpPr>
            <p:nvPr/>
          </p:nvSpPr>
          <p:spPr bwMode="auto">
            <a:xfrm>
              <a:off x="8773574" y="2559050"/>
              <a:ext cx="285656" cy="369332"/>
            </a:xfrm>
            <a:prstGeom prst="rect">
              <a:avLst/>
            </a:prstGeom>
            <a:noFill/>
            <a:ln w="9525">
              <a:noFill/>
              <a:miter lim="800000"/>
              <a:headEnd/>
              <a:tailEnd/>
            </a:ln>
            <a:effectLst/>
          </p:spPr>
          <p:txBody>
            <a:bodyPr wrap="none">
              <a:spAutoFit/>
            </a:bodyPr>
            <a:lstStyle/>
            <a:p>
              <a:r>
                <a:rPr lang="en-US" b="1">
                  <a:solidFill>
                    <a:srgbClr val="D60093"/>
                  </a:solidFill>
                </a:rPr>
                <a:t>c</a:t>
              </a:r>
            </a:p>
          </p:txBody>
        </p:sp>
        <p:sp>
          <p:nvSpPr>
            <p:cNvPr id="121" name="Oval 10"/>
            <p:cNvSpPr>
              <a:spLocks noChangeArrowheads="1"/>
            </p:cNvSpPr>
            <p:nvPr/>
          </p:nvSpPr>
          <p:spPr bwMode="auto">
            <a:xfrm>
              <a:off x="7217824" y="3200400"/>
              <a:ext cx="152400" cy="152400"/>
            </a:xfrm>
            <a:prstGeom prst="ellipse">
              <a:avLst/>
            </a:prstGeom>
            <a:solidFill>
              <a:schemeClr val="accent4"/>
            </a:solidFill>
            <a:ln w="9525">
              <a:solidFill>
                <a:schemeClr val="tx1"/>
              </a:solidFill>
              <a:round/>
              <a:headEnd/>
              <a:tailEnd/>
            </a:ln>
            <a:effectLst/>
          </p:spPr>
          <p:txBody>
            <a:bodyPr wrap="none" anchor="ctr"/>
            <a:lstStyle/>
            <a:p>
              <a:endParaRPr lang="en-US" u="sng"/>
            </a:p>
          </p:txBody>
        </p:sp>
        <p:sp>
          <p:nvSpPr>
            <p:cNvPr id="122" name="Line 15"/>
            <p:cNvSpPr>
              <a:spLocks noChangeShapeType="1"/>
            </p:cNvSpPr>
            <p:nvPr/>
          </p:nvSpPr>
          <p:spPr bwMode="auto">
            <a:xfrm flipV="1">
              <a:off x="7309899" y="2667000"/>
              <a:ext cx="1219200" cy="0"/>
            </a:xfrm>
            <a:prstGeom prst="line">
              <a:avLst/>
            </a:prstGeom>
            <a:noFill/>
            <a:ln w="19050">
              <a:solidFill>
                <a:schemeClr val="tx1"/>
              </a:solidFill>
              <a:round/>
              <a:headEnd/>
              <a:tailEnd/>
            </a:ln>
            <a:effectLst/>
          </p:spPr>
          <p:txBody>
            <a:bodyPr/>
            <a:lstStyle/>
            <a:p>
              <a:endParaRPr lang="en-US" u="sng"/>
            </a:p>
          </p:txBody>
        </p:sp>
        <p:sp>
          <p:nvSpPr>
            <p:cNvPr id="123" name="Text Box 24"/>
            <p:cNvSpPr txBox="1">
              <a:spLocks noChangeArrowheads="1"/>
            </p:cNvSpPr>
            <p:nvPr/>
          </p:nvSpPr>
          <p:spPr bwMode="auto">
            <a:xfrm>
              <a:off x="8757699" y="3048000"/>
              <a:ext cx="312906" cy="369332"/>
            </a:xfrm>
            <a:prstGeom prst="rect">
              <a:avLst/>
            </a:prstGeom>
            <a:noFill/>
            <a:ln w="9525">
              <a:noFill/>
              <a:miter lim="800000"/>
              <a:headEnd/>
              <a:tailEnd/>
            </a:ln>
            <a:effectLst/>
          </p:spPr>
          <p:txBody>
            <a:bodyPr wrap="none">
              <a:spAutoFit/>
            </a:bodyPr>
            <a:lstStyle/>
            <a:p>
              <a:r>
                <a:rPr lang="en-US" b="1" dirty="0">
                  <a:solidFill>
                    <a:srgbClr val="D60093"/>
                  </a:solidFill>
                </a:rPr>
                <a:t>d</a:t>
              </a:r>
            </a:p>
          </p:txBody>
        </p:sp>
        <p:cxnSp>
          <p:nvCxnSpPr>
            <p:cNvPr id="124" name="Straight Connector 123"/>
            <p:cNvCxnSpPr>
              <a:stCxn id="110" idx="2"/>
              <a:endCxn id="121" idx="6"/>
            </p:cNvCxnSpPr>
            <p:nvPr/>
          </p:nvCxnSpPr>
          <p:spPr>
            <a:xfrm rot="10800000" flipV="1">
              <a:off x="7370224" y="2664380"/>
              <a:ext cx="1174750" cy="6122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116" idx="6"/>
            </p:cNvCxnSpPr>
            <p:nvPr/>
          </p:nvCxnSpPr>
          <p:spPr>
            <a:xfrm rot="10800000" flipV="1">
              <a:off x="7370225" y="1676402"/>
              <a:ext cx="1158875" cy="5333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17" idx="1"/>
              <a:endCxn id="119" idx="6"/>
            </p:cNvCxnSpPr>
            <p:nvPr/>
          </p:nvCxnSpPr>
          <p:spPr>
            <a:xfrm rot="16200000" flipH="1" flipV="1">
              <a:off x="7694074" y="1831975"/>
              <a:ext cx="457200" cy="12128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7" name="Group 126"/>
            <p:cNvGrpSpPr/>
            <p:nvPr/>
          </p:nvGrpSpPr>
          <p:grpSpPr>
            <a:xfrm>
              <a:off x="8300499" y="3429000"/>
              <a:ext cx="843501" cy="369332"/>
              <a:chOff x="7924800" y="3733800"/>
              <a:chExt cx="843501" cy="369332"/>
            </a:xfrm>
          </p:grpSpPr>
          <p:sp>
            <p:nvSpPr>
              <p:cNvPr id="139" name="TextBox 138"/>
              <p:cNvSpPr txBox="1"/>
              <p:nvPr/>
            </p:nvSpPr>
            <p:spPr>
              <a:xfrm>
                <a:off x="7924800" y="3733800"/>
                <a:ext cx="843501" cy="369332"/>
              </a:xfrm>
              <a:prstGeom prst="rect">
                <a:avLst/>
              </a:prstGeom>
              <a:noFill/>
            </p:spPr>
            <p:txBody>
              <a:bodyPr wrap="none" rtlCol="0">
                <a:spAutoFit/>
              </a:bodyPr>
              <a:lstStyle/>
              <a:p>
                <a:r>
                  <a:rPr lang="en-US" b="1" dirty="0">
                    <a:solidFill>
                      <a:srgbClr val="D60093"/>
                    </a:solidFill>
                  </a:rPr>
                  <a:t>G</a:t>
                </a:r>
                <a:r>
                  <a:rPr lang="en-US" dirty="0"/>
                  <a:t>={     }</a:t>
                </a:r>
              </a:p>
            </p:txBody>
          </p:sp>
          <p:sp>
            <p:nvSpPr>
              <p:cNvPr id="140" name="Oval 139"/>
              <p:cNvSpPr>
                <a:spLocks noChangeArrowheads="1"/>
              </p:cNvSpPr>
              <p:nvPr/>
            </p:nvSpPr>
            <p:spPr bwMode="auto">
              <a:xfrm>
                <a:off x="8382000" y="3846212"/>
                <a:ext cx="152400" cy="152400"/>
              </a:xfrm>
              <a:prstGeom prst="ellipse">
                <a:avLst/>
              </a:prstGeom>
              <a:solidFill>
                <a:schemeClr val="accent3"/>
              </a:solidFill>
              <a:ln w="9525">
                <a:solidFill>
                  <a:schemeClr val="tx1"/>
                </a:solidFill>
                <a:round/>
                <a:headEnd/>
                <a:tailEnd/>
              </a:ln>
              <a:effectLst/>
            </p:spPr>
            <p:txBody>
              <a:bodyPr wrap="none" anchor="ctr"/>
              <a:lstStyle/>
              <a:p>
                <a:endParaRPr lang="en-US"/>
              </a:p>
            </p:txBody>
          </p:sp>
        </p:grpSp>
        <p:grpSp>
          <p:nvGrpSpPr>
            <p:cNvPr id="128" name="Group 127"/>
            <p:cNvGrpSpPr/>
            <p:nvPr/>
          </p:nvGrpSpPr>
          <p:grpSpPr>
            <a:xfrm>
              <a:off x="6777548" y="3449082"/>
              <a:ext cx="1042273" cy="369332"/>
              <a:chOff x="7924800" y="3733800"/>
              <a:chExt cx="1042273" cy="369332"/>
            </a:xfrm>
          </p:grpSpPr>
          <p:sp>
            <p:nvSpPr>
              <p:cNvPr id="137" name="TextBox 136"/>
              <p:cNvSpPr txBox="1"/>
              <p:nvPr/>
            </p:nvSpPr>
            <p:spPr>
              <a:xfrm>
                <a:off x="7924800" y="3733800"/>
                <a:ext cx="1042273" cy="369332"/>
              </a:xfrm>
              <a:prstGeom prst="rect">
                <a:avLst/>
              </a:prstGeom>
              <a:noFill/>
            </p:spPr>
            <p:txBody>
              <a:bodyPr wrap="none" rtlCol="0">
                <a:spAutoFit/>
              </a:bodyPr>
              <a:lstStyle/>
              <a:p>
                <a:r>
                  <a:rPr lang="en-US" b="1" dirty="0">
                    <a:solidFill>
                      <a:srgbClr val="008000"/>
                    </a:solidFill>
                  </a:rPr>
                  <a:t>B</a:t>
                </a:r>
                <a:r>
                  <a:rPr lang="en-US" dirty="0"/>
                  <a:t>={          }</a:t>
                </a:r>
              </a:p>
            </p:txBody>
          </p:sp>
          <p:sp>
            <p:nvSpPr>
              <p:cNvPr id="138" name="Oval 137"/>
              <p:cNvSpPr>
                <a:spLocks noChangeArrowheads="1"/>
              </p:cNvSpPr>
              <p:nvPr/>
            </p:nvSpPr>
            <p:spPr bwMode="auto">
              <a:xfrm>
                <a:off x="8382000" y="3846212"/>
                <a:ext cx="152400" cy="152400"/>
              </a:xfrm>
              <a:prstGeom prst="ellipse">
                <a:avLst/>
              </a:prstGeom>
              <a:solidFill>
                <a:schemeClr val="accent4"/>
              </a:solidFill>
              <a:ln w="9525">
                <a:solidFill>
                  <a:schemeClr val="tx1"/>
                </a:solidFill>
                <a:round/>
                <a:headEnd/>
                <a:tailEnd/>
              </a:ln>
              <a:effectLst/>
            </p:spPr>
            <p:txBody>
              <a:bodyPr wrap="none" anchor="ctr"/>
              <a:lstStyle/>
              <a:p>
                <a:endParaRPr lang="en-US"/>
              </a:p>
            </p:txBody>
          </p:sp>
        </p:grpSp>
        <p:sp>
          <p:nvSpPr>
            <p:cNvPr id="129" name="Line 16"/>
            <p:cNvSpPr>
              <a:spLocks noChangeShapeType="1"/>
            </p:cNvSpPr>
            <p:nvPr/>
          </p:nvSpPr>
          <p:spPr bwMode="auto">
            <a:xfrm flipH="1" flipV="1">
              <a:off x="7309898" y="2667000"/>
              <a:ext cx="1219201" cy="609600"/>
            </a:xfrm>
            <a:prstGeom prst="line">
              <a:avLst/>
            </a:prstGeom>
            <a:noFill/>
            <a:ln w="19050">
              <a:solidFill>
                <a:schemeClr val="tx1"/>
              </a:solidFill>
              <a:prstDash val="dash"/>
              <a:round/>
              <a:headEnd/>
              <a:tailEnd/>
            </a:ln>
            <a:effectLst/>
          </p:spPr>
          <p:txBody>
            <a:bodyPr/>
            <a:lstStyle/>
            <a:p>
              <a:endParaRPr lang="en-US" b="1" dirty="0"/>
            </a:p>
          </p:txBody>
        </p:sp>
        <p:sp>
          <p:nvSpPr>
            <p:cNvPr id="130" name="TextBox 129"/>
            <p:cNvSpPr txBox="1"/>
            <p:nvPr/>
          </p:nvSpPr>
          <p:spPr>
            <a:xfrm>
              <a:off x="7690899" y="1307068"/>
              <a:ext cx="603050" cy="369332"/>
            </a:xfrm>
            <a:prstGeom prst="rect">
              <a:avLst/>
            </a:prstGeom>
            <a:noFill/>
          </p:spPr>
          <p:txBody>
            <a:bodyPr wrap="none" rtlCol="0">
              <a:spAutoFit/>
            </a:bodyPr>
            <a:lstStyle/>
            <a:p>
              <a:r>
                <a:rPr lang="en-US" b="1" dirty="0" err="1"/>
                <a:t>M</a:t>
              </a:r>
              <a:r>
                <a:rPr lang="en-US" b="1" baseline="-25000" dirty="0" err="1"/>
                <a:t>opt</a:t>
              </a:r>
              <a:endParaRPr lang="en-US" b="1" baseline="-25000" dirty="0"/>
            </a:p>
          </p:txBody>
        </p:sp>
        <p:sp>
          <p:nvSpPr>
            <p:cNvPr id="131" name="TextBox 130"/>
            <p:cNvSpPr txBox="1"/>
            <p:nvPr/>
          </p:nvSpPr>
          <p:spPr>
            <a:xfrm rot="20243382">
              <a:off x="7339108" y="1697753"/>
              <a:ext cx="837089" cy="369332"/>
            </a:xfrm>
            <a:prstGeom prst="rect">
              <a:avLst/>
            </a:prstGeom>
            <a:noFill/>
          </p:spPr>
          <p:txBody>
            <a:bodyPr wrap="none" rtlCol="0">
              <a:spAutoFit/>
            </a:bodyPr>
            <a:lstStyle/>
            <a:p>
              <a:r>
                <a:rPr lang="en-US" b="1" dirty="0" err="1"/>
                <a:t>M</a:t>
              </a:r>
              <a:r>
                <a:rPr lang="en-US" b="1" baseline="-25000" dirty="0" err="1"/>
                <a:t>greedy</a:t>
              </a:r>
              <a:endParaRPr lang="en-US" b="1" baseline="-25000" dirty="0"/>
            </a:p>
          </p:txBody>
        </p:sp>
        <p:sp>
          <p:nvSpPr>
            <p:cNvPr id="132" name="Text Box 17"/>
            <p:cNvSpPr txBox="1">
              <a:spLocks noChangeArrowheads="1"/>
            </p:cNvSpPr>
            <p:nvPr/>
          </p:nvSpPr>
          <p:spPr bwMode="auto">
            <a:xfrm>
              <a:off x="6852699" y="1447800"/>
              <a:ext cx="298480" cy="369332"/>
            </a:xfrm>
            <a:prstGeom prst="rect">
              <a:avLst/>
            </a:prstGeom>
            <a:noFill/>
            <a:ln w="9525">
              <a:noFill/>
              <a:miter lim="800000"/>
              <a:headEnd/>
              <a:tailEnd/>
            </a:ln>
            <a:effectLst/>
          </p:spPr>
          <p:txBody>
            <a:bodyPr wrap="none">
              <a:spAutoFit/>
            </a:bodyPr>
            <a:lstStyle/>
            <a:p>
              <a:r>
                <a:rPr lang="en-US" b="1" dirty="0">
                  <a:solidFill>
                    <a:srgbClr val="008000"/>
                  </a:solidFill>
                </a:rPr>
                <a:t>1</a:t>
              </a:r>
            </a:p>
          </p:txBody>
        </p:sp>
        <p:sp>
          <p:nvSpPr>
            <p:cNvPr id="133" name="Text Box 18"/>
            <p:cNvSpPr txBox="1">
              <a:spLocks noChangeArrowheads="1"/>
            </p:cNvSpPr>
            <p:nvPr/>
          </p:nvSpPr>
          <p:spPr bwMode="auto">
            <a:xfrm>
              <a:off x="6878099" y="2012950"/>
              <a:ext cx="303288" cy="369332"/>
            </a:xfrm>
            <a:prstGeom prst="rect">
              <a:avLst/>
            </a:prstGeom>
            <a:noFill/>
            <a:ln w="9525">
              <a:noFill/>
              <a:miter lim="800000"/>
              <a:headEnd/>
              <a:tailEnd/>
            </a:ln>
            <a:effectLst/>
          </p:spPr>
          <p:txBody>
            <a:bodyPr wrap="none">
              <a:spAutoFit/>
            </a:bodyPr>
            <a:lstStyle/>
            <a:p>
              <a:r>
                <a:rPr lang="en-US" b="1" dirty="0">
                  <a:solidFill>
                    <a:srgbClr val="008000"/>
                  </a:solidFill>
                </a:rPr>
                <a:t>2</a:t>
              </a:r>
            </a:p>
          </p:txBody>
        </p:sp>
        <p:sp>
          <p:nvSpPr>
            <p:cNvPr id="134" name="Text Box 19"/>
            <p:cNvSpPr txBox="1">
              <a:spLocks noChangeArrowheads="1"/>
            </p:cNvSpPr>
            <p:nvPr/>
          </p:nvSpPr>
          <p:spPr bwMode="auto">
            <a:xfrm>
              <a:off x="6874924" y="2455863"/>
              <a:ext cx="296876" cy="369332"/>
            </a:xfrm>
            <a:prstGeom prst="rect">
              <a:avLst/>
            </a:prstGeom>
            <a:noFill/>
            <a:ln w="9525">
              <a:noFill/>
              <a:miter lim="800000"/>
              <a:headEnd/>
              <a:tailEnd/>
            </a:ln>
            <a:effectLst/>
          </p:spPr>
          <p:txBody>
            <a:bodyPr wrap="none">
              <a:spAutoFit/>
            </a:bodyPr>
            <a:lstStyle/>
            <a:p>
              <a:r>
                <a:rPr lang="en-US" b="1" dirty="0">
                  <a:solidFill>
                    <a:srgbClr val="008000"/>
                  </a:solidFill>
                </a:rPr>
                <a:t>3</a:t>
              </a:r>
            </a:p>
          </p:txBody>
        </p:sp>
        <p:sp>
          <p:nvSpPr>
            <p:cNvPr id="135" name="Text Box 20"/>
            <p:cNvSpPr txBox="1">
              <a:spLocks noChangeArrowheads="1"/>
            </p:cNvSpPr>
            <p:nvPr/>
          </p:nvSpPr>
          <p:spPr bwMode="auto">
            <a:xfrm>
              <a:off x="6852699" y="3079750"/>
              <a:ext cx="306494" cy="369332"/>
            </a:xfrm>
            <a:prstGeom prst="rect">
              <a:avLst/>
            </a:prstGeom>
            <a:noFill/>
            <a:ln w="9525">
              <a:noFill/>
              <a:miter lim="800000"/>
              <a:headEnd/>
              <a:tailEnd/>
            </a:ln>
            <a:effectLst/>
          </p:spPr>
          <p:txBody>
            <a:bodyPr wrap="none">
              <a:spAutoFit/>
            </a:bodyPr>
            <a:lstStyle/>
            <a:p>
              <a:r>
                <a:rPr lang="en-US" b="1" dirty="0">
                  <a:solidFill>
                    <a:srgbClr val="008000"/>
                  </a:solidFill>
                </a:rPr>
                <a:t>4</a:t>
              </a:r>
            </a:p>
          </p:txBody>
        </p:sp>
        <p:sp>
          <p:nvSpPr>
            <p:cNvPr id="136" name="Oval 135"/>
            <p:cNvSpPr>
              <a:spLocks noChangeArrowheads="1"/>
            </p:cNvSpPr>
            <p:nvPr/>
          </p:nvSpPr>
          <p:spPr bwMode="auto">
            <a:xfrm>
              <a:off x="7467600" y="3570316"/>
              <a:ext cx="152400" cy="152400"/>
            </a:xfrm>
            <a:prstGeom prst="ellipse">
              <a:avLst/>
            </a:prstGeom>
            <a:solidFill>
              <a:schemeClr val="accent4"/>
            </a:solidFill>
            <a:ln w="9525">
              <a:solidFill>
                <a:schemeClr val="tx1"/>
              </a:solidFill>
              <a:round/>
              <a:headEnd/>
              <a:tailEnd/>
            </a:ln>
            <a:effectLst/>
          </p:spPr>
          <p:txBody>
            <a:bodyPr wrap="none" anchor="ctr"/>
            <a:lstStyle/>
            <a:p>
              <a:endParaRPr lang="en-US"/>
            </a:p>
          </p:txBody>
        </p:sp>
      </p:grpSp>
    </p:spTree>
    <p:extLst>
      <p:ext uri="{BB962C8B-B14F-4D97-AF65-F5344CB8AC3E}">
        <p14:creationId xmlns:p14="http://schemas.microsoft.com/office/powerpoint/2010/main" val="41042277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5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325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32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325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32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uiExpand="1"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t>Worst-case Scenario</a:t>
            </a:r>
          </a:p>
        </p:txBody>
      </p:sp>
      <p:sp>
        <p:nvSpPr>
          <p:cNvPr id="69635" name="Oval 3"/>
          <p:cNvSpPr>
            <a:spLocks noChangeArrowheads="1"/>
          </p:cNvSpPr>
          <p:nvPr/>
        </p:nvSpPr>
        <p:spPr bwMode="auto">
          <a:xfrm>
            <a:off x="2480920" y="287496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69636" name="Oval 4"/>
          <p:cNvSpPr>
            <a:spLocks noChangeArrowheads="1"/>
          </p:cNvSpPr>
          <p:nvPr/>
        </p:nvSpPr>
        <p:spPr bwMode="auto">
          <a:xfrm>
            <a:off x="2480920" y="340836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69637" name="Oval 5"/>
          <p:cNvSpPr>
            <a:spLocks noChangeArrowheads="1"/>
          </p:cNvSpPr>
          <p:nvPr/>
        </p:nvSpPr>
        <p:spPr bwMode="auto">
          <a:xfrm>
            <a:off x="2480920" y="394176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69638" name="Oval 6"/>
          <p:cNvSpPr>
            <a:spLocks noChangeArrowheads="1"/>
          </p:cNvSpPr>
          <p:nvPr/>
        </p:nvSpPr>
        <p:spPr bwMode="auto">
          <a:xfrm>
            <a:off x="2480920" y="447516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latin typeface="Arial" pitchFamily="34" charset="0"/>
              <a:cs typeface="Arial" pitchFamily="34" charset="0"/>
            </a:endParaRPr>
          </a:p>
        </p:txBody>
      </p:sp>
      <p:sp>
        <p:nvSpPr>
          <p:cNvPr id="69639" name="Text Box 7"/>
          <p:cNvSpPr txBox="1">
            <a:spLocks noChangeArrowheads="1"/>
          </p:cNvSpPr>
          <p:nvPr/>
        </p:nvSpPr>
        <p:spPr bwMode="auto">
          <a:xfrm>
            <a:off x="2150720" y="2722562"/>
            <a:ext cx="312906" cy="369332"/>
          </a:xfrm>
          <a:prstGeom prst="rect">
            <a:avLst/>
          </a:prstGeom>
          <a:noFill/>
          <a:ln w="9525">
            <a:noFill/>
            <a:miter lim="800000"/>
            <a:headEnd/>
            <a:tailEnd/>
          </a:ln>
          <a:effectLst/>
        </p:spPr>
        <p:txBody>
          <a:bodyPr wrap="none">
            <a:spAutoFit/>
          </a:bodyPr>
          <a:lstStyle/>
          <a:p>
            <a:r>
              <a:rPr lang="en-US" b="1">
                <a:solidFill>
                  <a:srgbClr val="008000"/>
                </a:solidFill>
                <a:latin typeface="Arial" pitchFamily="34" charset="0"/>
                <a:cs typeface="Arial" pitchFamily="34" charset="0"/>
              </a:rPr>
              <a:t>1</a:t>
            </a:r>
          </a:p>
        </p:txBody>
      </p:sp>
      <p:sp>
        <p:nvSpPr>
          <p:cNvPr id="69640" name="Text Box 8"/>
          <p:cNvSpPr txBox="1">
            <a:spLocks noChangeArrowheads="1"/>
          </p:cNvSpPr>
          <p:nvPr/>
        </p:nvSpPr>
        <p:spPr bwMode="auto">
          <a:xfrm>
            <a:off x="2176120" y="3287712"/>
            <a:ext cx="312906" cy="369332"/>
          </a:xfrm>
          <a:prstGeom prst="rect">
            <a:avLst/>
          </a:prstGeom>
          <a:noFill/>
          <a:ln w="9525">
            <a:noFill/>
            <a:miter lim="800000"/>
            <a:headEnd/>
            <a:tailEnd/>
          </a:ln>
          <a:effectLst/>
        </p:spPr>
        <p:txBody>
          <a:bodyPr wrap="none">
            <a:spAutoFit/>
          </a:bodyPr>
          <a:lstStyle/>
          <a:p>
            <a:r>
              <a:rPr lang="en-US" b="1">
                <a:solidFill>
                  <a:srgbClr val="008000"/>
                </a:solidFill>
                <a:latin typeface="Arial" pitchFamily="34" charset="0"/>
                <a:cs typeface="Arial" pitchFamily="34" charset="0"/>
              </a:rPr>
              <a:t>2</a:t>
            </a:r>
          </a:p>
        </p:txBody>
      </p:sp>
      <p:sp>
        <p:nvSpPr>
          <p:cNvPr id="69641" name="Text Box 9"/>
          <p:cNvSpPr txBox="1">
            <a:spLocks noChangeArrowheads="1"/>
          </p:cNvSpPr>
          <p:nvPr/>
        </p:nvSpPr>
        <p:spPr bwMode="auto">
          <a:xfrm>
            <a:off x="2150720" y="3821112"/>
            <a:ext cx="312906" cy="369332"/>
          </a:xfrm>
          <a:prstGeom prst="rect">
            <a:avLst/>
          </a:prstGeom>
          <a:noFill/>
          <a:ln w="9525">
            <a:noFill/>
            <a:miter lim="800000"/>
            <a:headEnd/>
            <a:tailEnd/>
          </a:ln>
          <a:effectLst/>
        </p:spPr>
        <p:txBody>
          <a:bodyPr wrap="none">
            <a:spAutoFit/>
          </a:bodyPr>
          <a:lstStyle/>
          <a:p>
            <a:r>
              <a:rPr lang="en-US" b="1">
                <a:solidFill>
                  <a:srgbClr val="008000"/>
                </a:solidFill>
                <a:latin typeface="Arial" pitchFamily="34" charset="0"/>
                <a:cs typeface="Arial" pitchFamily="34" charset="0"/>
              </a:rPr>
              <a:t>3</a:t>
            </a:r>
          </a:p>
        </p:txBody>
      </p:sp>
      <p:sp>
        <p:nvSpPr>
          <p:cNvPr id="69642" name="Text Box 10"/>
          <p:cNvSpPr txBox="1">
            <a:spLocks noChangeArrowheads="1"/>
          </p:cNvSpPr>
          <p:nvPr/>
        </p:nvSpPr>
        <p:spPr bwMode="auto">
          <a:xfrm>
            <a:off x="2150720" y="4354512"/>
            <a:ext cx="312906" cy="369332"/>
          </a:xfrm>
          <a:prstGeom prst="rect">
            <a:avLst/>
          </a:prstGeom>
          <a:noFill/>
          <a:ln w="9525">
            <a:noFill/>
            <a:miter lim="800000"/>
            <a:headEnd/>
            <a:tailEnd/>
          </a:ln>
          <a:effectLst/>
        </p:spPr>
        <p:txBody>
          <a:bodyPr wrap="none">
            <a:spAutoFit/>
          </a:bodyPr>
          <a:lstStyle/>
          <a:p>
            <a:r>
              <a:rPr lang="en-US" b="1">
                <a:solidFill>
                  <a:srgbClr val="008000"/>
                </a:solidFill>
                <a:latin typeface="Arial" pitchFamily="34" charset="0"/>
                <a:cs typeface="Arial" pitchFamily="34" charset="0"/>
              </a:rPr>
              <a:t>4</a:t>
            </a:r>
          </a:p>
        </p:txBody>
      </p:sp>
      <p:grpSp>
        <p:nvGrpSpPr>
          <p:cNvPr id="2" name="Group 11"/>
          <p:cNvGrpSpPr>
            <a:grpSpLocks/>
          </p:cNvGrpSpPr>
          <p:nvPr/>
        </p:nvGrpSpPr>
        <p:grpSpPr bwMode="auto">
          <a:xfrm>
            <a:off x="2633320" y="2678112"/>
            <a:ext cx="1752600" cy="1873250"/>
            <a:chOff x="1296" y="1028"/>
            <a:chExt cx="1104" cy="1180"/>
          </a:xfrm>
        </p:grpSpPr>
        <p:grpSp>
          <p:nvGrpSpPr>
            <p:cNvPr id="3" name="Group 12"/>
            <p:cNvGrpSpPr>
              <a:grpSpLocks/>
            </p:cNvGrpSpPr>
            <p:nvPr/>
          </p:nvGrpSpPr>
          <p:grpSpPr bwMode="auto">
            <a:xfrm>
              <a:off x="1296" y="1152"/>
              <a:ext cx="912" cy="1056"/>
              <a:chOff x="1296" y="1152"/>
              <a:chExt cx="912" cy="1056"/>
            </a:xfrm>
          </p:grpSpPr>
          <p:sp>
            <p:nvSpPr>
              <p:cNvPr id="69645" name="Oval 13"/>
              <p:cNvSpPr>
                <a:spLocks noChangeArrowheads="1"/>
              </p:cNvSpPr>
              <p:nvPr/>
            </p:nvSpPr>
            <p:spPr bwMode="auto">
              <a:xfrm>
                <a:off x="2112" y="1152"/>
                <a:ext cx="96" cy="96"/>
              </a:xfrm>
              <a:prstGeom prst="ellipse">
                <a:avLst/>
              </a:prstGeom>
              <a:solidFill>
                <a:schemeClr val="accent1"/>
              </a:solidFill>
              <a:ln w="9525">
                <a:solidFill>
                  <a:schemeClr val="tx1"/>
                </a:solidFill>
                <a:round/>
                <a:headEnd/>
                <a:tailEnd/>
              </a:ln>
              <a:effectLst/>
            </p:spPr>
            <p:txBody>
              <a:bodyPr wrap="none" anchor="ctr"/>
              <a:lstStyle/>
              <a:p>
                <a:endParaRPr lang="en-US" b="1">
                  <a:solidFill>
                    <a:srgbClr val="D60093"/>
                  </a:solidFill>
                  <a:latin typeface="Arial" pitchFamily="34" charset="0"/>
                  <a:cs typeface="Arial" pitchFamily="34" charset="0"/>
                </a:endParaRPr>
              </a:p>
            </p:txBody>
          </p:sp>
          <p:sp>
            <p:nvSpPr>
              <p:cNvPr id="69646" name="Line 14"/>
              <p:cNvSpPr>
                <a:spLocks noChangeShapeType="1"/>
              </p:cNvSpPr>
              <p:nvPr/>
            </p:nvSpPr>
            <p:spPr bwMode="auto">
              <a:xfrm>
                <a:off x="1296" y="1200"/>
                <a:ext cx="816" cy="0"/>
              </a:xfrm>
              <a:prstGeom prst="line">
                <a:avLst/>
              </a:prstGeom>
              <a:noFill/>
              <a:ln w="9525">
                <a:solidFill>
                  <a:schemeClr val="tx1"/>
                </a:solidFill>
                <a:round/>
                <a:headEnd/>
                <a:tailEnd/>
              </a:ln>
              <a:effectLst/>
            </p:spPr>
            <p:txBody>
              <a:bodyPr/>
              <a:lstStyle/>
              <a:p>
                <a:endParaRPr lang="en-US" b="1">
                  <a:solidFill>
                    <a:srgbClr val="D60093"/>
                  </a:solidFill>
                  <a:latin typeface="Arial" pitchFamily="34" charset="0"/>
                  <a:cs typeface="Arial" pitchFamily="34" charset="0"/>
                </a:endParaRPr>
              </a:p>
            </p:txBody>
          </p:sp>
          <p:sp>
            <p:nvSpPr>
              <p:cNvPr id="69647" name="Line 15"/>
              <p:cNvSpPr>
                <a:spLocks noChangeShapeType="1"/>
              </p:cNvSpPr>
              <p:nvPr/>
            </p:nvSpPr>
            <p:spPr bwMode="auto">
              <a:xfrm flipV="1">
                <a:off x="1296" y="1248"/>
                <a:ext cx="816" cy="960"/>
              </a:xfrm>
              <a:prstGeom prst="line">
                <a:avLst/>
              </a:prstGeom>
              <a:noFill/>
              <a:ln w="9525">
                <a:solidFill>
                  <a:schemeClr val="tx1"/>
                </a:solidFill>
                <a:round/>
                <a:headEnd/>
                <a:tailEnd/>
              </a:ln>
              <a:effectLst/>
            </p:spPr>
            <p:txBody>
              <a:bodyPr/>
              <a:lstStyle/>
              <a:p>
                <a:endParaRPr lang="en-US" b="1">
                  <a:solidFill>
                    <a:srgbClr val="D60093"/>
                  </a:solidFill>
                  <a:latin typeface="Arial" pitchFamily="34" charset="0"/>
                  <a:cs typeface="Arial" pitchFamily="34" charset="0"/>
                </a:endParaRPr>
              </a:p>
            </p:txBody>
          </p:sp>
        </p:grpSp>
        <p:sp>
          <p:nvSpPr>
            <p:cNvPr id="69648" name="Text Box 16"/>
            <p:cNvSpPr txBox="1">
              <a:spLocks noChangeArrowheads="1"/>
            </p:cNvSpPr>
            <p:nvPr/>
          </p:nvSpPr>
          <p:spPr bwMode="auto">
            <a:xfrm>
              <a:off x="2198" y="1028"/>
              <a:ext cx="202" cy="231"/>
            </a:xfrm>
            <a:prstGeom prst="rect">
              <a:avLst/>
            </a:prstGeom>
            <a:noFill/>
            <a:ln w="9525">
              <a:noFill/>
              <a:miter lim="800000"/>
              <a:headEnd/>
              <a:tailEnd/>
            </a:ln>
            <a:effectLst/>
          </p:spPr>
          <p:txBody>
            <a:bodyPr wrap="none">
              <a:spAutoFit/>
            </a:bodyPr>
            <a:lstStyle/>
            <a:p>
              <a:r>
                <a:rPr lang="en-US" b="1">
                  <a:solidFill>
                    <a:srgbClr val="D60093"/>
                  </a:solidFill>
                  <a:latin typeface="Arial" pitchFamily="34" charset="0"/>
                  <a:cs typeface="Arial" pitchFamily="34" charset="0"/>
                </a:rPr>
                <a:t>a</a:t>
              </a:r>
            </a:p>
          </p:txBody>
        </p:sp>
      </p:grpSp>
      <p:grpSp>
        <p:nvGrpSpPr>
          <p:cNvPr id="4" name="Group 17"/>
          <p:cNvGrpSpPr>
            <a:grpSpLocks/>
          </p:cNvGrpSpPr>
          <p:nvPr/>
        </p:nvGrpSpPr>
        <p:grpSpPr bwMode="auto">
          <a:xfrm>
            <a:off x="2633321" y="3287712"/>
            <a:ext cx="1757363" cy="730250"/>
            <a:chOff x="1296" y="1412"/>
            <a:chExt cx="1107" cy="460"/>
          </a:xfrm>
        </p:grpSpPr>
        <p:sp>
          <p:nvSpPr>
            <p:cNvPr id="69650" name="Oval 18"/>
            <p:cNvSpPr>
              <a:spLocks noChangeArrowheads="1"/>
            </p:cNvSpPr>
            <p:nvPr/>
          </p:nvSpPr>
          <p:spPr bwMode="auto">
            <a:xfrm>
              <a:off x="2112" y="1488"/>
              <a:ext cx="96" cy="96"/>
            </a:xfrm>
            <a:prstGeom prst="ellipse">
              <a:avLst/>
            </a:prstGeom>
            <a:solidFill>
              <a:schemeClr val="accent1"/>
            </a:solidFill>
            <a:ln w="9525">
              <a:solidFill>
                <a:schemeClr val="tx1"/>
              </a:solidFill>
              <a:round/>
              <a:headEnd/>
              <a:tailEnd/>
            </a:ln>
            <a:effectLst/>
          </p:spPr>
          <p:txBody>
            <a:bodyPr wrap="none" anchor="ctr"/>
            <a:lstStyle/>
            <a:p>
              <a:endParaRPr lang="en-US" b="1">
                <a:solidFill>
                  <a:srgbClr val="D60093"/>
                </a:solidFill>
                <a:latin typeface="Arial" pitchFamily="34" charset="0"/>
                <a:cs typeface="Arial" pitchFamily="34" charset="0"/>
              </a:endParaRPr>
            </a:p>
          </p:txBody>
        </p:sp>
        <p:sp>
          <p:nvSpPr>
            <p:cNvPr id="69651" name="Line 19"/>
            <p:cNvSpPr>
              <a:spLocks noChangeShapeType="1"/>
            </p:cNvSpPr>
            <p:nvPr/>
          </p:nvSpPr>
          <p:spPr bwMode="auto">
            <a:xfrm>
              <a:off x="1296" y="1536"/>
              <a:ext cx="816" cy="0"/>
            </a:xfrm>
            <a:prstGeom prst="line">
              <a:avLst/>
            </a:prstGeom>
            <a:noFill/>
            <a:ln w="9525">
              <a:solidFill>
                <a:schemeClr val="tx1"/>
              </a:solidFill>
              <a:round/>
              <a:headEnd/>
              <a:tailEnd/>
            </a:ln>
            <a:effectLst/>
          </p:spPr>
          <p:txBody>
            <a:bodyPr/>
            <a:lstStyle/>
            <a:p>
              <a:endParaRPr lang="en-US" b="1">
                <a:solidFill>
                  <a:srgbClr val="D60093"/>
                </a:solidFill>
                <a:latin typeface="Arial" pitchFamily="34" charset="0"/>
                <a:cs typeface="Arial" pitchFamily="34" charset="0"/>
              </a:endParaRPr>
            </a:p>
          </p:txBody>
        </p:sp>
        <p:sp>
          <p:nvSpPr>
            <p:cNvPr id="69652" name="Line 20"/>
            <p:cNvSpPr>
              <a:spLocks noChangeShapeType="1"/>
            </p:cNvSpPr>
            <p:nvPr/>
          </p:nvSpPr>
          <p:spPr bwMode="auto">
            <a:xfrm flipV="1">
              <a:off x="1296" y="1536"/>
              <a:ext cx="816" cy="336"/>
            </a:xfrm>
            <a:prstGeom prst="line">
              <a:avLst/>
            </a:prstGeom>
            <a:noFill/>
            <a:ln w="9525">
              <a:solidFill>
                <a:schemeClr val="tx1"/>
              </a:solidFill>
              <a:round/>
              <a:headEnd/>
              <a:tailEnd/>
            </a:ln>
            <a:effectLst/>
          </p:spPr>
          <p:txBody>
            <a:bodyPr/>
            <a:lstStyle/>
            <a:p>
              <a:endParaRPr lang="en-US" b="1">
                <a:solidFill>
                  <a:srgbClr val="D60093"/>
                </a:solidFill>
                <a:latin typeface="Arial" pitchFamily="34" charset="0"/>
                <a:cs typeface="Arial" pitchFamily="34" charset="0"/>
              </a:endParaRPr>
            </a:p>
          </p:txBody>
        </p:sp>
        <p:sp>
          <p:nvSpPr>
            <p:cNvPr id="69653" name="Text Box 21"/>
            <p:cNvSpPr txBox="1">
              <a:spLocks noChangeArrowheads="1"/>
            </p:cNvSpPr>
            <p:nvPr/>
          </p:nvSpPr>
          <p:spPr bwMode="auto">
            <a:xfrm>
              <a:off x="2198" y="1412"/>
              <a:ext cx="205" cy="233"/>
            </a:xfrm>
            <a:prstGeom prst="rect">
              <a:avLst/>
            </a:prstGeom>
            <a:noFill/>
            <a:ln w="9525">
              <a:noFill/>
              <a:miter lim="800000"/>
              <a:headEnd/>
              <a:tailEnd/>
            </a:ln>
            <a:effectLst/>
          </p:spPr>
          <p:txBody>
            <a:bodyPr wrap="none">
              <a:spAutoFit/>
            </a:bodyPr>
            <a:lstStyle/>
            <a:p>
              <a:r>
                <a:rPr lang="en-US" b="1">
                  <a:solidFill>
                    <a:srgbClr val="D60093"/>
                  </a:solidFill>
                  <a:latin typeface="Arial" pitchFamily="34" charset="0"/>
                  <a:cs typeface="Arial" pitchFamily="34" charset="0"/>
                </a:rPr>
                <a:t>b</a:t>
              </a:r>
            </a:p>
          </p:txBody>
        </p:sp>
      </p:grpSp>
      <p:grpSp>
        <p:nvGrpSpPr>
          <p:cNvPr id="5" name="Group 22"/>
          <p:cNvGrpSpPr>
            <a:grpSpLocks/>
          </p:cNvGrpSpPr>
          <p:nvPr/>
        </p:nvGrpSpPr>
        <p:grpSpPr bwMode="auto">
          <a:xfrm>
            <a:off x="2633320" y="3027362"/>
            <a:ext cx="1760538" cy="1131888"/>
            <a:chOff x="1296" y="1248"/>
            <a:chExt cx="1109" cy="713"/>
          </a:xfrm>
        </p:grpSpPr>
        <p:sp>
          <p:nvSpPr>
            <p:cNvPr id="69655" name="Oval 23"/>
            <p:cNvSpPr>
              <a:spLocks noChangeArrowheads="1"/>
            </p:cNvSpPr>
            <p:nvPr/>
          </p:nvSpPr>
          <p:spPr bwMode="auto">
            <a:xfrm>
              <a:off x="2064" y="1776"/>
              <a:ext cx="96" cy="96"/>
            </a:xfrm>
            <a:prstGeom prst="ellipse">
              <a:avLst/>
            </a:prstGeom>
            <a:solidFill>
              <a:schemeClr val="accent1"/>
            </a:solidFill>
            <a:ln w="9525">
              <a:solidFill>
                <a:schemeClr val="tx1"/>
              </a:solidFill>
              <a:round/>
              <a:headEnd/>
              <a:tailEnd/>
            </a:ln>
            <a:effectLst/>
          </p:spPr>
          <p:txBody>
            <a:bodyPr wrap="none" anchor="ctr"/>
            <a:lstStyle/>
            <a:p>
              <a:endParaRPr lang="en-US" b="1">
                <a:solidFill>
                  <a:srgbClr val="D60093"/>
                </a:solidFill>
                <a:latin typeface="Arial" pitchFamily="34" charset="0"/>
                <a:cs typeface="Arial" pitchFamily="34" charset="0"/>
              </a:endParaRPr>
            </a:p>
          </p:txBody>
        </p:sp>
        <p:sp>
          <p:nvSpPr>
            <p:cNvPr id="69656" name="Line 24"/>
            <p:cNvSpPr>
              <a:spLocks noChangeShapeType="1"/>
            </p:cNvSpPr>
            <p:nvPr/>
          </p:nvSpPr>
          <p:spPr bwMode="auto">
            <a:xfrm>
              <a:off x="1296" y="1248"/>
              <a:ext cx="768" cy="576"/>
            </a:xfrm>
            <a:prstGeom prst="line">
              <a:avLst/>
            </a:prstGeom>
            <a:noFill/>
            <a:ln w="9525">
              <a:solidFill>
                <a:schemeClr val="tx1"/>
              </a:solidFill>
              <a:round/>
              <a:headEnd/>
              <a:tailEnd/>
            </a:ln>
            <a:effectLst/>
          </p:spPr>
          <p:txBody>
            <a:bodyPr/>
            <a:lstStyle/>
            <a:p>
              <a:endParaRPr lang="en-US" b="1">
                <a:solidFill>
                  <a:srgbClr val="D60093"/>
                </a:solidFill>
                <a:latin typeface="Arial" pitchFamily="34" charset="0"/>
                <a:cs typeface="Arial" pitchFamily="34" charset="0"/>
              </a:endParaRPr>
            </a:p>
          </p:txBody>
        </p:sp>
        <p:sp>
          <p:nvSpPr>
            <p:cNvPr id="69657" name="Text Box 25"/>
            <p:cNvSpPr txBox="1">
              <a:spLocks noChangeArrowheads="1"/>
            </p:cNvSpPr>
            <p:nvPr/>
          </p:nvSpPr>
          <p:spPr bwMode="auto">
            <a:xfrm>
              <a:off x="2208" y="1728"/>
              <a:ext cx="197" cy="233"/>
            </a:xfrm>
            <a:prstGeom prst="rect">
              <a:avLst/>
            </a:prstGeom>
            <a:noFill/>
            <a:ln w="9525">
              <a:noFill/>
              <a:miter lim="800000"/>
              <a:headEnd/>
              <a:tailEnd/>
            </a:ln>
            <a:effectLst/>
          </p:spPr>
          <p:txBody>
            <a:bodyPr wrap="none">
              <a:spAutoFit/>
            </a:bodyPr>
            <a:lstStyle/>
            <a:p>
              <a:r>
                <a:rPr lang="en-US" b="1">
                  <a:solidFill>
                    <a:srgbClr val="D60093"/>
                  </a:solidFill>
                  <a:latin typeface="Arial" pitchFamily="34" charset="0"/>
                  <a:cs typeface="Arial" pitchFamily="34" charset="0"/>
                </a:rPr>
                <a:t>c</a:t>
              </a:r>
            </a:p>
          </p:txBody>
        </p:sp>
      </p:grpSp>
      <p:sp>
        <p:nvSpPr>
          <p:cNvPr id="69662" name="Text Box 30"/>
          <p:cNvSpPr txBox="1">
            <a:spLocks noChangeArrowheads="1"/>
          </p:cNvSpPr>
          <p:nvPr/>
        </p:nvSpPr>
        <p:spPr bwMode="auto">
          <a:xfrm>
            <a:off x="6046445" y="2830512"/>
            <a:ext cx="817853" cy="461665"/>
          </a:xfrm>
          <a:prstGeom prst="rect">
            <a:avLst/>
          </a:prstGeom>
          <a:noFill/>
          <a:ln w="9525">
            <a:noFill/>
            <a:miter lim="800000"/>
            <a:headEnd/>
            <a:tailEnd/>
          </a:ln>
          <a:effectLst/>
        </p:spPr>
        <p:txBody>
          <a:bodyPr wrap="none">
            <a:spAutoFit/>
          </a:bodyPr>
          <a:lstStyle/>
          <a:p>
            <a:r>
              <a:rPr lang="en-US" sz="2400">
                <a:latin typeface="Arial" pitchFamily="34" charset="0"/>
                <a:cs typeface="Arial" pitchFamily="34" charset="0"/>
              </a:rPr>
              <a:t>(1,a)</a:t>
            </a:r>
          </a:p>
        </p:txBody>
      </p:sp>
      <p:sp>
        <p:nvSpPr>
          <p:cNvPr id="69663" name="Text Box 31"/>
          <p:cNvSpPr txBox="1">
            <a:spLocks noChangeArrowheads="1"/>
          </p:cNvSpPr>
          <p:nvPr/>
        </p:nvSpPr>
        <p:spPr bwMode="auto">
          <a:xfrm>
            <a:off x="6046445" y="3194050"/>
            <a:ext cx="817853" cy="461665"/>
          </a:xfrm>
          <a:prstGeom prst="rect">
            <a:avLst/>
          </a:prstGeom>
          <a:noFill/>
          <a:ln w="9525">
            <a:noFill/>
            <a:miter lim="800000"/>
            <a:headEnd/>
            <a:tailEnd/>
          </a:ln>
          <a:effectLst/>
        </p:spPr>
        <p:txBody>
          <a:bodyPr wrap="none">
            <a:spAutoFit/>
          </a:bodyPr>
          <a:lstStyle/>
          <a:p>
            <a:r>
              <a:rPr lang="en-US" sz="2400">
                <a:latin typeface="Arial" pitchFamily="34" charset="0"/>
                <a:cs typeface="Arial" pitchFamily="34" charset="0"/>
              </a:rPr>
              <a:t>(2,b)</a:t>
            </a:r>
          </a:p>
        </p:txBody>
      </p:sp>
      <p:grpSp>
        <p:nvGrpSpPr>
          <p:cNvPr id="6" name="Group 34"/>
          <p:cNvGrpSpPr>
            <a:grpSpLocks/>
          </p:cNvGrpSpPr>
          <p:nvPr/>
        </p:nvGrpSpPr>
        <p:grpSpPr bwMode="auto">
          <a:xfrm>
            <a:off x="2633321" y="3484562"/>
            <a:ext cx="1773238" cy="1239838"/>
            <a:chOff x="1296" y="1536"/>
            <a:chExt cx="1117" cy="781"/>
          </a:xfrm>
        </p:grpSpPr>
        <p:sp>
          <p:nvSpPr>
            <p:cNvPr id="69659" name="Oval 27"/>
            <p:cNvSpPr>
              <a:spLocks noChangeArrowheads="1"/>
            </p:cNvSpPr>
            <p:nvPr/>
          </p:nvSpPr>
          <p:spPr bwMode="auto">
            <a:xfrm>
              <a:off x="2112" y="2160"/>
              <a:ext cx="96" cy="96"/>
            </a:xfrm>
            <a:prstGeom prst="ellipse">
              <a:avLst/>
            </a:prstGeom>
            <a:solidFill>
              <a:schemeClr val="accent1"/>
            </a:solidFill>
            <a:ln w="9525">
              <a:solidFill>
                <a:schemeClr val="tx1"/>
              </a:solidFill>
              <a:round/>
              <a:headEnd/>
              <a:tailEnd/>
            </a:ln>
            <a:effectLst/>
          </p:spPr>
          <p:txBody>
            <a:bodyPr wrap="none" anchor="ctr"/>
            <a:lstStyle/>
            <a:p>
              <a:endParaRPr lang="en-US" b="1">
                <a:solidFill>
                  <a:srgbClr val="D60093"/>
                </a:solidFill>
                <a:latin typeface="Arial" pitchFamily="34" charset="0"/>
                <a:cs typeface="Arial" pitchFamily="34" charset="0"/>
              </a:endParaRPr>
            </a:p>
          </p:txBody>
        </p:sp>
        <p:sp>
          <p:nvSpPr>
            <p:cNvPr id="69661" name="Text Box 29"/>
            <p:cNvSpPr txBox="1">
              <a:spLocks noChangeArrowheads="1"/>
            </p:cNvSpPr>
            <p:nvPr/>
          </p:nvSpPr>
          <p:spPr bwMode="auto">
            <a:xfrm>
              <a:off x="2208" y="2084"/>
              <a:ext cx="205" cy="233"/>
            </a:xfrm>
            <a:prstGeom prst="rect">
              <a:avLst/>
            </a:prstGeom>
            <a:noFill/>
            <a:ln w="9525">
              <a:noFill/>
              <a:miter lim="800000"/>
              <a:headEnd/>
              <a:tailEnd/>
            </a:ln>
            <a:effectLst/>
          </p:spPr>
          <p:txBody>
            <a:bodyPr wrap="none">
              <a:spAutoFit/>
            </a:bodyPr>
            <a:lstStyle/>
            <a:p>
              <a:r>
                <a:rPr lang="en-US" b="1" dirty="0">
                  <a:solidFill>
                    <a:srgbClr val="D60093"/>
                  </a:solidFill>
                  <a:latin typeface="Arial" pitchFamily="34" charset="0"/>
                  <a:cs typeface="Arial" pitchFamily="34" charset="0"/>
                </a:rPr>
                <a:t>d</a:t>
              </a:r>
            </a:p>
          </p:txBody>
        </p:sp>
        <p:sp>
          <p:nvSpPr>
            <p:cNvPr id="69665" name="Line 33"/>
            <p:cNvSpPr>
              <a:spLocks noChangeShapeType="1"/>
            </p:cNvSpPr>
            <p:nvPr/>
          </p:nvSpPr>
          <p:spPr bwMode="auto">
            <a:xfrm>
              <a:off x="1296" y="1536"/>
              <a:ext cx="816" cy="624"/>
            </a:xfrm>
            <a:prstGeom prst="line">
              <a:avLst/>
            </a:prstGeom>
            <a:noFill/>
            <a:ln w="9525">
              <a:solidFill>
                <a:schemeClr val="tx1"/>
              </a:solidFill>
              <a:round/>
              <a:headEnd/>
              <a:tailEnd/>
            </a:ln>
            <a:effectLst/>
          </p:spPr>
          <p:txBody>
            <a:bodyPr/>
            <a:lstStyle/>
            <a:p>
              <a:endParaRPr lang="en-US" b="1">
                <a:solidFill>
                  <a:srgbClr val="D60093"/>
                </a:solidFill>
                <a:latin typeface="Arial" pitchFamily="34" charset="0"/>
                <a:cs typeface="Arial" pitchFamily="34" charset="0"/>
              </a:endParaRPr>
            </a:p>
          </p:txBody>
        </p:sp>
      </p:grpSp>
      <p:sp>
        <p:nvSpPr>
          <p:cNvPr id="33" name="Slide Number Placeholder 32"/>
          <p:cNvSpPr>
            <a:spLocks noGrp="1"/>
          </p:cNvSpPr>
          <p:nvPr>
            <p:ph type="sldNum" sz="quarter" idx="12"/>
          </p:nvPr>
        </p:nvSpPr>
        <p:spPr/>
        <p:txBody>
          <a:bodyPr/>
          <a:lstStyle/>
          <a:p>
            <a:fld id="{19B12225-5612-419B-A8D5-4B8EEE4C217E}" type="slidenum">
              <a:rPr lang="en-US" smtClean="0"/>
              <a:pPr/>
              <a:t>135</a:t>
            </a:fld>
            <a:endParaRPr lang="en-US"/>
          </a:p>
        </p:txBody>
      </p:sp>
      <p:sp>
        <p:nvSpPr>
          <p:cNvPr id="34" name="Footer Placeholder 33"/>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11023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9662"/>
                                        </p:tgtEl>
                                        <p:attrNameLst>
                                          <p:attrName>style.visibility</p:attrName>
                                        </p:attrNameLst>
                                      </p:cBhvr>
                                      <p:to>
                                        <p:strVal val="visible"/>
                                      </p:to>
                                    </p:set>
                                    <p:anim calcmode="lin" valueType="num">
                                      <p:cBhvr additive="base">
                                        <p:cTn id="13" dur="500" fill="hold"/>
                                        <p:tgtEl>
                                          <p:spTgt spid="69662"/>
                                        </p:tgtEl>
                                        <p:attrNameLst>
                                          <p:attrName>ppt_x</p:attrName>
                                        </p:attrNameLst>
                                      </p:cBhvr>
                                      <p:tavLst>
                                        <p:tav tm="0">
                                          <p:val>
                                            <p:strVal val="0-#ppt_w/2"/>
                                          </p:val>
                                        </p:tav>
                                        <p:tav tm="100000">
                                          <p:val>
                                            <p:strVal val="#ppt_x"/>
                                          </p:val>
                                        </p:tav>
                                      </p:tavLst>
                                    </p:anim>
                                    <p:anim calcmode="lin" valueType="num">
                                      <p:cBhvr additive="base">
                                        <p:cTn id="14" dur="500" fill="hold"/>
                                        <p:tgtEl>
                                          <p:spTgt spid="6966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9663"/>
                                        </p:tgtEl>
                                        <p:attrNameLst>
                                          <p:attrName>style.visibility</p:attrName>
                                        </p:attrNameLst>
                                      </p:cBhvr>
                                      <p:to>
                                        <p:strVal val="visible"/>
                                      </p:to>
                                    </p:set>
                                    <p:anim calcmode="lin" valueType="num">
                                      <p:cBhvr additive="base">
                                        <p:cTn id="25" dur="500" fill="hold"/>
                                        <p:tgtEl>
                                          <p:spTgt spid="69663"/>
                                        </p:tgtEl>
                                        <p:attrNameLst>
                                          <p:attrName>ppt_x</p:attrName>
                                        </p:attrNameLst>
                                      </p:cBhvr>
                                      <p:tavLst>
                                        <p:tav tm="0">
                                          <p:val>
                                            <p:strVal val="0-#ppt_w/2"/>
                                          </p:val>
                                        </p:tav>
                                        <p:tav tm="100000">
                                          <p:val>
                                            <p:strVal val="#ppt_x"/>
                                          </p:val>
                                        </p:tav>
                                      </p:tavLst>
                                    </p:anim>
                                    <p:anim calcmode="lin" valueType="num">
                                      <p:cBhvr additive="base">
                                        <p:cTn id="26" dur="500" fill="hold"/>
                                        <p:tgtEl>
                                          <p:spTgt spid="6966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2" grpId="0" autoUpdateAnimBg="0"/>
      <p:bldP spid="69663"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br>
              <a:rPr lang="en-US" dirty="0"/>
            </a:br>
            <a:r>
              <a:rPr lang="en-US" dirty="0"/>
              <a:t>Web Advertising</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310297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History of Web Advertising</a:t>
            </a:r>
          </a:p>
        </p:txBody>
      </p:sp>
      <p:sp>
        <p:nvSpPr>
          <p:cNvPr id="38915" name="Rectangle 3"/>
          <p:cNvSpPr>
            <a:spLocks noGrp="1" noChangeArrowheads="1"/>
          </p:cNvSpPr>
          <p:nvPr>
            <p:ph idx="1"/>
          </p:nvPr>
        </p:nvSpPr>
        <p:spPr>
          <a:xfrm>
            <a:off x="457200" y="1295400"/>
            <a:ext cx="8229600" cy="5410200"/>
          </a:xfrm>
        </p:spPr>
        <p:txBody>
          <a:bodyPr>
            <a:normAutofit/>
          </a:bodyPr>
          <a:lstStyle/>
          <a:p>
            <a:r>
              <a:rPr lang="en-US" b="1" dirty="0">
                <a:solidFill>
                  <a:srgbClr val="D60093"/>
                </a:solidFill>
              </a:rPr>
              <a:t>Banner ads </a:t>
            </a:r>
            <a:r>
              <a:rPr lang="en-US" b="1" dirty="0"/>
              <a:t>(1995-2001)</a:t>
            </a:r>
          </a:p>
          <a:p>
            <a:pPr lvl="1"/>
            <a:r>
              <a:rPr lang="en-US" dirty="0"/>
              <a:t>Initial form of web advertising</a:t>
            </a:r>
          </a:p>
          <a:p>
            <a:pPr lvl="1"/>
            <a:r>
              <a:rPr lang="en-US" dirty="0"/>
              <a:t>Popular websites charged </a:t>
            </a:r>
            <a:br>
              <a:rPr lang="en-US" dirty="0"/>
            </a:br>
            <a:r>
              <a:rPr lang="en-US" i="1" dirty="0"/>
              <a:t>X</a:t>
            </a:r>
            <a:r>
              <a:rPr lang="en-US" dirty="0"/>
              <a:t>$ for every 1,000 </a:t>
            </a:r>
            <a:br>
              <a:rPr lang="en-US" dirty="0"/>
            </a:br>
            <a:r>
              <a:rPr lang="en-US" dirty="0"/>
              <a:t>“impressions” of the ad</a:t>
            </a:r>
          </a:p>
          <a:p>
            <a:pPr lvl="2"/>
            <a:r>
              <a:rPr lang="en-US" dirty="0"/>
              <a:t>Called “</a:t>
            </a:r>
            <a:r>
              <a:rPr lang="en-US" b="1" dirty="0"/>
              <a:t>CPM</a:t>
            </a:r>
            <a:r>
              <a:rPr lang="en-US" dirty="0"/>
              <a:t>” rate </a:t>
            </a:r>
            <a:br>
              <a:rPr lang="en-US" dirty="0"/>
            </a:br>
            <a:r>
              <a:rPr lang="en-US" dirty="0"/>
              <a:t>(Cost per thousand impressions)</a:t>
            </a:r>
          </a:p>
          <a:p>
            <a:pPr lvl="2"/>
            <a:r>
              <a:rPr lang="en-US" dirty="0"/>
              <a:t>Modeled similar to TV, magazine ads</a:t>
            </a:r>
          </a:p>
          <a:p>
            <a:pPr lvl="1"/>
            <a:r>
              <a:rPr lang="en-US" dirty="0"/>
              <a:t>From </a:t>
            </a:r>
            <a:r>
              <a:rPr lang="en-US" b="1" dirty="0"/>
              <a:t>untargeted</a:t>
            </a:r>
            <a:r>
              <a:rPr lang="en-US" dirty="0"/>
              <a:t> to </a:t>
            </a:r>
            <a:r>
              <a:rPr lang="en-US" b="1" dirty="0"/>
              <a:t>demographically targeted</a:t>
            </a:r>
          </a:p>
          <a:p>
            <a:pPr lvl="1"/>
            <a:r>
              <a:rPr lang="en-US" b="1" dirty="0"/>
              <a:t>Low click-through rates</a:t>
            </a:r>
          </a:p>
          <a:p>
            <a:pPr lvl="2"/>
            <a:r>
              <a:rPr lang="en-US" dirty="0"/>
              <a:t>Low ROI for advertisers</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137</a:t>
            </a:fld>
            <a:endParaRPr lang="en-US"/>
          </a:p>
        </p:txBody>
      </p:sp>
      <p:grpSp>
        <p:nvGrpSpPr>
          <p:cNvPr id="3" name="Group 2"/>
          <p:cNvGrpSpPr/>
          <p:nvPr/>
        </p:nvGrpSpPr>
        <p:grpSpPr>
          <a:xfrm>
            <a:off x="5815243" y="1219200"/>
            <a:ext cx="3275707" cy="2743200"/>
            <a:chOff x="5815243" y="1371600"/>
            <a:chExt cx="3275707" cy="2743200"/>
          </a:xfrm>
        </p:grpSpPr>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5243" y="1371600"/>
              <a:ext cx="325255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28950" y="1414057"/>
              <a:ext cx="762000" cy="381000"/>
            </a:xfrm>
            <a:prstGeom prst="rect">
              <a:avLst/>
            </a:pr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ectangle 10"/>
            <p:cNvSpPr/>
            <p:nvPr/>
          </p:nvSpPr>
          <p:spPr>
            <a:xfrm>
              <a:off x="7924800" y="3200400"/>
              <a:ext cx="1118957" cy="914400"/>
            </a:xfrm>
            <a:prstGeom prst="rect">
              <a:avLst/>
            </a:pr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ectangle 11"/>
            <p:cNvSpPr/>
            <p:nvPr/>
          </p:nvSpPr>
          <p:spPr>
            <a:xfrm>
              <a:off x="6653443" y="1910542"/>
              <a:ext cx="433157" cy="152400"/>
            </a:xfrm>
            <a:prstGeom prst="rect">
              <a:avLst/>
            </a:pr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7" name="TextBox 6"/>
          <p:cNvSpPr txBox="1"/>
          <p:nvPr/>
        </p:nvSpPr>
        <p:spPr>
          <a:xfrm>
            <a:off x="6781597" y="4038600"/>
            <a:ext cx="2371162" cy="584775"/>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CPM</a:t>
            </a:r>
            <a:r>
              <a:rPr lang="en-US" sz="1600" dirty="0">
                <a:solidFill>
                  <a:srgbClr val="008000"/>
                </a:solidFill>
                <a:latin typeface="Arial" pitchFamily="34" charset="0"/>
                <a:cs typeface="Arial" pitchFamily="34" charset="0"/>
              </a:rPr>
              <a:t>…cost per </a:t>
            </a:r>
            <a:r>
              <a:rPr lang="en-US" sz="1600" i="1" dirty="0">
                <a:solidFill>
                  <a:srgbClr val="008000"/>
                </a:solidFill>
                <a:latin typeface="Arial" pitchFamily="34" charset="0"/>
                <a:cs typeface="Arial" pitchFamily="34" charset="0"/>
              </a:rPr>
              <a:t>mille</a:t>
            </a:r>
          </a:p>
          <a:p>
            <a:r>
              <a:rPr lang="en-US" sz="1600" i="1" dirty="0">
                <a:solidFill>
                  <a:srgbClr val="008000"/>
                </a:solidFill>
                <a:latin typeface="Arial" pitchFamily="34" charset="0"/>
                <a:cs typeface="Arial" pitchFamily="34" charset="0"/>
              </a:rPr>
              <a:t>Mille…thousand in Latin</a:t>
            </a:r>
          </a:p>
        </p:txBody>
      </p:sp>
    </p:spTree>
    <p:extLst>
      <p:ext uri="{BB962C8B-B14F-4D97-AF65-F5344CB8AC3E}">
        <p14:creationId xmlns:p14="http://schemas.microsoft.com/office/powerpoint/2010/main" val="2372877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9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9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9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Performance-based Advertising</a:t>
            </a:r>
          </a:p>
        </p:txBody>
      </p:sp>
      <p:sp>
        <p:nvSpPr>
          <p:cNvPr id="39939" name="Rectangle 3"/>
          <p:cNvSpPr>
            <a:spLocks noGrp="1" noChangeArrowheads="1"/>
          </p:cNvSpPr>
          <p:nvPr>
            <p:ph type="body" idx="1"/>
          </p:nvPr>
        </p:nvSpPr>
        <p:spPr/>
        <p:txBody>
          <a:bodyPr>
            <a:normAutofit/>
          </a:bodyPr>
          <a:lstStyle/>
          <a:p>
            <a:r>
              <a:rPr lang="en-US" b="1" dirty="0">
                <a:solidFill>
                  <a:srgbClr val="008000"/>
                </a:solidFill>
              </a:rPr>
              <a:t>Introduced by Overture around 2000</a:t>
            </a:r>
          </a:p>
          <a:p>
            <a:pPr lvl="1"/>
            <a:r>
              <a:rPr lang="en-US" dirty="0">
                <a:solidFill>
                  <a:srgbClr val="0000FF"/>
                </a:solidFill>
              </a:rPr>
              <a:t>Advertisers </a:t>
            </a:r>
            <a:r>
              <a:rPr lang="en-US" b="1" dirty="0">
                <a:solidFill>
                  <a:srgbClr val="0000FF"/>
                </a:solidFill>
              </a:rPr>
              <a:t>bid</a:t>
            </a:r>
            <a:r>
              <a:rPr lang="en-US" dirty="0">
                <a:solidFill>
                  <a:srgbClr val="0000FF"/>
                </a:solidFill>
              </a:rPr>
              <a:t> on </a:t>
            </a:r>
            <a:r>
              <a:rPr lang="en-US" b="1" dirty="0">
                <a:solidFill>
                  <a:srgbClr val="0000FF"/>
                </a:solidFill>
              </a:rPr>
              <a:t>search keywords</a:t>
            </a:r>
          </a:p>
          <a:p>
            <a:pPr lvl="1"/>
            <a:r>
              <a:rPr lang="en-US" dirty="0">
                <a:solidFill>
                  <a:srgbClr val="D60093"/>
                </a:solidFill>
              </a:rPr>
              <a:t>When someone searches for that keyword, the </a:t>
            </a:r>
            <a:r>
              <a:rPr lang="en-US" b="1" dirty="0">
                <a:solidFill>
                  <a:srgbClr val="D60093"/>
                </a:solidFill>
              </a:rPr>
              <a:t>highest bidder’s ad is shown</a:t>
            </a:r>
          </a:p>
          <a:p>
            <a:pPr lvl="1"/>
            <a:r>
              <a:rPr lang="en-US" dirty="0">
                <a:solidFill>
                  <a:srgbClr val="008000"/>
                </a:solidFill>
              </a:rPr>
              <a:t>Advertiser is charged only if the ad is clicked on</a:t>
            </a:r>
          </a:p>
          <a:p>
            <a:pPr lvl="8"/>
            <a:endParaRPr lang="en-US" dirty="0"/>
          </a:p>
          <a:p>
            <a:r>
              <a:rPr lang="en-US" dirty="0"/>
              <a:t>Similar model adopted by Google with some changes around 2002</a:t>
            </a:r>
          </a:p>
          <a:p>
            <a:pPr lvl="1"/>
            <a:r>
              <a:rPr lang="en-US" dirty="0"/>
              <a:t>Called </a:t>
            </a:r>
            <a:r>
              <a:rPr lang="en-US" b="1" dirty="0" err="1"/>
              <a:t>Adwords</a:t>
            </a: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138</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520763971"/>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Ads vs. Search Results</a:t>
            </a:r>
          </a:p>
        </p:txBody>
      </p:sp>
      <p:pic>
        <p:nvPicPr>
          <p:cNvPr id="17415" name="Picture 7" descr="google-results"/>
          <p:cNvPicPr>
            <a:picLocks noChangeAspect="1" noChangeArrowheads="1"/>
          </p:cNvPicPr>
          <p:nvPr/>
        </p:nvPicPr>
        <p:blipFill>
          <a:blip r:embed="rId3" cstate="print"/>
          <a:srcRect/>
          <a:stretch>
            <a:fillRect/>
          </a:stretch>
        </p:blipFill>
        <p:spPr bwMode="auto">
          <a:xfrm>
            <a:off x="381000" y="1676400"/>
            <a:ext cx="5334000" cy="4006850"/>
          </a:xfrm>
          <a:prstGeom prst="rect">
            <a:avLst/>
          </a:prstGeom>
          <a:noFill/>
        </p:spPr>
      </p:pic>
      <p:pic>
        <p:nvPicPr>
          <p:cNvPr id="17416" name="Picture 8" descr="google-ads"/>
          <p:cNvPicPr>
            <a:picLocks noChangeAspect="1" noChangeArrowheads="1"/>
          </p:cNvPicPr>
          <p:nvPr/>
        </p:nvPicPr>
        <p:blipFill>
          <a:blip r:embed="rId4" cstate="print"/>
          <a:srcRect/>
          <a:stretch>
            <a:fillRect/>
          </a:stretch>
        </p:blipFill>
        <p:spPr bwMode="auto">
          <a:xfrm>
            <a:off x="5715000" y="1704975"/>
            <a:ext cx="3124200" cy="3095625"/>
          </a:xfrm>
          <a:prstGeom prst="rect">
            <a:avLst/>
          </a:prstGeom>
          <a:noFill/>
        </p:spPr>
      </p:pic>
      <p:sp>
        <p:nvSpPr>
          <p:cNvPr id="6" name="Slide Number Placeholder 5"/>
          <p:cNvSpPr>
            <a:spLocks noGrp="1"/>
          </p:cNvSpPr>
          <p:nvPr>
            <p:ph type="sldNum" sz="quarter" idx="12"/>
          </p:nvPr>
        </p:nvSpPr>
        <p:spPr/>
        <p:txBody>
          <a:bodyPr/>
          <a:lstStyle/>
          <a:p>
            <a:fld id="{19B12225-5612-419B-A8D5-4B8EEE4C217E}" type="slidenum">
              <a:rPr lang="en-US" smtClean="0"/>
              <a:pPr/>
              <a:t>139</a:t>
            </a:fld>
            <a:endParaRPr lang="en-US"/>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45754030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Link Analysis Algorithms</a:t>
            </a:r>
          </a:p>
        </p:txBody>
      </p:sp>
      <p:sp>
        <p:nvSpPr>
          <p:cNvPr id="64515" name="Rectangle 3"/>
          <p:cNvSpPr>
            <a:spLocks noGrp="1" noChangeArrowheads="1"/>
          </p:cNvSpPr>
          <p:nvPr>
            <p:ph type="body" idx="1"/>
          </p:nvPr>
        </p:nvSpPr>
        <p:spPr/>
        <p:txBody>
          <a:bodyPr/>
          <a:lstStyle/>
          <a:p>
            <a:r>
              <a:rPr lang="en-US" dirty="0">
                <a:solidFill>
                  <a:srgbClr val="D60093"/>
                </a:solidFill>
              </a:rPr>
              <a:t>We will cover the following</a:t>
            </a:r>
            <a:r>
              <a:rPr lang="en-US" b="1" dirty="0">
                <a:solidFill>
                  <a:srgbClr val="D60093"/>
                </a:solidFill>
              </a:rPr>
              <a:t> Link Analysis approaches </a:t>
            </a:r>
            <a:r>
              <a:rPr lang="en-US" dirty="0"/>
              <a:t>for computing </a:t>
            </a:r>
            <a:r>
              <a:rPr lang="en-US" b="1" dirty="0" err="1">
                <a:solidFill>
                  <a:srgbClr val="0000FF"/>
                </a:solidFill>
              </a:rPr>
              <a:t>importances</a:t>
            </a:r>
            <a:r>
              <a:rPr lang="en-US" dirty="0">
                <a:solidFill>
                  <a:srgbClr val="0000FF"/>
                </a:solidFill>
              </a:rPr>
              <a:t> </a:t>
            </a:r>
            <a:br>
              <a:rPr lang="en-US" dirty="0">
                <a:solidFill>
                  <a:srgbClr val="0000FF"/>
                </a:solidFill>
              </a:rPr>
            </a:br>
            <a:r>
              <a:rPr lang="en-US" dirty="0">
                <a:solidFill>
                  <a:srgbClr val="0000FF"/>
                </a:solidFill>
              </a:rPr>
              <a:t>of nodes in a graph</a:t>
            </a:r>
            <a:r>
              <a:rPr lang="en-US" dirty="0"/>
              <a:t>:</a:t>
            </a:r>
            <a:endParaRPr lang="en-US" dirty="0">
              <a:solidFill>
                <a:schemeClr val="accent3"/>
              </a:solidFill>
            </a:endParaRPr>
          </a:p>
          <a:p>
            <a:pPr lvl="1"/>
            <a:r>
              <a:rPr lang="en-US" dirty="0"/>
              <a:t>Page Rank</a:t>
            </a:r>
          </a:p>
          <a:p>
            <a:pPr lvl="1"/>
            <a:r>
              <a:rPr lang="en-US" dirty="0"/>
              <a:t>Topic-Specific (Personalized) Page Rank</a:t>
            </a:r>
          </a:p>
          <a:p>
            <a:pPr lvl="1"/>
            <a:r>
              <a:rPr lang="en-US" dirty="0"/>
              <a:t>Web Spam Detection Algorithms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5001123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Web 2.0</a:t>
            </a:r>
          </a:p>
        </p:txBody>
      </p:sp>
      <p:sp>
        <p:nvSpPr>
          <p:cNvPr id="18435" name="Rectangle 3"/>
          <p:cNvSpPr>
            <a:spLocks noGrp="1" noChangeArrowheads="1"/>
          </p:cNvSpPr>
          <p:nvPr>
            <p:ph type="body" idx="1"/>
          </p:nvPr>
        </p:nvSpPr>
        <p:spPr/>
        <p:txBody>
          <a:bodyPr/>
          <a:lstStyle/>
          <a:p>
            <a:r>
              <a:rPr lang="en-US" b="1" dirty="0">
                <a:solidFill>
                  <a:srgbClr val="0000FF"/>
                </a:solidFill>
              </a:rPr>
              <a:t>Performance-based advertising works!</a:t>
            </a:r>
          </a:p>
          <a:p>
            <a:pPr lvl="1"/>
            <a:r>
              <a:rPr lang="en-US" dirty="0"/>
              <a:t>Multi-billion-dollar industry</a:t>
            </a:r>
          </a:p>
          <a:p>
            <a:pPr lvl="8"/>
            <a:endParaRPr lang="en-US" dirty="0"/>
          </a:p>
          <a:p>
            <a:r>
              <a:rPr lang="en-US" b="1" dirty="0">
                <a:solidFill>
                  <a:srgbClr val="D60093"/>
                </a:solidFill>
              </a:rPr>
              <a:t>Interesting problem: </a:t>
            </a:r>
            <a:br>
              <a:rPr lang="en-US" b="1" dirty="0">
                <a:solidFill>
                  <a:srgbClr val="D60093"/>
                </a:solidFill>
              </a:rPr>
            </a:br>
            <a:r>
              <a:rPr lang="en-US" b="1" dirty="0"/>
              <a:t>What ads to show for a given query? </a:t>
            </a:r>
          </a:p>
          <a:p>
            <a:pPr lvl="1"/>
            <a:r>
              <a:rPr lang="en-US" dirty="0"/>
              <a:t>(Today’s lecture)</a:t>
            </a:r>
          </a:p>
          <a:p>
            <a:pPr lvl="8"/>
            <a:endParaRPr lang="en-US" dirty="0"/>
          </a:p>
          <a:p>
            <a:r>
              <a:rPr lang="en-US" b="1" dirty="0">
                <a:solidFill>
                  <a:srgbClr val="008000"/>
                </a:solidFill>
              </a:rPr>
              <a:t>If I am an advertiser, which search terms should I bid on and how much should I bid? </a:t>
            </a:r>
          </a:p>
          <a:p>
            <a:pPr lvl="1"/>
            <a:r>
              <a:rPr lang="en-US" dirty="0"/>
              <a:t>(Not focus of today’s lecture)</a:t>
            </a:r>
          </a:p>
          <a:p>
            <a:pPr lvl="1">
              <a:buFont typeface="Wingdings" pitchFamily="1" charset="2"/>
              <a:buNone/>
            </a:pP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140</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489314659"/>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Adwords</a:t>
            </a:r>
            <a:r>
              <a:rPr lang="en-US" dirty="0"/>
              <a:t> Problem</a:t>
            </a:r>
          </a:p>
        </p:txBody>
      </p:sp>
      <p:sp>
        <p:nvSpPr>
          <p:cNvPr id="3" name="Content Placeholder 2"/>
          <p:cNvSpPr>
            <a:spLocks noGrp="1"/>
          </p:cNvSpPr>
          <p:nvPr>
            <p:ph idx="1"/>
          </p:nvPr>
        </p:nvSpPr>
        <p:spPr>
          <a:xfrm>
            <a:off x="457200" y="1295400"/>
            <a:ext cx="8229600" cy="5562600"/>
          </a:xfrm>
        </p:spPr>
        <p:txBody>
          <a:bodyPr>
            <a:normAutofit fontScale="92500" lnSpcReduction="10000"/>
          </a:bodyPr>
          <a:lstStyle/>
          <a:p>
            <a:r>
              <a:rPr lang="en-US" b="1" dirty="0">
                <a:solidFill>
                  <a:srgbClr val="0000FF"/>
                </a:solidFill>
              </a:rPr>
              <a:t>Given:</a:t>
            </a:r>
          </a:p>
          <a:p>
            <a:pPr lvl="1"/>
            <a:r>
              <a:rPr lang="en-US" b="1" dirty="0"/>
              <a:t>1.</a:t>
            </a:r>
            <a:r>
              <a:rPr lang="en-US" dirty="0"/>
              <a:t> A set of bids by advertisers for search queries</a:t>
            </a:r>
          </a:p>
          <a:p>
            <a:pPr lvl="1"/>
            <a:r>
              <a:rPr lang="en-US" b="1" dirty="0"/>
              <a:t>2.</a:t>
            </a:r>
            <a:r>
              <a:rPr lang="en-US" dirty="0"/>
              <a:t> A click-through rate for each advertiser-query pair</a:t>
            </a:r>
          </a:p>
          <a:p>
            <a:pPr lvl="1"/>
            <a:r>
              <a:rPr lang="en-US" b="1" dirty="0"/>
              <a:t>3.</a:t>
            </a:r>
            <a:r>
              <a:rPr lang="en-US" dirty="0"/>
              <a:t> A budget for each advertiser (say for 1 month)</a:t>
            </a:r>
          </a:p>
          <a:p>
            <a:pPr lvl="1"/>
            <a:r>
              <a:rPr lang="en-US" b="1" dirty="0"/>
              <a:t>4.</a:t>
            </a:r>
            <a:r>
              <a:rPr lang="en-US" dirty="0"/>
              <a:t> A limit on the number of ads to be displayed with each search query</a:t>
            </a:r>
          </a:p>
          <a:p>
            <a:r>
              <a:rPr lang="en-US" b="1" dirty="0">
                <a:solidFill>
                  <a:srgbClr val="D60093"/>
                </a:solidFill>
              </a:rPr>
              <a:t>Respond to each search query with a set of advertisers such that:</a:t>
            </a:r>
          </a:p>
          <a:p>
            <a:pPr lvl="1"/>
            <a:r>
              <a:rPr lang="en-US" b="1" dirty="0"/>
              <a:t>1.</a:t>
            </a:r>
            <a:r>
              <a:rPr lang="en-US" dirty="0"/>
              <a:t> The size of the set is no larger than the limit on the number of ads per query</a:t>
            </a:r>
          </a:p>
          <a:p>
            <a:pPr lvl="1"/>
            <a:r>
              <a:rPr lang="en-US" b="1" dirty="0"/>
              <a:t>2.</a:t>
            </a:r>
            <a:r>
              <a:rPr lang="en-US" dirty="0"/>
              <a:t> Each advertiser has bid on the search query</a:t>
            </a:r>
          </a:p>
          <a:p>
            <a:pPr lvl="1"/>
            <a:r>
              <a:rPr lang="en-US" b="1" dirty="0"/>
              <a:t>3.</a:t>
            </a:r>
            <a:r>
              <a:rPr lang="en-US" dirty="0"/>
              <a:t> Each advertiser has enough budget left to pay for the ad if it is clicked upon</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141</a:t>
            </a:fld>
            <a:endParaRPr lang="en-US"/>
          </a:p>
        </p:txBody>
      </p:sp>
    </p:spTree>
    <p:extLst>
      <p:ext uri="{BB962C8B-B14F-4D97-AF65-F5344CB8AC3E}">
        <p14:creationId xmlns:p14="http://schemas.microsoft.com/office/powerpoint/2010/main" val="316772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err="1"/>
              <a:t>Adwords</a:t>
            </a:r>
            <a:r>
              <a:rPr lang="en-US" dirty="0"/>
              <a:t> Problem</a:t>
            </a:r>
          </a:p>
        </p:txBody>
      </p:sp>
      <p:sp>
        <p:nvSpPr>
          <p:cNvPr id="40963" name="Rectangle 3"/>
          <p:cNvSpPr>
            <a:spLocks noGrp="1" noChangeArrowheads="1"/>
          </p:cNvSpPr>
          <p:nvPr>
            <p:ph type="body" idx="1"/>
          </p:nvPr>
        </p:nvSpPr>
        <p:spPr/>
        <p:txBody>
          <a:bodyPr>
            <a:normAutofit/>
          </a:bodyPr>
          <a:lstStyle/>
          <a:p>
            <a:pPr>
              <a:lnSpc>
                <a:spcPct val="90000"/>
              </a:lnSpc>
            </a:pPr>
            <a:r>
              <a:rPr lang="en-US" dirty="0"/>
              <a:t>A stream of queries arrives at the search engine: </a:t>
            </a:r>
            <a:r>
              <a:rPr lang="en-US" b="1" i="1" dirty="0"/>
              <a:t>q</a:t>
            </a:r>
            <a:r>
              <a:rPr lang="en-US" b="1" i="1" baseline="-25000" dirty="0"/>
              <a:t>1</a:t>
            </a:r>
            <a:r>
              <a:rPr lang="en-US" i="1" dirty="0"/>
              <a:t>, </a:t>
            </a:r>
            <a:r>
              <a:rPr lang="en-US" b="1" i="1" dirty="0"/>
              <a:t>q</a:t>
            </a:r>
            <a:r>
              <a:rPr lang="en-US" b="1" i="1" baseline="-25000" dirty="0"/>
              <a:t>2</a:t>
            </a:r>
            <a:r>
              <a:rPr lang="en-US" i="1" dirty="0"/>
              <a:t>, …</a:t>
            </a:r>
          </a:p>
          <a:p>
            <a:pPr>
              <a:lnSpc>
                <a:spcPct val="90000"/>
              </a:lnSpc>
            </a:pPr>
            <a:r>
              <a:rPr lang="en-US" dirty="0"/>
              <a:t>Several advertisers bid on each query</a:t>
            </a:r>
          </a:p>
          <a:p>
            <a:pPr>
              <a:lnSpc>
                <a:spcPct val="90000"/>
              </a:lnSpc>
            </a:pPr>
            <a:r>
              <a:rPr lang="en-US" dirty="0"/>
              <a:t>When query </a:t>
            </a:r>
            <a:r>
              <a:rPr lang="en-US" b="1" i="1" dirty="0" err="1"/>
              <a:t>q</a:t>
            </a:r>
            <a:r>
              <a:rPr lang="en-US" b="1" i="1" baseline="-25000" dirty="0" err="1"/>
              <a:t>i</a:t>
            </a:r>
            <a:r>
              <a:rPr lang="en-US" dirty="0"/>
              <a:t> arrives, search engine must pick a subset of advertisers whose ads are shown</a:t>
            </a:r>
          </a:p>
          <a:p>
            <a:pPr lvl="8">
              <a:lnSpc>
                <a:spcPct val="90000"/>
              </a:lnSpc>
            </a:pPr>
            <a:endParaRPr lang="en-US" dirty="0"/>
          </a:p>
          <a:p>
            <a:pPr>
              <a:lnSpc>
                <a:spcPct val="90000"/>
              </a:lnSpc>
            </a:pPr>
            <a:r>
              <a:rPr lang="en-US" b="1" dirty="0">
                <a:solidFill>
                  <a:srgbClr val="D60093"/>
                </a:solidFill>
              </a:rPr>
              <a:t>Goal:</a:t>
            </a:r>
            <a:r>
              <a:rPr lang="en-US" dirty="0"/>
              <a:t> </a:t>
            </a:r>
            <a:r>
              <a:rPr lang="en-US" b="1" dirty="0"/>
              <a:t>Maximize search engine’s revenues</a:t>
            </a:r>
          </a:p>
          <a:p>
            <a:pPr lvl="1"/>
            <a:r>
              <a:rPr lang="en-US" b="1" dirty="0">
                <a:solidFill>
                  <a:srgbClr val="008000"/>
                </a:solidFill>
              </a:rPr>
              <a:t>Simple solution:</a:t>
            </a:r>
            <a:r>
              <a:rPr lang="en-US" b="1" dirty="0">
                <a:solidFill>
                  <a:schemeClr val="accent3"/>
                </a:solidFill>
              </a:rPr>
              <a:t> </a:t>
            </a:r>
            <a:r>
              <a:rPr lang="en-US" dirty="0"/>
              <a:t>Instead of raw bids, use the “</a:t>
            </a:r>
            <a:r>
              <a:rPr lang="en-US" b="1" dirty="0"/>
              <a:t>expected revenue per click</a:t>
            </a:r>
            <a:r>
              <a:rPr lang="en-US" dirty="0"/>
              <a:t>” (i.e., </a:t>
            </a:r>
            <a:r>
              <a:rPr lang="en-US" b="1" dirty="0"/>
              <a:t>Bid*CTR</a:t>
            </a:r>
            <a:r>
              <a:rPr lang="en-US" dirty="0"/>
              <a:t>)</a:t>
            </a:r>
          </a:p>
          <a:p>
            <a:pPr>
              <a:lnSpc>
                <a:spcPct val="90000"/>
              </a:lnSpc>
            </a:pPr>
            <a:r>
              <a:rPr lang="en-US" b="1" dirty="0">
                <a:solidFill>
                  <a:srgbClr val="0000FF"/>
                </a:solidFill>
              </a:rPr>
              <a:t>Clearly we need an online algorithm!</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142</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128274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dirty="0"/>
              <a:t>The </a:t>
            </a:r>
            <a:r>
              <a:rPr lang="en-US" dirty="0" err="1"/>
              <a:t>Adwords</a:t>
            </a:r>
            <a:r>
              <a:rPr lang="en-US" dirty="0"/>
              <a:t> Innovation</a:t>
            </a:r>
          </a:p>
        </p:txBody>
      </p:sp>
      <p:sp>
        <p:nvSpPr>
          <p:cNvPr id="21" name="Footer Placeholder 20"/>
          <p:cNvSpPr>
            <a:spLocks noGrp="1"/>
          </p:cNvSpPr>
          <p:nvPr>
            <p:ph type="ftr" sz="quarter" idx="11"/>
          </p:nvPr>
        </p:nvSpPr>
        <p:spPr/>
        <p:txBody>
          <a:bodyPr/>
          <a:lstStyle/>
          <a:p>
            <a:r>
              <a:rPr lang="en-US"/>
              <a:t>J. Leskovec, A. Rajaraman, J. Ullman: Mining of Massive Datasets, http://www.mmds.org</a:t>
            </a:r>
          </a:p>
        </p:txBody>
      </p:sp>
      <p:sp>
        <p:nvSpPr>
          <p:cNvPr id="20" name="Slide Number Placeholder 19"/>
          <p:cNvSpPr>
            <a:spLocks noGrp="1"/>
          </p:cNvSpPr>
          <p:nvPr>
            <p:ph type="sldNum" sz="quarter" idx="12"/>
          </p:nvPr>
        </p:nvSpPr>
        <p:spPr/>
        <p:txBody>
          <a:bodyPr/>
          <a:lstStyle/>
          <a:p>
            <a:fld id="{928FFA6C-C0FA-4814-A544-74F5F25931A1}" type="slidenum">
              <a:rPr lang="en-US" smtClean="0"/>
              <a:pPr/>
              <a:t>143</a:t>
            </a:fld>
            <a:endParaRPr lang="en-US"/>
          </a:p>
        </p:txBody>
      </p:sp>
      <p:sp>
        <p:nvSpPr>
          <p:cNvPr id="118787" name="Rectangle 3"/>
          <p:cNvSpPr>
            <a:spLocks noChangeArrowheads="1"/>
          </p:cNvSpPr>
          <p:nvPr/>
        </p:nvSpPr>
        <p:spPr bwMode="auto">
          <a:xfrm>
            <a:off x="762000" y="22098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dirty="0">
                <a:solidFill>
                  <a:srgbClr val="0000FF"/>
                </a:solidFill>
                <a:latin typeface="Arial" charset="0"/>
              </a:rPr>
              <a:t>Advertiser</a:t>
            </a:r>
          </a:p>
        </p:txBody>
      </p:sp>
      <p:sp>
        <p:nvSpPr>
          <p:cNvPr id="118788" name="Rectangle 4"/>
          <p:cNvSpPr>
            <a:spLocks noChangeArrowheads="1"/>
          </p:cNvSpPr>
          <p:nvPr/>
        </p:nvSpPr>
        <p:spPr bwMode="auto">
          <a:xfrm>
            <a:off x="2667000" y="22098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solidFill>
                  <a:srgbClr val="0000FF"/>
                </a:solidFill>
                <a:latin typeface="Arial" charset="0"/>
              </a:rPr>
              <a:t>Bid</a:t>
            </a:r>
          </a:p>
        </p:txBody>
      </p:sp>
      <p:sp>
        <p:nvSpPr>
          <p:cNvPr id="118789" name="Rectangle 5"/>
          <p:cNvSpPr>
            <a:spLocks noChangeArrowheads="1"/>
          </p:cNvSpPr>
          <p:nvPr/>
        </p:nvSpPr>
        <p:spPr bwMode="auto">
          <a:xfrm>
            <a:off x="4572000" y="22098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solidFill>
                  <a:srgbClr val="0000FF"/>
                </a:solidFill>
                <a:latin typeface="Arial" charset="0"/>
              </a:rPr>
              <a:t>CTR</a:t>
            </a:r>
          </a:p>
        </p:txBody>
      </p:sp>
      <p:sp>
        <p:nvSpPr>
          <p:cNvPr id="118790" name="Rectangle 6"/>
          <p:cNvSpPr>
            <a:spLocks noChangeArrowheads="1"/>
          </p:cNvSpPr>
          <p:nvPr/>
        </p:nvSpPr>
        <p:spPr bwMode="auto">
          <a:xfrm>
            <a:off x="6477000" y="22098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solidFill>
                  <a:srgbClr val="0000FF"/>
                </a:solidFill>
                <a:latin typeface="Arial" charset="0"/>
              </a:rPr>
              <a:t>Bid * CTR</a:t>
            </a:r>
          </a:p>
        </p:txBody>
      </p:sp>
      <p:sp>
        <p:nvSpPr>
          <p:cNvPr id="118791" name="Rectangle 7"/>
          <p:cNvSpPr>
            <a:spLocks noChangeArrowheads="1"/>
          </p:cNvSpPr>
          <p:nvPr/>
        </p:nvSpPr>
        <p:spPr bwMode="auto">
          <a:xfrm>
            <a:off x="762000" y="28956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A</a:t>
            </a:r>
          </a:p>
        </p:txBody>
      </p:sp>
      <p:sp>
        <p:nvSpPr>
          <p:cNvPr id="118792" name="Rectangle 8"/>
          <p:cNvSpPr>
            <a:spLocks noChangeArrowheads="1"/>
          </p:cNvSpPr>
          <p:nvPr/>
        </p:nvSpPr>
        <p:spPr bwMode="auto">
          <a:xfrm>
            <a:off x="762000" y="35814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B</a:t>
            </a:r>
          </a:p>
        </p:txBody>
      </p:sp>
      <p:sp>
        <p:nvSpPr>
          <p:cNvPr id="118793" name="Rectangle 9"/>
          <p:cNvSpPr>
            <a:spLocks noChangeArrowheads="1"/>
          </p:cNvSpPr>
          <p:nvPr/>
        </p:nvSpPr>
        <p:spPr bwMode="auto">
          <a:xfrm>
            <a:off x="762000" y="42672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C</a:t>
            </a:r>
          </a:p>
        </p:txBody>
      </p:sp>
      <p:sp>
        <p:nvSpPr>
          <p:cNvPr id="118794" name="Rectangle 10"/>
          <p:cNvSpPr>
            <a:spLocks noChangeArrowheads="1"/>
          </p:cNvSpPr>
          <p:nvPr/>
        </p:nvSpPr>
        <p:spPr bwMode="auto">
          <a:xfrm>
            <a:off x="2667000" y="28956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$1.00</a:t>
            </a:r>
          </a:p>
        </p:txBody>
      </p:sp>
      <p:sp>
        <p:nvSpPr>
          <p:cNvPr id="118795" name="Rectangle 11"/>
          <p:cNvSpPr>
            <a:spLocks noChangeArrowheads="1"/>
          </p:cNvSpPr>
          <p:nvPr/>
        </p:nvSpPr>
        <p:spPr bwMode="auto">
          <a:xfrm>
            <a:off x="2667000" y="35814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$0.75</a:t>
            </a:r>
          </a:p>
        </p:txBody>
      </p:sp>
      <p:sp>
        <p:nvSpPr>
          <p:cNvPr id="118796" name="Rectangle 12"/>
          <p:cNvSpPr>
            <a:spLocks noChangeArrowheads="1"/>
          </p:cNvSpPr>
          <p:nvPr/>
        </p:nvSpPr>
        <p:spPr bwMode="auto">
          <a:xfrm>
            <a:off x="2667000" y="42672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$0.50</a:t>
            </a:r>
          </a:p>
        </p:txBody>
      </p:sp>
      <p:sp>
        <p:nvSpPr>
          <p:cNvPr id="118797" name="Rectangle 13"/>
          <p:cNvSpPr>
            <a:spLocks noChangeArrowheads="1"/>
          </p:cNvSpPr>
          <p:nvPr/>
        </p:nvSpPr>
        <p:spPr bwMode="auto">
          <a:xfrm>
            <a:off x="4572000" y="28956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1%</a:t>
            </a:r>
          </a:p>
        </p:txBody>
      </p:sp>
      <p:sp>
        <p:nvSpPr>
          <p:cNvPr id="118798" name="Rectangle 14"/>
          <p:cNvSpPr>
            <a:spLocks noChangeArrowheads="1"/>
          </p:cNvSpPr>
          <p:nvPr/>
        </p:nvSpPr>
        <p:spPr bwMode="auto">
          <a:xfrm>
            <a:off x="4572000" y="35814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2%</a:t>
            </a:r>
          </a:p>
        </p:txBody>
      </p:sp>
      <p:sp>
        <p:nvSpPr>
          <p:cNvPr id="118799" name="Rectangle 15"/>
          <p:cNvSpPr>
            <a:spLocks noChangeArrowheads="1"/>
          </p:cNvSpPr>
          <p:nvPr/>
        </p:nvSpPr>
        <p:spPr bwMode="auto">
          <a:xfrm>
            <a:off x="4572000" y="42672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2.5%</a:t>
            </a:r>
          </a:p>
        </p:txBody>
      </p:sp>
      <p:sp>
        <p:nvSpPr>
          <p:cNvPr id="118800" name="Rectangle 16"/>
          <p:cNvSpPr>
            <a:spLocks noChangeArrowheads="1"/>
          </p:cNvSpPr>
          <p:nvPr/>
        </p:nvSpPr>
        <p:spPr bwMode="auto">
          <a:xfrm>
            <a:off x="6477000" y="28956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1 cent</a:t>
            </a:r>
          </a:p>
        </p:txBody>
      </p:sp>
      <p:sp>
        <p:nvSpPr>
          <p:cNvPr id="118801" name="Rectangle 17"/>
          <p:cNvSpPr>
            <a:spLocks noChangeArrowheads="1"/>
          </p:cNvSpPr>
          <p:nvPr/>
        </p:nvSpPr>
        <p:spPr bwMode="auto">
          <a:xfrm>
            <a:off x="6477000" y="35814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1.5 cents</a:t>
            </a:r>
          </a:p>
        </p:txBody>
      </p:sp>
      <p:sp>
        <p:nvSpPr>
          <p:cNvPr id="118802" name="Rectangle 18"/>
          <p:cNvSpPr>
            <a:spLocks noChangeArrowheads="1"/>
          </p:cNvSpPr>
          <p:nvPr/>
        </p:nvSpPr>
        <p:spPr bwMode="auto">
          <a:xfrm>
            <a:off x="6477000" y="4267200"/>
            <a:ext cx="1828800" cy="6096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r>
              <a:rPr lang="en-US" sz="2400" b="1">
                <a:latin typeface="Arial" charset="0"/>
              </a:rPr>
              <a:t>1.125 cents</a:t>
            </a:r>
          </a:p>
        </p:txBody>
      </p:sp>
      <p:sp>
        <p:nvSpPr>
          <p:cNvPr id="2" name="TextBox 1"/>
          <p:cNvSpPr txBox="1"/>
          <p:nvPr/>
        </p:nvSpPr>
        <p:spPr>
          <a:xfrm>
            <a:off x="4793412" y="4916269"/>
            <a:ext cx="1531188" cy="646331"/>
          </a:xfrm>
          <a:prstGeom prst="rect">
            <a:avLst/>
          </a:prstGeom>
          <a:noFill/>
        </p:spPr>
        <p:txBody>
          <a:bodyPr wrap="none" rtlCol="0">
            <a:spAutoFit/>
          </a:bodyPr>
          <a:lstStyle/>
          <a:p>
            <a:pPr algn="ctr"/>
            <a:r>
              <a:rPr lang="en-US" dirty="0">
                <a:solidFill>
                  <a:srgbClr val="008000"/>
                </a:solidFill>
                <a:latin typeface="Arial" pitchFamily="34" charset="0"/>
                <a:cs typeface="Arial" pitchFamily="34" charset="0"/>
              </a:rPr>
              <a:t>Click through</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rate</a:t>
            </a:r>
          </a:p>
        </p:txBody>
      </p:sp>
      <p:sp>
        <p:nvSpPr>
          <p:cNvPr id="23" name="TextBox 22"/>
          <p:cNvSpPr txBox="1"/>
          <p:nvPr/>
        </p:nvSpPr>
        <p:spPr>
          <a:xfrm>
            <a:off x="6745562" y="4916269"/>
            <a:ext cx="1146468" cy="646331"/>
          </a:xfrm>
          <a:prstGeom prst="rect">
            <a:avLst/>
          </a:prstGeom>
          <a:noFill/>
        </p:spPr>
        <p:txBody>
          <a:bodyPr wrap="none" rtlCol="0">
            <a:spAutoFit/>
          </a:bodyPr>
          <a:lstStyle/>
          <a:p>
            <a:pPr algn="ctr"/>
            <a:r>
              <a:rPr lang="en-US" dirty="0">
                <a:solidFill>
                  <a:srgbClr val="008000"/>
                </a:solidFill>
                <a:latin typeface="Arial" pitchFamily="34" charset="0"/>
                <a:cs typeface="Arial" pitchFamily="34" charset="0"/>
              </a:rPr>
              <a:t>Expected</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revenue</a:t>
            </a:r>
          </a:p>
        </p:txBody>
      </p:sp>
    </p:spTree>
    <p:extLst>
      <p:ext uri="{BB962C8B-B14F-4D97-AF65-F5344CB8AC3E}">
        <p14:creationId xmlns:p14="http://schemas.microsoft.com/office/powerpoint/2010/main" val="21770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8789"/>
                                        </p:tgtEl>
                                        <p:attrNameLst>
                                          <p:attrName>style.visibility</p:attrName>
                                        </p:attrNameLst>
                                      </p:cBhvr>
                                      <p:to>
                                        <p:strVal val="visible"/>
                                      </p:to>
                                    </p:set>
                                    <p:animEffect transition="in" filter="dissolve">
                                      <p:cBhvr>
                                        <p:cTn id="7" dur="500"/>
                                        <p:tgtEl>
                                          <p:spTgt spid="11878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8797"/>
                                        </p:tgtEl>
                                        <p:attrNameLst>
                                          <p:attrName>style.visibility</p:attrName>
                                        </p:attrNameLst>
                                      </p:cBhvr>
                                      <p:to>
                                        <p:strVal val="visible"/>
                                      </p:to>
                                    </p:set>
                                    <p:animEffect transition="in" filter="dissolve">
                                      <p:cBhvr>
                                        <p:cTn id="10" dur="500"/>
                                        <p:tgtEl>
                                          <p:spTgt spid="11879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8798"/>
                                        </p:tgtEl>
                                        <p:attrNameLst>
                                          <p:attrName>style.visibility</p:attrName>
                                        </p:attrNameLst>
                                      </p:cBhvr>
                                      <p:to>
                                        <p:strVal val="visible"/>
                                      </p:to>
                                    </p:set>
                                    <p:animEffect transition="in" filter="dissolve">
                                      <p:cBhvr>
                                        <p:cTn id="13" dur="500"/>
                                        <p:tgtEl>
                                          <p:spTgt spid="11879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8799"/>
                                        </p:tgtEl>
                                        <p:attrNameLst>
                                          <p:attrName>style.visibility</p:attrName>
                                        </p:attrNameLst>
                                      </p:cBhvr>
                                      <p:to>
                                        <p:strVal val="visible"/>
                                      </p:to>
                                    </p:set>
                                    <p:animEffect transition="in" filter="dissolve">
                                      <p:cBhvr>
                                        <p:cTn id="16" dur="500"/>
                                        <p:tgtEl>
                                          <p:spTgt spid="11879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8802"/>
                                        </p:tgtEl>
                                        <p:attrNameLst>
                                          <p:attrName>style.visibility</p:attrName>
                                        </p:attrNameLst>
                                      </p:cBhvr>
                                      <p:to>
                                        <p:strVal val="visible"/>
                                      </p:to>
                                    </p:set>
                                    <p:animEffect transition="in" filter="dissolve">
                                      <p:cBhvr>
                                        <p:cTn id="21" dur="500"/>
                                        <p:tgtEl>
                                          <p:spTgt spid="11880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8801"/>
                                        </p:tgtEl>
                                        <p:attrNameLst>
                                          <p:attrName>style.visibility</p:attrName>
                                        </p:attrNameLst>
                                      </p:cBhvr>
                                      <p:to>
                                        <p:strVal val="visible"/>
                                      </p:to>
                                    </p:set>
                                    <p:animEffect transition="in" filter="dissolve">
                                      <p:cBhvr>
                                        <p:cTn id="24" dur="500"/>
                                        <p:tgtEl>
                                          <p:spTgt spid="11880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18800"/>
                                        </p:tgtEl>
                                        <p:attrNameLst>
                                          <p:attrName>style.visibility</p:attrName>
                                        </p:attrNameLst>
                                      </p:cBhvr>
                                      <p:to>
                                        <p:strVal val="visible"/>
                                      </p:to>
                                    </p:set>
                                    <p:animEffect transition="in" filter="dissolve">
                                      <p:cBhvr>
                                        <p:cTn id="27" dur="500"/>
                                        <p:tgtEl>
                                          <p:spTgt spid="11880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8790"/>
                                        </p:tgtEl>
                                        <p:attrNameLst>
                                          <p:attrName>style.visibility</p:attrName>
                                        </p:attrNameLst>
                                      </p:cBhvr>
                                      <p:to>
                                        <p:strVal val="visible"/>
                                      </p:to>
                                    </p:set>
                                    <p:animEffect transition="in" filter="dissolve">
                                      <p:cBhvr>
                                        <p:cTn id="30" dur="500"/>
                                        <p:tgtEl>
                                          <p:spTgt spid="118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animBg="1"/>
      <p:bldP spid="118790" grpId="0" animBg="1"/>
      <p:bldP spid="118797" grpId="0" animBg="1"/>
      <p:bldP spid="118798" grpId="0" animBg="1"/>
      <p:bldP spid="118799" grpId="0" animBg="1"/>
      <p:bldP spid="118800" grpId="0" animBg="1"/>
      <p:bldP spid="118801" grpId="0" animBg="1"/>
      <p:bldP spid="11880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Complications: Budget</a:t>
            </a:r>
          </a:p>
        </p:txBody>
      </p:sp>
      <p:sp>
        <p:nvSpPr>
          <p:cNvPr id="41987" name="Rectangle 3"/>
          <p:cNvSpPr>
            <a:spLocks noGrp="1" noChangeArrowheads="1"/>
          </p:cNvSpPr>
          <p:nvPr>
            <p:ph idx="1"/>
          </p:nvPr>
        </p:nvSpPr>
        <p:spPr>
          <a:xfrm>
            <a:off x="457200" y="1295400"/>
            <a:ext cx="8229600" cy="5410200"/>
          </a:xfrm>
        </p:spPr>
        <p:txBody>
          <a:bodyPr>
            <a:normAutofit/>
          </a:bodyPr>
          <a:lstStyle/>
          <a:p>
            <a:r>
              <a:rPr lang="en-US" b="1" dirty="0">
                <a:solidFill>
                  <a:srgbClr val="0000FF"/>
                </a:solidFill>
              </a:rPr>
              <a:t>Two complications:</a:t>
            </a:r>
          </a:p>
          <a:p>
            <a:pPr lvl="1"/>
            <a:r>
              <a:rPr lang="en-US" b="1" dirty="0">
                <a:solidFill>
                  <a:srgbClr val="0000FF"/>
                </a:solidFill>
              </a:rPr>
              <a:t>Budget</a:t>
            </a:r>
          </a:p>
          <a:p>
            <a:pPr lvl="1"/>
            <a:r>
              <a:rPr lang="en-US" b="1" dirty="0">
                <a:solidFill>
                  <a:srgbClr val="0000FF"/>
                </a:solidFill>
              </a:rPr>
              <a:t>CTR of an ad is unknown</a:t>
            </a:r>
          </a:p>
          <a:p>
            <a:endParaRPr lang="en-US" b="1" dirty="0">
              <a:solidFill>
                <a:schemeClr val="accent2"/>
              </a:solidFill>
            </a:endParaRPr>
          </a:p>
          <a:p>
            <a:r>
              <a:rPr lang="en-US" b="1" dirty="0">
                <a:solidFill>
                  <a:srgbClr val="008000"/>
                </a:solidFill>
              </a:rPr>
              <a:t>Each advertiser has a limited budget</a:t>
            </a:r>
          </a:p>
          <a:p>
            <a:pPr lvl="1"/>
            <a:r>
              <a:rPr lang="en-US" b="1" dirty="0"/>
              <a:t>Search engine guarantees that the advertiser </a:t>
            </a:r>
            <a:br>
              <a:rPr lang="en-US" b="1" dirty="0"/>
            </a:br>
            <a:r>
              <a:rPr lang="en-US" b="1" dirty="0"/>
              <a:t>will not be charged more than their daily budget</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144</a:t>
            </a:fld>
            <a:endParaRPr lang="en-US"/>
          </a:p>
        </p:txBody>
      </p:sp>
    </p:spTree>
    <p:extLst>
      <p:ext uri="{BB962C8B-B14F-4D97-AF65-F5344CB8AC3E}">
        <p14:creationId xmlns:p14="http://schemas.microsoft.com/office/powerpoint/2010/main" val="1328196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19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uiExpand="1" build="p"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Complications: CTR</a:t>
            </a:r>
          </a:p>
        </p:txBody>
      </p:sp>
      <p:sp>
        <p:nvSpPr>
          <p:cNvPr id="3" name="Content Placeholder 2"/>
          <p:cNvSpPr>
            <a:spLocks noGrp="1"/>
          </p:cNvSpPr>
          <p:nvPr>
            <p:ph idx="1"/>
          </p:nvPr>
        </p:nvSpPr>
        <p:spPr>
          <a:xfrm>
            <a:off x="457200" y="1295400"/>
            <a:ext cx="8382000" cy="5257801"/>
          </a:xfrm>
        </p:spPr>
        <p:txBody>
          <a:bodyPr>
            <a:normAutofit/>
          </a:bodyPr>
          <a:lstStyle/>
          <a:p>
            <a:r>
              <a:rPr lang="en-US" b="1" dirty="0">
                <a:solidFill>
                  <a:srgbClr val="D60093"/>
                </a:solidFill>
              </a:rPr>
              <a:t>CTR: Each ad has a different likelihood of being clicked</a:t>
            </a:r>
          </a:p>
          <a:p>
            <a:pPr lvl="1"/>
            <a:r>
              <a:rPr lang="en-US" b="1" dirty="0"/>
              <a:t>Advertiser 1</a:t>
            </a:r>
            <a:r>
              <a:rPr lang="en-US" dirty="0"/>
              <a:t> bids $2, click probability = 0.1</a:t>
            </a:r>
          </a:p>
          <a:p>
            <a:pPr lvl="1"/>
            <a:r>
              <a:rPr lang="en-US" b="1" dirty="0"/>
              <a:t>Advertiser 2</a:t>
            </a:r>
            <a:r>
              <a:rPr lang="en-US" dirty="0"/>
              <a:t> bids $1, click probability = 0.5</a:t>
            </a:r>
          </a:p>
          <a:p>
            <a:pPr lvl="1"/>
            <a:r>
              <a:rPr lang="en-US" b="1" dirty="0" err="1">
                <a:solidFill>
                  <a:srgbClr val="008000"/>
                </a:solidFill>
              </a:rPr>
              <a:t>Clickthrough</a:t>
            </a:r>
            <a:r>
              <a:rPr lang="en-US" b="1" dirty="0">
                <a:solidFill>
                  <a:srgbClr val="008000"/>
                </a:solidFill>
              </a:rPr>
              <a:t> rate (CTR)</a:t>
            </a:r>
            <a:r>
              <a:rPr lang="en-US" dirty="0"/>
              <a:t> is measured </a:t>
            </a:r>
            <a:r>
              <a:rPr lang="en-US" b="1" dirty="0"/>
              <a:t>historically</a:t>
            </a:r>
          </a:p>
          <a:p>
            <a:pPr lvl="2"/>
            <a:r>
              <a:rPr lang="en-US" b="1" dirty="0"/>
              <a:t>Very hard problem:</a:t>
            </a:r>
            <a:r>
              <a:rPr lang="en-US" dirty="0"/>
              <a:t> </a:t>
            </a:r>
            <a:r>
              <a:rPr lang="en-US" b="1" dirty="0">
                <a:solidFill>
                  <a:srgbClr val="0000FF"/>
                </a:solidFill>
              </a:rPr>
              <a:t>Exploration vs. exploitation</a:t>
            </a:r>
            <a:br>
              <a:rPr lang="en-US" b="1" dirty="0">
                <a:solidFill>
                  <a:srgbClr val="0000FF"/>
                </a:solidFill>
              </a:rPr>
            </a:br>
            <a:r>
              <a:rPr lang="en-US" b="1" dirty="0">
                <a:solidFill>
                  <a:srgbClr val="0000FF"/>
                </a:solidFill>
              </a:rPr>
              <a:t>Exploit: </a:t>
            </a:r>
            <a:r>
              <a:rPr lang="en-US" dirty="0"/>
              <a:t>Should we keep showing an ad for which we have </a:t>
            </a:r>
            <a:br>
              <a:rPr lang="en-US" dirty="0"/>
            </a:br>
            <a:r>
              <a:rPr lang="en-US" dirty="0"/>
              <a:t>good estimates of click-through rate </a:t>
            </a:r>
            <a:br>
              <a:rPr lang="en-US" dirty="0"/>
            </a:br>
            <a:r>
              <a:rPr lang="en-US" b="1" dirty="0"/>
              <a:t>or</a:t>
            </a:r>
            <a:r>
              <a:rPr lang="en-US" dirty="0"/>
              <a:t> </a:t>
            </a:r>
            <a:br>
              <a:rPr lang="en-US" dirty="0"/>
            </a:br>
            <a:r>
              <a:rPr lang="en-US" b="1" dirty="0">
                <a:solidFill>
                  <a:srgbClr val="0000FF"/>
                </a:solidFill>
              </a:rPr>
              <a:t>Explore:  </a:t>
            </a:r>
            <a:r>
              <a:rPr lang="en-US" dirty="0"/>
              <a:t>Shall we show a brand new ad to get a better sense of its click-through rate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145</a:t>
            </a:fld>
            <a:endParaRPr lang="en-US"/>
          </a:p>
        </p:txBody>
      </p:sp>
    </p:spTree>
    <p:extLst>
      <p:ext uri="{BB962C8B-B14F-4D97-AF65-F5344CB8AC3E}">
        <p14:creationId xmlns:p14="http://schemas.microsoft.com/office/powerpoint/2010/main" val="6436611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t>Greedy Algorithm</a:t>
            </a:r>
          </a:p>
        </p:txBody>
      </p:sp>
      <p:sp>
        <p:nvSpPr>
          <p:cNvPr id="55299" name="Rectangle 3"/>
          <p:cNvSpPr>
            <a:spLocks noGrp="1" noChangeArrowheads="1"/>
          </p:cNvSpPr>
          <p:nvPr>
            <p:ph type="body" idx="1"/>
          </p:nvPr>
        </p:nvSpPr>
        <p:spPr/>
        <p:txBody>
          <a:bodyPr>
            <a:normAutofit/>
          </a:bodyPr>
          <a:lstStyle/>
          <a:p>
            <a:r>
              <a:rPr lang="en-US" b="1" dirty="0">
                <a:solidFill>
                  <a:srgbClr val="008000"/>
                </a:solidFill>
              </a:rPr>
              <a:t>Our setting: </a:t>
            </a:r>
            <a:r>
              <a:rPr lang="en-US" b="1" dirty="0"/>
              <a:t>Simplified environment</a:t>
            </a:r>
          </a:p>
          <a:p>
            <a:pPr lvl="1"/>
            <a:r>
              <a:rPr lang="en-US" dirty="0"/>
              <a:t>There is </a:t>
            </a:r>
            <a:r>
              <a:rPr lang="en-US" b="1" dirty="0"/>
              <a:t>1</a:t>
            </a:r>
            <a:r>
              <a:rPr lang="en-US" dirty="0"/>
              <a:t> ad shown for each query</a:t>
            </a:r>
          </a:p>
          <a:p>
            <a:pPr lvl="1"/>
            <a:r>
              <a:rPr lang="en-US" dirty="0"/>
              <a:t>All advertisers have the same budget </a:t>
            </a:r>
            <a:r>
              <a:rPr lang="en-US" b="1" i="1" dirty="0"/>
              <a:t>B</a:t>
            </a:r>
          </a:p>
          <a:p>
            <a:pPr lvl="1"/>
            <a:r>
              <a:rPr lang="en-US" dirty="0"/>
              <a:t>All ads are equally likely to be clicked</a:t>
            </a:r>
          </a:p>
          <a:p>
            <a:pPr lvl="1"/>
            <a:r>
              <a:rPr lang="en-US" dirty="0"/>
              <a:t>Value of each ad is the same (=</a:t>
            </a:r>
            <a:r>
              <a:rPr lang="en-US" b="1" dirty="0"/>
              <a:t>1</a:t>
            </a:r>
            <a:r>
              <a:rPr lang="en-US" dirty="0"/>
              <a:t>)</a:t>
            </a:r>
          </a:p>
          <a:p>
            <a:pPr lvl="8"/>
            <a:endParaRPr lang="en-US" dirty="0"/>
          </a:p>
          <a:p>
            <a:r>
              <a:rPr lang="en-US" b="1" dirty="0">
                <a:solidFill>
                  <a:srgbClr val="D60093"/>
                </a:solidFill>
              </a:rPr>
              <a:t>Simplest algorithm is greedy:</a:t>
            </a:r>
          </a:p>
          <a:p>
            <a:pPr lvl="1"/>
            <a:r>
              <a:rPr lang="en-US" dirty="0"/>
              <a:t>For a query pick any advertiser who has </a:t>
            </a:r>
            <a:br>
              <a:rPr lang="en-US" dirty="0"/>
            </a:br>
            <a:r>
              <a:rPr lang="en-US" dirty="0"/>
              <a:t>bid </a:t>
            </a:r>
            <a:r>
              <a:rPr lang="en-US" b="1" dirty="0"/>
              <a:t>1</a:t>
            </a:r>
            <a:r>
              <a:rPr lang="en-US" dirty="0"/>
              <a:t> for that query</a:t>
            </a:r>
          </a:p>
          <a:p>
            <a:pPr lvl="1"/>
            <a:r>
              <a:rPr lang="en-US" b="1" dirty="0">
                <a:solidFill>
                  <a:srgbClr val="0000FF"/>
                </a:solidFill>
              </a:rPr>
              <a:t>Competitive ratio of greedy is 1/2</a:t>
            </a:r>
          </a:p>
          <a:p>
            <a:pPr lvl="8"/>
            <a:endParaRPr lang="en-US" dirty="0"/>
          </a:p>
          <a:p>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146</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8884156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2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2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2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2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29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2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uiExpand="1" build="p"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a:t>Bad Scenario for Greedy</a:t>
            </a:r>
          </a:p>
        </p:txBody>
      </p:sp>
      <p:sp>
        <p:nvSpPr>
          <p:cNvPr id="58371" name="Rectangle 3"/>
          <p:cNvSpPr>
            <a:spLocks noGrp="1" noChangeArrowheads="1"/>
          </p:cNvSpPr>
          <p:nvPr>
            <p:ph type="body" idx="1"/>
          </p:nvPr>
        </p:nvSpPr>
        <p:spPr/>
        <p:txBody>
          <a:bodyPr>
            <a:normAutofit/>
          </a:bodyPr>
          <a:lstStyle/>
          <a:p>
            <a:r>
              <a:rPr lang="en-US" b="1" dirty="0">
                <a:solidFill>
                  <a:srgbClr val="0000FF"/>
                </a:solidFill>
              </a:rPr>
              <a:t>Two advertisers A and B</a:t>
            </a:r>
          </a:p>
          <a:p>
            <a:pPr lvl="1"/>
            <a:r>
              <a:rPr lang="en-US" b="1" i="1" dirty="0"/>
              <a:t>A</a:t>
            </a:r>
            <a:r>
              <a:rPr lang="en-US" dirty="0"/>
              <a:t> bids on query </a:t>
            </a:r>
            <a:r>
              <a:rPr lang="en-US" b="1" i="1" dirty="0"/>
              <a:t>x</a:t>
            </a:r>
            <a:r>
              <a:rPr lang="en-US" dirty="0"/>
              <a:t>, </a:t>
            </a:r>
            <a:r>
              <a:rPr lang="en-US" b="1" i="1" dirty="0"/>
              <a:t>B</a:t>
            </a:r>
            <a:r>
              <a:rPr lang="en-US" dirty="0"/>
              <a:t> bids on </a:t>
            </a:r>
            <a:r>
              <a:rPr lang="en-US" b="1" i="1" dirty="0"/>
              <a:t>x</a:t>
            </a:r>
            <a:r>
              <a:rPr lang="en-US" dirty="0"/>
              <a:t> and </a:t>
            </a:r>
            <a:r>
              <a:rPr lang="en-US" b="1" i="1" dirty="0"/>
              <a:t>y</a:t>
            </a:r>
          </a:p>
          <a:p>
            <a:pPr lvl="1"/>
            <a:r>
              <a:rPr lang="en-US" dirty="0"/>
              <a:t>Both have budgets of </a:t>
            </a:r>
            <a:r>
              <a:rPr lang="en-US" b="1" dirty="0"/>
              <a:t>$4</a:t>
            </a:r>
          </a:p>
          <a:p>
            <a:r>
              <a:rPr lang="en-US" b="1" dirty="0">
                <a:solidFill>
                  <a:srgbClr val="008000"/>
                </a:solidFill>
              </a:rPr>
              <a:t>Query stream:</a:t>
            </a:r>
            <a:r>
              <a:rPr lang="en-US" dirty="0"/>
              <a:t> </a:t>
            </a:r>
            <a:r>
              <a:rPr lang="en-US" b="1" i="1" dirty="0"/>
              <a:t>x </a:t>
            </a:r>
            <a:r>
              <a:rPr lang="en-US" b="1" i="1" dirty="0" err="1"/>
              <a:t>x</a:t>
            </a:r>
            <a:r>
              <a:rPr lang="en-US" b="1" i="1" dirty="0"/>
              <a:t> </a:t>
            </a:r>
            <a:r>
              <a:rPr lang="en-US" b="1" i="1" dirty="0" err="1"/>
              <a:t>x</a:t>
            </a:r>
            <a:r>
              <a:rPr lang="en-US" b="1" i="1" dirty="0"/>
              <a:t> </a:t>
            </a:r>
            <a:r>
              <a:rPr lang="en-US" b="1" i="1" dirty="0" err="1"/>
              <a:t>x</a:t>
            </a:r>
            <a:r>
              <a:rPr lang="en-US" b="1" i="1" dirty="0"/>
              <a:t> y </a:t>
            </a:r>
            <a:r>
              <a:rPr lang="en-US" b="1" i="1" dirty="0" err="1"/>
              <a:t>y</a:t>
            </a:r>
            <a:r>
              <a:rPr lang="en-US" b="1" i="1" dirty="0"/>
              <a:t> </a:t>
            </a:r>
            <a:r>
              <a:rPr lang="en-US" b="1" i="1" dirty="0" err="1"/>
              <a:t>y</a:t>
            </a:r>
            <a:r>
              <a:rPr lang="en-US" b="1" i="1" dirty="0"/>
              <a:t> </a:t>
            </a:r>
            <a:r>
              <a:rPr lang="en-US" b="1" i="1" dirty="0" err="1"/>
              <a:t>y</a:t>
            </a:r>
            <a:r>
              <a:rPr lang="en-US" b="1" i="1" dirty="0"/>
              <a:t> </a:t>
            </a:r>
          </a:p>
          <a:p>
            <a:pPr lvl="1"/>
            <a:r>
              <a:rPr lang="en-US" dirty="0"/>
              <a:t>Worst case greedy choice: </a:t>
            </a:r>
            <a:r>
              <a:rPr lang="en-US" b="1" i="1" dirty="0"/>
              <a:t>B </a:t>
            </a:r>
            <a:r>
              <a:rPr lang="en-US" b="1" i="1" dirty="0" err="1"/>
              <a:t>B</a:t>
            </a:r>
            <a:r>
              <a:rPr lang="en-US" b="1" i="1" dirty="0"/>
              <a:t> </a:t>
            </a:r>
            <a:r>
              <a:rPr lang="en-US" b="1" i="1" dirty="0" err="1"/>
              <a:t>B</a:t>
            </a:r>
            <a:r>
              <a:rPr lang="en-US" b="1" i="1" dirty="0"/>
              <a:t> </a:t>
            </a:r>
            <a:r>
              <a:rPr lang="en-US" b="1" i="1" dirty="0" err="1"/>
              <a:t>B</a:t>
            </a:r>
            <a:r>
              <a:rPr lang="en-US" b="1" dirty="0"/>
              <a:t> _ _ _ _ </a:t>
            </a:r>
          </a:p>
          <a:p>
            <a:pPr lvl="1"/>
            <a:r>
              <a:rPr lang="en-US" dirty="0"/>
              <a:t>Optimal:  </a:t>
            </a:r>
            <a:r>
              <a:rPr lang="en-US" b="1" dirty="0"/>
              <a:t>A </a:t>
            </a:r>
            <a:r>
              <a:rPr lang="en-US" b="1" dirty="0" err="1"/>
              <a:t>A</a:t>
            </a:r>
            <a:r>
              <a:rPr lang="en-US" b="1" dirty="0"/>
              <a:t> </a:t>
            </a:r>
            <a:r>
              <a:rPr lang="en-US" b="1" dirty="0" err="1"/>
              <a:t>A</a:t>
            </a:r>
            <a:r>
              <a:rPr lang="en-US" b="1" dirty="0"/>
              <a:t> </a:t>
            </a:r>
            <a:r>
              <a:rPr lang="en-US" b="1" dirty="0" err="1"/>
              <a:t>A</a:t>
            </a:r>
            <a:r>
              <a:rPr lang="en-US" b="1" dirty="0"/>
              <a:t> B </a:t>
            </a:r>
            <a:r>
              <a:rPr lang="en-US" b="1" dirty="0" err="1"/>
              <a:t>B</a:t>
            </a:r>
            <a:r>
              <a:rPr lang="en-US" b="1" dirty="0"/>
              <a:t> </a:t>
            </a:r>
            <a:r>
              <a:rPr lang="en-US" b="1" dirty="0" err="1"/>
              <a:t>B</a:t>
            </a:r>
            <a:r>
              <a:rPr lang="en-US" b="1" dirty="0"/>
              <a:t> </a:t>
            </a:r>
            <a:r>
              <a:rPr lang="en-US" b="1" dirty="0" err="1"/>
              <a:t>B</a:t>
            </a:r>
            <a:r>
              <a:rPr lang="en-US" b="1" dirty="0"/>
              <a:t> </a:t>
            </a:r>
          </a:p>
          <a:p>
            <a:pPr lvl="1"/>
            <a:r>
              <a:rPr lang="en-US" b="1" dirty="0"/>
              <a:t>Competitive ratio = ½</a:t>
            </a:r>
          </a:p>
          <a:p>
            <a:r>
              <a:rPr lang="en-US" b="1" dirty="0">
                <a:solidFill>
                  <a:srgbClr val="D60093"/>
                </a:solidFill>
              </a:rPr>
              <a:t>This is the worst case!</a:t>
            </a:r>
          </a:p>
          <a:p>
            <a:pPr lvl="1"/>
            <a:r>
              <a:rPr lang="en-US" sz="2400" b="1" dirty="0"/>
              <a:t>Note:</a:t>
            </a:r>
            <a:r>
              <a:rPr lang="en-US" sz="2400" dirty="0"/>
              <a:t> Greedy algorithm is deterministic – it always </a:t>
            </a:r>
            <a:br>
              <a:rPr lang="en-US" sz="2400" dirty="0"/>
            </a:br>
            <a:r>
              <a:rPr lang="en-US" sz="2400" dirty="0"/>
              <a:t>resolves draws in the same way</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147</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681060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3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3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3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37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3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uiExpand="1"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a:t>BALANCE Algorithm [MSVV]</a:t>
            </a:r>
          </a:p>
        </p:txBody>
      </p:sp>
      <p:sp>
        <p:nvSpPr>
          <p:cNvPr id="59395" name="Rectangle 3"/>
          <p:cNvSpPr>
            <a:spLocks noGrp="1" noChangeArrowheads="1"/>
          </p:cNvSpPr>
          <p:nvPr>
            <p:ph type="body" idx="1"/>
          </p:nvPr>
        </p:nvSpPr>
        <p:spPr/>
        <p:txBody>
          <a:bodyPr/>
          <a:lstStyle/>
          <a:p>
            <a:r>
              <a:rPr lang="en-US" b="1" dirty="0">
                <a:solidFill>
                  <a:srgbClr val="0000FF"/>
                </a:solidFill>
              </a:rPr>
              <a:t>BALANCE</a:t>
            </a:r>
            <a:r>
              <a:rPr lang="en-US" dirty="0">
                <a:solidFill>
                  <a:srgbClr val="0000FF"/>
                </a:solidFill>
              </a:rPr>
              <a:t> </a:t>
            </a:r>
            <a:r>
              <a:rPr lang="en-US" dirty="0"/>
              <a:t>Algorithm by Mehta, </a:t>
            </a:r>
            <a:r>
              <a:rPr lang="en-US" dirty="0" err="1"/>
              <a:t>Saberi</a:t>
            </a:r>
            <a:r>
              <a:rPr lang="en-US" dirty="0"/>
              <a:t>, </a:t>
            </a:r>
            <a:r>
              <a:rPr lang="en-US" dirty="0" err="1"/>
              <a:t>Vazirani</a:t>
            </a:r>
            <a:r>
              <a:rPr lang="en-US" dirty="0"/>
              <a:t>, and </a:t>
            </a:r>
            <a:r>
              <a:rPr lang="en-US" dirty="0" err="1"/>
              <a:t>Vazirani</a:t>
            </a:r>
            <a:endParaRPr lang="en-US" dirty="0"/>
          </a:p>
          <a:p>
            <a:pPr lvl="1"/>
            <a:r>
              <a:rPr lang="en-US" b="1" dirty="0">
                <a:solidFill>
                  <a:srgbClr val="008000"/>
                </a:solidFill>
              </a:rPr>
              <a:t>For each query, pick the advertiser with the </a:t>
            </a:r>
            <a:br>
              <a:rPr lang="en-US" b="1" dirty="0">
                <a:solidFill>
                  <a:srgbClr val="008000"/>
                </a:solidFill>
              </a:rPr>
            </a:br>
            <a:r>
              <a:rPr lang="en-US" b="1" dirty="0">
                <a:solidFill>
                  <a:srgbClr val="008000"/>
                </a:solidFill>
              </a:rPr>
              <a:t>largest unspent budget</a:t>
            </a:r>
          </a:p>
          <a:p>
            <a:pPr lvl="2"/>
            <a:r>
              <a:rPr lang="en-US" dirty="0"/>
              <a:t>Break ties arbitrarily (</a:t>
            </a:r>
            <a:r>
              <a:rPr lang="en-US" b="1" dirty="0"/>
              <a:t>but in a deterministic way</a:t>
            </a:r>
            <a:r>
              <a:rPr lang="en-US" dirty="0"/>
              <a:t>)</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148</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243006652"/>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Example: BALANCE</a:t>
            </a:r>
          </a:p>
        </p:txBody>
      </p:sp>
      <p:sp>
        <p:nvSpPr>
          <p:cNvPr id="60419" name="Rectangle 3"/>
          <p:cNvSpPr>
            <a:spLocks noGrp="1" noChangeArrowheads="1"/>
          </p:cNvSpPr>
          <p:nvPr>
            <p:ph type="body" idx="1"/>
          </p:nvPr>
        </p:nvSpPr>
        <p:spPr/>
        <p:txBody>
          <a:bodyPr/>
          <a:lstStyle/>
          <a:p>
            <a:r>
              <a:rPr lang="en-US" b="1" dirty="0">
                <a:solidFill>
                  <a:srgbClr val="D60093"/>
                </a:solidFill>
              </a:rPr>
              <a:t>Two advertisers A and B</a:t>
            </a:r>
          </a:p>
          <a:p>
            <a:pPr lvl="1"/>
            <a:r>
              <a:rPr lang="en-US" b="1" dirty="0"/>
              <a:t>A </a:t>
            </a:r>
            <a:r>
              <a:rPr lang="en-US" dirty="0"/>
              <a:t>bids on query</a:t>
            </a:r>
            <a:r>
              <a:rPr lang="en-US" b="1" dirty="0"/>
              <a:t> </a:t>
            </a:r>
            <a:r>
              <a:rPr lang="en-US" b="1" i="1" dirty="0"/>
              <a:t>x</a:t>
            </a:r>
            <a:r>
              <a:rPr lang="en-US" dirty="0"/>
              <a:t>, </a:t>
            </a:r>
            <a:r>
              <a:rPr lang="en-US" b="1" dirty="0"/>
              <a:t>B</a:t>
            </a:r>
            <a:r>
              <a:rPr lang="en-US" dirty="0"/>
              <a:t> bids on </a:t>
            </a:r>
            <a:r>
              <a:rPr lang="en-US" b="1" i="1" dirty="0"/>
              <a:t>x</a:t>
            </a:r>
            <a:r>
              <a:rPr lang="en-US" dirty="0"/>
              <a:t> and </a:t>
            </a:r>
            <a:r>
              <a:rPr lang="en-US" b="1" i="1" dirty="0"/>
              <a:t>y</a:t>
            </a:r>
          </a:p>
          <a:p>
            <a:pPr lvl="1"/>
            <a:r>
              <a:rPr lang="en-US" dirty="0"/>
              <a:t>Both have budgets of </a:t>
            </a:r>
            <a:r>
              <a:rPr lang="en-US" b="1" dirty="0"/>
              <a:t>$4</a:t>
            </a:r>
          </a:p>
          <a:p>
            <a:pPr lvl="8"/>
            <a:endParaRPr lang="en-US" dirty="0">
              <a:solidFill>
                <a:srgbClr val="008000"/>
              </a:solidFill>
            </a:endParaRPr>
          </a:p>
          <a:p>
            <a:r>
              <a:rPr lang="en-US" b="1" dirty="0">
                <a:solidFill>
                  <a:srgbClr val="008000"/>
                </a:solidFill>
              </a:rPr>
              <a:t>Query stream:</a:t>
            </a:r>
            <a:r>
              <a:rPr lang="en-US" dirty="0">
                <a:solidFill>
                  <a:srgbClr val="008000"/>
                </a:solidFill>
              </a:rPr>
              <a:t> </a:t>
            </a:r>
            <a:r>
              <a:rPr lang="en-US" b="1" i="1" dirty="0"/>
              <a:t>x </a:t>
            </a:r>
            <a:r>
              <a:rPr lang="en-US" b="1" i="1" dirty="0" err="1"/>
              <a:t>x</a:t>
            </a:r>
            <a:r>
              <a:rPr lang="en-US" b="1" i="1" dirty="0"/>
              <a:t> </a:t>
            </a:r>
            <a:r>
              <a:rPr lang="en-US" b="1" i="1" dirty="0" err="1"/>
              <a:t>x</a:t>
            </a:r>
            <a:r>
              <a:rPr lang="en-US" b="1" i="1" dirty="0"/>
              <a:t> </a:t>
            </a:r>
            <a:r>
              <a:rPr lang="en-US" b="1" i="1" dirty="0" err="1"/>
              <a:t>x</a:t>
            </a:r>
            <a:r>
              <a:rPr lang="en-US" b="1" i="1" dirty="0"/>
              <a:t> y </a:t>
            </a:r>
            <a:r>
              <a:rPr lang="en-US" b="1" i="1" dirty="0" err="1"/>
              <a:t>y</a:t>
            </a:r>
            <a:r>
              <a:rPr lang="en-US" b="1" i="1" dirty="0"/>
              <a:t> </a:t>
            </a:r>
            <a:r>
              <a:rPr lang="en-US" b="1" i="1" dirty="0" err="1"/>
              <a:t>y</a:t>
            </a:r>
            <a:r>
              <a:rPr lang="en-US" b="1" i="1" dirty="0"/>
              <a:t> </a:t>
            </a:r>
            <a:r>
              <a:rPr lang="en-US" b="1" i="1" dirty="0" err="1"/>
              <a:t>y</a:t>
            </a:r>
            <a:r>
              <a:rPr lang="en-US" b="1" i="1" dirty="0"/>
              <a:t> </a:t>
            </a:r>
          </a:p>
          <a:p>
            <a:pPr lvl="8"/>
            <a:endParaRPr lang="en-US" dirty="0"/>
          </a:p>
          <a:p>
            <a:r>
              <a:rPr lang="en-US" b="1" dirty="0">
                <a:solidFill>
                  <a:srgbClr val="0000FF"/>
                </a:solidFill>
              </a:rPr>
              <a:t>BALANCE choice:</a:t>
            </a:r>
            <a:r>
              <a:rPr lang="en-US" dirty="0"/>
              <a:t> </a:t>
            </a:r>
            <a:r>
              <a:rPr lang="en-US" b="1" dirty="0"/>
              <a:t>A B A B </a:t>
            </a:r>
            <a:r>
              <a:rPr lang="en-US" b="1" dirty="0" err="1"/>
              <a:t>B</a:t>
            </a:r>
            <a:r>
              <a:rPr lang="en-US" b="1" dirty="0"/>
              <a:t> </a:t>
            </a:r>
            <a:r>
              <a:rPr lang="en-US" b="1" dirty="0" err="1"/>
              <a:t>B</a:t>
            </a:r>
            <a:r>
              <a:rPr lang="en-US" b="1" dirty="0"/>
              <a:t> _ _</a:t>
            </a:r>
            <a:r>
              <a:rPr lang="en-US" dirty="0"/>
              <a:t> </a:t>
            </a:r>
          </a:p>
          <a:p>
            <a:pPr lvl="1"/>
            <a:r>
              <a:rPr lang="en-US" dirty="0"/>
              <a:t>Optimal: </a:t>
            </a:r>
            <a:r>
              <a:rPr lang="en-US" b="1" dirty="0"/>
              <a:t>A </a:t>
            </a:r>
            <a:r>
              <a:rPr lang="en-US" b="1" dirty="0" err="1"/>
              <a:t>A</a:t>
            </a:r>
            <a:r>
              <a:rPr lang="en-US" b="1" dirty="0"/>
              <a:t> </a:t>
            </a:r>
            <a:r>
              <a:rPr lang="en-US" b="1" dirty="0" err="1"/>
              <a:t>A</a:t>
            </a:r>
            <a:r>
              <a:rPr lang="en-US" b="1" dirty="0"/>
              <a:t> </a:t>
            </a:r>
            <a:r>
              <a:rPr lang="en-US" b="1" dirty="0" err="1"/>
              <a:t>A</a:t>
            </a:r>
            <a:r>
              <a:rPr lang="en-US" b="1" dirty="0"/>
              <a:t> B </a:t>
            </a:r>
            <a:r>
              <a:rPr lang="en-US" b="1" dirty="0" err="1"/>
              <a:t>B</a:t>
            </a:r>
            <a:r>
              <a:rPr lang="en-US" b="1" dirty="0"/>
              <a:t> </a:t>
            </a:r>
            <a:r>
              <a:rPr lang="en-US" b="1" dirty="0" err="1"/>
              <a:t>B</a:t>
            </a:r>
            <a:r>
              <a:rPr lang="en-US" b="1" dirty="0"/>
              <a:t> </a:t>
            </a:r>
            <a:r>
              <a:rPr lang="en-US" b="1" dirty="0" err="1"/>
              <a:t>B</a:t>
            </a:r>
            <a:endParaRPr lang="en-US" b="1" dirty="0"/>
          </a:p>
          <a:p>
            <a:pPr lvl="8"/>
            <a:endParaRPr lang="en-US" dirty="0"/>
          </a:p>
          <a:p>
            <a:r>
              <a:rPr lang="en-US" b="1" dirty="0"/>
              <a:t>In general:</a:t>
            </a:r>
            <a:r>
              <a:rPr lang="en-US" dirty="0"/>
              <a:t> For </a:t>
            </a:r>
            <a:r>
              <a:rPr lang="en-US" b="1" dirty="0"/>
              <a:t>BALANCE</a:t>
            </a:r>
            <a:r>
              <a:rPr lang="en-US" dirty="0"/>
              <a:t> on </a:t>
            </a:r>
            <a:r>
              <a:rPr lang="en-US" b="1" dirty="0"/>
              <a:t>2</a:t>
            </a:r>
            <a:r>
              <a:rPr lang="en-US" dirty="0"/>
              <a:t> advertisers</a:t>
            </a:r>
            <a:r>
              <a:rPr lang="en-US" dirty="0">
                <a:solidFill>
                  <a:schemeClr val="accent2"/>
                </a:solidFill>
              </a:rPr>
              <a:t> </a:t>
            </a:r>
            <a:r>
              <a:rPr lang="en-US" b="1" dirty="0">
                <a:solidFill>
                  <a:srgbClr val="0000FF"/>
                </a:solidFill>
              </a:rPr>
              <a:t>Competitive ratio = ¾</a:t>
            </a:r>
          </a:p>
          <a:p>
            <a:pPr>
              <a:buNone/>
            </a:pPr>
            <a:endParaRPr lang="en-US" dirty="0">
              <a:solidFill>
                <a:schemeClr val="accent2"/>
              </a:solidFill>
            </a:endParaRPr>
          </a:p>
          <a:p>
            <a:pPr lvl="1">
              <a:buFont typeface="Wingdings" pitchFamily="1" charset="2"/>
              <a:buNone/>
            </a:pPr>
            <a:endParaRPr lang="en-US" dirty="0"/>
          </a:p>
          <a:p>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149</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5288677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0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04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041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041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04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a:t>PageRank: </a:t>
            </a:r>
            <a:br>
              <a:rPr lang="en-US" sz="4800" dirty="0"/>
            </a:br>
            <a:r>
              <a:rPr lang="en-US" sz="4800" dirty="0"/>
              <a:t>The “Flow” Formulation</a:t>
            </a:r>
          </a:p>
        </p:txBody>
      </p:sp>
    </p:spTree>
    <p:extLst>
      <p:ext uri="{BB962C8B-B14F-4D97-AF65-F5344CB8AC3E}">
        <p14:creationId xmlns:p14="http://schemas.microsoft.com/office/powerpoint/2010/main" val="1088348563"/>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t>Analyzing BALANCE</a:t>
            </a:r>
          </a:p>
        </p:txBody>
      </p:sp>
      <p:sp>
        <p:nvSpPr>
          <p:cNvPr id="61443" name="Rectangle 3"/>
          <p:cNvSpPr>
            <a:spLocks noGrp="1" noChangeArrowheads="1"/>
          </p:cNvSpPr>
          <p:nvPr>
            <p:ph idx="1"/>
          </p:nvPr>
        </p:nvSpPr>
        <p:spPr>
          <a:xfrm>
            <a:off x="457200" y="1295400"/>
            <a:ext cx="8534400" cy="5410200"/>
          </a:xfrm>
        </p:spPr>
        <p:txBody>
          <a:bodyPr>
            <a:normAutofit/>
          </a:bodyPr>
          <a:lstStyle/>
          <a:p>
            <a:pPr>
              <a:lnSpc>
                <a:spcPct val="80000"/>
              </a:lnSpc>
            </a:pPr>
            <a:r>
              <a:rPr lang="en-US" b="1" dirty="0">
                <a:solidFill>
                  <a:srgbClr val="D60093"/>
                </a:solidFill>
              </a:rPr>
              <a:t>Consider simple case (</a:t>
            </a:r>
            <a:r>
              <a:rPr lang="en-US" b="1" dirty="0" err="1">
                <a:solidFill>
                  <a:srgbClr val="D60093"/>
                </a:solidFill>
              </a:rPr>
              <a:t>w.l.o.g</a:t>
            </a:r>
            <a:r>
              <a:rPr lang="en-US" b="1" dirty="0">
                <a:solidFill>
                  <a:srgbClr val="D60093"/>
                </a:solidFill>
              </a:rPr>
              <a:t>.): </a:t>
            </a:r>
          </a:p>
          <a:p>
            <a:pPr lvl="1">
              <a:lnSpc>
                <a:spcPct val="80000"/>
              </a:lnSpc>
            </a:pPr>
            <a:r>
              <a:rPr lang="en-US" b="1" dirty="0"/>
              <a:t>2</a:t>
            </a:r>
            <a:r>
              <a:rPr lang="en-US" dirty="0"/>
              <a:t> advertisers, </a:t>
            </a:r>
            <a:r>
              <a:rPr lang="en-US" b="1" dirty="0"/>
              <a:t>A</a:t>
            </a:r>
            <a:r>
              <a:rPr lang="en-US" b="1" baseline="-25000" dirty="0"/>
              <a:t>1</a:t>
            </a:r>
            <a:r>
              <a:rPr lang="en-US" dirty="0"/>
              <a:t> and </a:t>
            </a:r>
            <a:r>
              <a:rPr lang="en-US" b="1" dirty="0"/>
              <a:t>A</a:t>
            </a:r>
            <a:r>
              <a:rPr lang="en-US" b="1" baseline="-25000" dirty="0"/>
              <a:t>2</a:t>
            </a:r>
            <a:r>
              <a:rPr lang="en-US" dirty="0"/>
              <a:t>, each with budget </a:t>
            </a:r>
            <a:r>
              <a:rPr lang="en-US" b="1" dirty="0"/>
              <a:t>B</a:t>
            </a:r>
            <a:r>
              <a:rPr lang="en-US" dirty="0"/>
              <a:t> (</a:t>
            </a:r>
            <a:r>
              <a:rPr lang="en-US" dirty="0">
                <a:sym typeface="Symbol"/>
              </a:rPr>
              <a:t></a:t>
            </a:r>
            <a:r>
              <a:rPr lang="en-US" dirty="0"/>
              <a:t>1)</a:t>
            </a:r>
          </a:p>
          <a:p>
            <a:pPr lvl="1">
              <a:lnSpc>
                <a:spcPct val="80000"/>
              </a:lnSpc>
            </a:pPr>
            <a:r>
              <a:rPr lang="en-US" dirty="0"/>
              <a:t>Optimal solution exhausts both advertisers’ budgets</a:t>
            </a:r>
          </a:p>
          <a:p>
            <a:pPr lvl="8">
              <a:lnSpc>
                <a:spcPct val="80000"/>
              </a:lnSpc>
            </a:pPr>
            <a:endParaRPr lang="en-US" b="1" dirty="0">
              <a:solidFill>
                <a:schemeClr val="accent2"/>
              </a:solidFill>
            </a:endParaRPr>
          </a:p>
          <a:p>
            <a:pPr>
              <a:lnSpc>
                <a:spcPct val="80000"/>
              </a:lnSpc>
            </a:pPr>
            <a:r>
              <a:rPr lang="en-US" b="1" dirty="0">
                <a:solidFill>
                  <a:srgbClr val="0000FF"/>
                </a:solidFill>
              </a:rPr>
              <a:t>BALANCE must exhaust at least one </a:t>
            </a:r>
            <a:br>
              <a:rPr lang="en-US" b="1" dirty="0">
                <a:solidFill>
                  <a:srgbClr val="0000FF"/>
                </a:solidFill>
              </a:rPr>
            </a:br>
            <a:r>
              <a:rPr lang="en-US" b="1" dirty="0">
                <a:solidFill>
                  <a:srgbClr val="0000FF"/>
                </a:solidFill>
              </a:rPr>
              <a:t>advertiser’s budget:</a:t>
            </a:r>
          </a:p>
          <a:p>
            <a:pPr lvl="1">
              <a:lnSpc>
                <a:spcPct val="80000"/>
              </a:lnSpc>
            </a:pPr>
            <a:r>
              <a:rPr lang="en-US" b="1" dirty="0"/>
              <a:t>If not, we can allocate more queries</a:t>
            </a:r>
          </a:p>
          <a:p>
            <a:pPr lvl="2">
              <a:lnSpc>
                <a:spcPct val="80000"/>
              </a:lnSpc>
            </a:pPr>
            <a:r>
              <a:rPr lang="en-US" dirty="0"/>
              <a:t>Whenever BALANCE makes a mistake (both advertisers bid on the query), advertiser’s unspent budget only decreases</a:t>
            </a:r>
          </a:p>
          <a:p>
            <a:pPr lvl="2">
              <a:lnSpc>
                <a:spcPct val="80000"/>
              </a:lnSpc>
            </a:pPr>
            <a:r>
              <a:rPr lang="en-US" dirty="0"/>
              <a:t>Since optimal exhausts both budgets, one will for sure get exhausted</a:t>
            </a:r>
          </a:p>
          <a:p>
            <a:pPr lvl="1">
              <a:lnSpc>
                <a:spcPct val="80000"/>
              </a:lnSpc>
            </a:pPr>
            <a:r>
              <a:rPr lang="en-US" dirty="0"/>
              <a:t>Assume BALANCE exhausts </a:t>
            </a:r>
            <a:r>
              <a:rPr lang="en-US" b="1" i="1" dirty="0"/>
              <a:t>A</a:t>
            </a:r>
            <a:r>
              <a:rPr lang="en-US" b="1" i="1" baseline="-25000" dirty="0"/>
              <a:t>2</a:t>
            </a:r>
            <a:r>
              <a:rPr lang="en-US" dirty="0"/>
              <a:t>’s budget, </a:t>
            </a:r>
            <a:br>
              <a:rPr lang="en-US" dirty="0"/>
            </a:br>
            <a:r>
              <a:rPr lang="en-US" dirty="0"/>
              <a:t>but allocates </a:t>
            </a:r>
            <a:r>
              <a:rPr lang="en-US" b="1" i="1" dirty="0">
                <a:solidFill>
                  <a:srgbClr val="D60093"/>
                </a:solidFill>
              </a:rPr>
              <a:t>x</a:t>
            </a:r>
            <a:r>
              <a:rPr lang="en-US" dirty="0"/>
              <a:t> queries fewer than the optimal</a:t>
            </a:r>
          </a:p>
          <a:p>
            <a:pPr lvl="1">
              <a:lnSpc>
                <a:spcPct val="80000"/>
              </a:lnSpc>
            </a:pPr>
            <a:r>
              <a:rPr lang="en-US" b="1" dirty="0">
                <a:solidFill>
                  <a:srgbClr val="008000"/>
                </a:solidFill>
              </a:rPr>
              <a:t>Revenue: </a:t>
            </a:r>
            <a:r>
              <a:rPr lang="en-US" b="1" i="1" dirty="0">
                <a:solidFill>
                  <a:srgbClr val="008000"/>
                </a:solidFill>
              </a:rPr>
              <a:t>BAL = 2B - </a:t>
            </a:r>
            <a:r>
              <a:rPr lang="en-US" b="1" i="1" dirty="0">
                <a:solidFill>
                  <a:srgbClr val="D60093"/>
                </a:solidFill>
              </a:rPr>
              <a:t>x</a:t>
            </a:r>
          </a:p>
          <a:p>
            <a:pPr lvl="1">
              <a:lnSpc>
                <a:spcPct val="80000"/>
              </a:lnSpc>
            </a:pPr>
            <a:endParaRPr lang="en-US" dirty="0"/>
          </a:p>
          <a:p>
            <a:pPr>
              <a:lnSpc>
                <a:spcPct val="80000"/>
              </a:lnSpc>
            </a:pPr>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150</a:t>
            </a:fld>
            <a:endParaRPr lang="en-US"/>
          </a:p>
        </p:txBody>
      </p:sp>
    </p:spTree>
    <p:extLst>
      <p:ext uri="{BB962C8B-B14F-4D97-AF65-F5344CB8AC3E}">
        <p14:creationId xmlns:p14="http://schemas.microsoft.com/office/powerpoint/2010/main" val="218150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uiExpand="1"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t>Analyzing  Balance</a:t>
            </a:r>
          </a:p>
        </p:txBody>
      </p:sp>
      <p:grpSp>
        <p:nvGrpSpPr>
          <p:cNvPr id="2" name="Group 62"/>
          <p:cNvGrpSpPr>
            <a:grpSpLocks/>
          </p:cNvGrpSpPr>
          <p:nvPr/>
        </p:nvGrpSpPr>
        <p:grpSpPr bwMode="auto">
          <a:xfrm>
            <a:off x="685800" y="1219200"/>
            <a:ext cx="1789113" cy="1585913"/>
            <a:chOff x="432" y="1008"/>
            <a:chExt cx="1127" cy="999"/>
          </a:xfrm>
        </p:grpSpPr>
        <p:sp>
          <p:nvSpPr>
            <p:cNvPr id="65539" name="Rectangle 3"/>
            <p:cNvSpPr>
              <a:spLocks noChangeArrowheads="1"/>
            </p:cNvSpPr>
            <p:nvPr/>
          </p:nvSpPr>
          <p:spPr bwMode="auto">
            <a:xfrm>
              <a:off x="432" y="1008"/>
              <a:ext cx="288" cy="768"/>
            </a:xfrm>
            <a:prstGeom prst="rect">
              <a:avLst/>
            </a:prstGeom>
            <a:solidFill>
              <a:srgbClr val="0066FF"/>
            </a:solid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65540" name="Rectangle 4"/>
            <p:cNvSpPr>
              <a:spLocks noChangeArrowheads="1"/>
            </p:cNvSpPr>
            <p:nvPr/>
          </p:nvSpPr>
          <p:spPr bwMode="auto">
            <a:xfrm>
              <a:off x="912" y="1008"/>
              <a:ext cx="288" cy="768"/>
            </a:xfrm>
            <a:prstGeom prst="rect">
              <a:avLst/>
            </a:prstGeom>
            <a:solidFill>
              <a:srgbClr val="66FF33"/>
            </a:solid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65545" name="Text Box 9"/>
            <p:cNvSpPr txBox="1">
              <a:spLocks noChangeArrowheads="1"/>
            </p:cNvSpPr>
            <p:nvPr/>
          </p:nvSpPr>
          <p:spPr bwMode="auto">
            <a:xfrm>
              <a:off x="470" y="1776"/>
              <a:ext cx="275" cy="231"/>
            </a:xfrm>
            <a:prstGeom prst="rect">
              <a:avLst/>
            </a:prstGeom>
            <a:noFill/>
            <a:ln w="9525">
              <a:noFill/>
              <a:miter lim="800000"/>
              <a:headEnd/>
              <a:tailEnd/>
            </a:ln>
            <a:effectLst/>
          </p:spPr>
          <p:txBody>
            <a:bodyPr wrap="none">
              <a:spAutoFit/>
            </a:bodyPr>
            <a:lstStyle/>
            <a:p>
              <a:r>
                <a:rPr lang="en-US" i="1" dirty="0">
                  <a:latin typeface="Arial" pitchFamily="34" charset="0"/>
                  <a:cs typeface="Arial" pitchFamily="34" charset="0"/>
                </a:rPr>
                <a:t>A</a:t>
              </a:r>
              <a:r>
                <a:rPr lang="en-US" i="1" baseline="-25000" dirty="0">
                  <a:latin typeface="Arial" pitchFamily="34" charset="0"/>
                  <a:cs typeface="Arial" pitchFamily="34" charset="0"/>
                </a:rPr>
                <a:t>1</a:t>
              </a:r>
            </a:p>
          </p:txBody>
        </p:sp>
        <p:sp>
          <p:nvSpPr>
            <p:cNvPr id="65546" name="Text Box 10"/>
            <p:cNvSpPr txBox="1">
              <a:spLocks noChangeArrowheads="1"/>
            </p:cNvSpPr>
            <p:nvPr/>
          </p:nvSpPr>
          <p:spPr bwMode="auto">
            <a:xfrm>
              <a:off x="925" y="1776"/>
              <a:ext cx="275" cy="231"/>
            </a:xfrm>
            <a:prstGeom prst="rect">
              <a:avLst/>
            </a:prstGeom>
            <a:noFill/>
            <a:ln w="9525">
              <a:noFill/>
              <a:miter lim="800000"/>
              <a:headEnd/>
              <a:tailEnd/>
            </a:ln>
            <a:effectLst/>
          </p:spPr>
          <p:txBody>
            <a:bodyPr wrap="none">
              <a:spAutoFit/>
            </a:bodyPr>
            <a:lstStyle/>
            <a:p>
              <a:r>
                <a:rPr lang="en-US" i="1" dirty="0">
                  <a:latin typeface="Arial" pitchFamily="34" charset="0"/>
                  <a:cs typeface="Arial" pitchFamily="34" charset="0"/>
                </a:rPr>
                <a:t>A</a:t>
              </a:r>
              <a:r>
                <a:rPr lang="en-US" i="1" baseline="-25000" dirty="0">
                  <a:latin typeface="Arial" pitchFamily="34" charset="0"/>
                  <a:cs typeface="Arial" pitchFamily="34" charset="0"/>
                </a:rPr>
                <a:t>2</a:t>
              </a:r>
            </a:p>
          </p:txBody>
        </p:sp>
        <p:sp>
          <p:nvSpPr>
            <p:cNvPr id="65587" name="Line 51"/>
            <p:cNvSpPr>
              <a:spLocks noChangeShapeType="1"/>
            </p:cNvSpPr>
            <p:nvPr/>
          </p:nvSpPr>
          <p:spPr bwMode="auto">
            <a:xfrm>
              <a:off x="1344" y="1008"/>
              <a:ext cx="0" cy="768"/>
            </a:xfrm>
            <a:prstGeom prst="line">
              <a:avLst/>
            </a:prstGeom>
            <a:noFill/>
            <a:ln w="9525">
              <a:solidFill>
                <a:schemeClr val="tx1"/>
              </a:solidFill>
              <a:round/>
              <a:headEnd type="arrow" w="med" len="med"/>
              <a:tailEnd type="arrow" w="med" len="med"/>
            </a:ln>
            <a:effectLst/>
          </p:spPr>
          <p:txBody>
            <a:bodyPr/>
            <a:lstStyle/>
            <a:p>
              <a:endParaRPr lang="en-US" i="1">
                <a:latin typeface="Arial" pitchFamily="34" charset="0"/>
                <a:cs typeface="Arial" pitchFamily="34" charset="0"/>
              </a:endParaRPr>
            </a:p>
          </p:txBody>
        </p:sp>
        <p:sp>
          <p:nvSpPr>
            <p:cNvPr id="65588" name="Text Box 52"/>
            <p:cNvSpPr txBox="1">
              <a:spLocks noChangeArrowheads="1"/>
            </p:cNvSpPr>
            <p:nvPr/>
          </p:nvSpPr>
          <p:spPr bwMode="auto">
            <a:xfrm>
              <a:off x="1344" y="1220"/>
              <a:ext cx="215" cy="231"/>
            </a:xfrm>
            <a:prstGeom prst="rect">
              <a:avLst/>
            </a:prstGeom>
            <a:noFill/>
            <a:ln w="9525">
              <a:noFill/>
              <a:miter lim="800000"/>
              <a:headEnd/>
              <a:tailEnd/>
            </a:ln>
            <a:effectLst/>
          </p:spPr>
          <p:txBody>
            <a:bodyPr wrap="none">
              <a:spAutoFit/>
            </a:bodyPr>
            <a:lstStyle/>
            <a:p>
              <a:r>
                <a:rPr lang="en-US" i="1" dirty="0">
                  <a:latin typeface="Arial" pitchFamily="34" charset="0"/>
                  <a:cs typeface="Arial" pitchFamily="34" charset="0"/>
                </a:rPr>
                <a:t>B</a:t>
              </a:r>
            </a:p>
          </p:txBody>
        </p:sp>
      </p:grpSp>
      <p:grpSp>
        <p:nvGrpSpPr>
          <p:cNvPr id="3" name="Group 64"/>
          <p:cNvGrpSpPr>
            <a:grpSpLocks/>
          </p:cNvGrpSpPr>
          <p:nvPr/>
        </p:nvGrpSpPr>
        <p:grpSpPr bwMode="auto">
          <a:xfrm>
            <a:off x="457200" y="2971800"/>
            <a:ext cx="2794000" cy="1585913"/>
            <a:chOff x="279" y="2496"/>
            <a:chExt cx="1760" cy="999"/>
          </a:xfrm>
        </p:grpSpPr>
        <p:sp>
          <p:nvSpPr>
            <p:cNvPr id="65566" name="Rectangle 30"/>
            <p:cNvSpPr>
              <a:spLocks noChangeArrowheads="1"/>
            </p:cNvSpPr>
            <p:nvPr/>
          </p:nvSpPr>
          <p:spPr bwMode="auto">
            <a:xfrm>
              <a:off x="480" y="2544"/>
              <a:ext cx="288" cy="288"/>
            </a:xfrm>
            <a:prstGeom prst="rect">
              <a:avLst/>
            </a:prstGeom>
            <a:no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65567" name="Rectangle 31"/>
            <p:cNvSpPr>
              <a:spLocks noChangeArrowheads="1"/>
            </p:cNvSpPr>
            <p:nvPr/>
          </p:nvSpPr>
          <p:spPr bwMode="auto">
            <a:xfrm>
              <a:off x="480" y="2832"/>
              <a:ext cx="288" cy="432"/>
            </a:xfrm>
            <a:prstGeom prst="rect">
              <a:avLst/>
            </a:prstGeom>
            <a:solidFill>
              <a:srgbClr val="0066FF"/>
            </a:solid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65568" name="Rectangle 32"/>
            <p:cNvSpPr>
              <a:spLocks noChangeArrowheads="1"/>
            </p:cNvSpPr>
            <p:nvPr/>
          </p:nvSpPr>
          <p:spPr bwMode="auto">
            <a:xfrm>
              <a:off x="864" y="2976"/>
              <a:ext cx="288" cy="288"/>
            </a:xfrm>
            <a:prstGeom prst="rect">
              <a:avLst/>
            </a:prstGeom>
            <a:solidFill>
              <a:srgbClr val="0066FF"/>
            </a:solid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65569" name="Rectangle 33"/>
            <p:cNvSpPr>
              <a:spLocks noChangeArrowheads="1"/>
            </p:cNvSpPr>
            <p:nvPr/>
          </p:nvSpPr>
          <p:spPr bwMode="auto">
            <a:xfrm>
              <a:off x="864" y="2544"/>
              <a:ext cx="288" cy="432"/>
            </a:xfrm>
            <a:prstGeom prst="rect">
              <a:avLst/>
            </a:prstGeom>
            <a:solidFill>
              <a:srgbClr val="66FF33"/>
            </a:solid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65570" name="Rectangle 34"/>
            <p:cNvSpPr>
              <a:spLocks noChangeArrowheads="1"/>
            </p:cNvSpPr>
            <p:nvPr/>
          </p:nvSpPr>
          <p:spPr bwMode="auto">
            <a:xfrm>
              <a:off x="1248" y="2976"/>
              <a:ext cx="288" cy="288"/>
            </a:xfrm>
            <a:prstGeom prst="rect">
              <a:avLst/>
            </a:prstGeom>
            <a:solidFill>
              <a:srgbClr val="66FF33"/>
            </a:solid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65571" name="Line 35"/>
            <p:cNvSpPr>
              <a:spLocks noChangeShapeType="1"/>
            </p:cNvSpPr>
            <p:nvPr/>
          </p:nvSpPr>
          <p:spPr bwMode="auto">
            <a:xfrm>
              <a:off x="1632" y="2976"/>
              <a:ext cx="0" cy="288"/>
            </a:xfrm>
            <a:prstGeom prst="line">
              <a:avLst/>
            </a:prstGeom>
            <a:noFill/>
            <a:ln w="9525">
              <a:solidFill>
                <a:schemeClr val="tx1"/>
              </a:solidFill>
              <a:round/>
              <a:headEnd type="arrow" w="med" len="med"/>
              <a:tailEnd type="arrow" w="med" len="med"/>
            </a:ln>
            <a:effectLst/>
          </p:spPr>
          <p:txBody>
            <a:bodyPr/>
            <a:lstStyle/>
            <a:p>
              <a:endParaRPr lang="en-US" i="1">
                <a:latin typeface="Arial" pitchFamily="34" charset="0"/>
                <a:cs typeface="Arial" pitchFamily="34" charset="0"/>
              </a:endParaRPr>
            </a:p>
          </p:txBody>
        </p:sp>
        <p:sp>
          <p:nvSpPr>
            <p:cNvPr id="65572" name="Text Box 36"/>
            <p:cNvSpPr txBox="1">
              <a:spLocks noChangeArrowheads="1"/>
            </p:cNvSpPr>
            <p:nvPr/>
          </p:nvSpPr>
          <p:spPr bwMode="auto">
            <a:xfrm>
              <a:off x="1632" y="2996"/>
              <a:ext cx="189" cy="233"/>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x</a:t>
              </a:r>
            </a:p>
          </p:txBody>
        </p:sp>
        <p:sp>
          <p:nvSpPr>
            <p:cNvPr id="65583" name="Line 47"/>
            <p:cNvSpPr>
              <a:spLocks noChangeShapeType="1"/>
            </p:cNvSpPr>
            <p:nvPr/>
          </p:nvSpPr>
          <p:spPr bwMode="auto">
            <a:xfrm>
              <a:off x="279" y="2832"/>
              <a:ext cx="9" cy="432"/>
            </a:xfrm>
            <a:prstGeom prst="line">
              <a:avLst/>
            </a:prstGeom>
            <a:noFill/>
            <a:ln w="9525">
              <a:solidFill>
                <a:schemeClr val="tx1"/>
              </a:solidFill>
              <a:round/>
              <a:headEnd type="arrow" w="med" len="med"/>
              <a:tailEnd type="arrow" w="med" len="med"/>
            </a:ln>
            <a:effectLst/>
          </p:spPr>
          <p:txBody>
            <a:bodyPr/>
            <a:lstStyle/>
            <a:p>
              <a:endParaRPr lang="en-US" i="1">
                <a:latin typeface="Arial" pitchFamily="34" charset="0"/>
                <a:cs typeface="Arial" pitchFamily="34" charset="0"/>
              </a:endParaRPr>
            </a:p>
          </p:txBody>
        </p:sp>
        <p:sp>
          <p:nvSpPr>
            <p:cNvPr id="65584" name="Text Box 48"/>
            <p:cNvSpPr txBox="1">
              <a:spLocks noChangeArrowheads="1"/>
            </p:cNvSpPr>
            <p:nvPr/>
          </p:nvSpPr>
          <p:spPr bwMode="auto">
            <a:xfrm>
              <a:off x="288" y="2948"/>
              <a:ext cx="189" cy="233"/>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y</a:t>
              </a:r>
            </a:p>
          </p:txBody>
        </p:sp>
        <p:sp>
          <p:nvSpPr>
            <p:cNvPr id="65585" name="Line 49"/>
            <p:cNvSpPr>
              <a:spLocks noChangeShapeType="1"/>
            </p:cNvSpPr>
            <p:nvPr/>
          </p:nvSpPr>
          <p:spPr bwMode="auto">
            <a:xfrm>
              <a:off x="1824" y="2496"/>
              <a:ext cx="0" cy="768"/>
            </a:xfrm>
            <a:prstGeom prst="line">
              <a:avLst/>
            </a:prstGeom>
            <a:noFill/>
            <a:ln w="9525">
              <a:solidFill>
                <a:schemeClr val="tx1"/>
              </a:solidFill>
              <a:round/>
              <a:headEnd type="arrow" w="med" len="med"/>
              <a:tailEnd type="arrow" w="med" len="med"/>
            </a:ln>
            <a:effectLst/>
          </p:spPr>
          <p:txBody>
            <a:bodyPr/>
            <a:lstStyle/>
            <a:p>
              <a:endParaRPr lang="en-US" i="1">
                <a:latin typeface="Arial" pitchFamily="34" charset="0"/>
                <a:cs typeface="Arial" pitchFamily="34" charset="0"/>
              </a:endParaRPr>
            </a:p>
          </p:txBody>
        </p:sp>
        <p:sp>
          <p:nvSpPr>
            <p:cNvPr id="65586" name="Text Box 50"/>
            <p:cNvSpPr txBox="1">
              <a:spLocks noChangeArrowheads="1"/>
            </p:cNvSpPr>
            <p:nvPr/>
          </p:nvSpPr>
          <p:spPr bwMode="auto">
            <a:xfrm>
              <a:off x="1824" y="2708"/>
              <a:ext cx="215" cy="231"/>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B</a:t>
              </a:r>
            </a:p>
          </p:txBody>
        </p:sp>
        <p:sp>
          <p:nvSpPr>
            <p:cNvPr id="65591" name="Text Box 55"/>
            <p:cNvSpPr txBox="1">
              <a:spLocks noChangeArrowheads="1"/>
            </p:cNvSpPr>
            <p:nvPr/>
          </p:nvSpPr>
          <p:spPr bwMode="auto">
            <a:xfrm>
              <a:off x="480" y="3264"/>
              <a:ext cx="275" cy="231"/>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A</a:t>
              </a:r>
              <a:r>
                <a:rPr lang="en-US" i="1" baseline="-25000">
                  <a:latin typeface="Arial" pitchFamily="34" charset="0"/>
                  <a:cs typeface="Arial" pitchFamily="34" charset="0"/>
                </a:rPr>
                <a:t>1</a:t>
              </a:r>
            </a:p>
          </p:txBody>
        </p:sp>
        <p:sp>
          <p:nvSpPr>
            <p:cNvPr id="65592" name="Text Box 56"/>
            <p:cNvSpPr txBox="1">
              <a:spLocks noChangeArrowheads="1"/>
            </p:cNvSpPr>
            <p:nvPr/>
          </p:nvSpPr>
          <p:spPr bwMode="auto">
            <a:xfrm>
              <a:off x="935" y="3264"/>
              <a:ext cx="275" cy="231"/>
            </a:xfrm>
            <a:prstGeom prst="rect">
              <a:avLst/>
            </a:prstGeom>
            <a:noFill/>
            <a:ln w="9525">
              <a:noFill/>
              <a:miter lim="800000"/>
              <a:headEnd/>
              <a:tailEnd/>
            </a:ln>
            <a:effectLst/>
          </p:spPr>
          <p:txBody>
            <a:bodyPr wrap="none">
              <a:spAutoFit/>
            </a:bodyPr>
            <a:lstStyle/>
            <a:p>
              <a:r>
                <a:rPr lang="en-US" i="1" dirty="0">
                  <a:latin typeface="Arial" pitchFamily="34" charset="0"/>
                  <a:cs typeface="Arial" pitchFamily="34" charset="0"/>
                </a:rPr>
                <a:t>A</a:t>
              </a:r>
              <a:r>
                <a:rPr lang="en-US" i="1" baseline="-25000" dirty="0">
                  <a:latin typeface="Arial" pitchFamily="34" charset="0"/>
                  <a:cs typeface="Arial" pitchFamily="34" charset="0"/>
                </a:rPr>
                <a:t>2</a:t>
              </a:r>
            </a:p>
          </p:txBody>
        </p:sp>
        <p:sp>
          <p:nvSpPr>
            <p:cNvPr id="65594" name="Line 58"/>
            <p:cNvSpPr>
              <a:spLocks noChangeShapeType="1"/>
            </p:cNvSpPr>
            <p:nvPr/>
          </p:nvSpPr>
          <p:spPr bwMode="auto">
            <a:xfrm>
              <a:off x="279" y="2544"/>
              <a:ext cx="0" cy="288"/>
            </a:xfrm>
            <a:prstGeom prst="line">
              <a:avLst/>
            </a:prstGeom>
            <a:noFill/>
            <a:ln w="9525">
              <a:solidFill>
                <a:schemeClr val="tx1"/>
              </a:solidFill>
              <a:round/>
              <a:headEnd type="arrow" w="med" len="med"/>
              <a:tailEnd type="arrow" w="med" len="med"/>
            </a:ln>
            <a:effectLst/>
          </p:spPr>
          <p:txBody>
            <a:bodyPr/>
            <a:lstStyle/>
            <a:p>
              <a:endParaRPr lang="en-US" i="1">
                <a:latin typeface="Arial" pitchFamily="34" charset="0"/>
                <a:cs typeface="Arial" pitchFamily="34" charset="0"/>
              </a:endParaRPr>
            </a:p>
          </p:txBody>
        </p:sp>
        <p:sp>
          <p:nvSpPr>
            <p:cNvPr id="65595" name="Text Box 59"/>
            <p:cNvSpPr txBox="1">
              <a:spLocks noChangeArrowheads="1"/>
            </p:cNvSpPr>
            <p:nvPr/>
          </p:nvSpPr>
          <p:spPr bwMode="auto">
            <a:xfrm>
              <a:off x="279" y="2564"/>
              <a:ext cx="189" cy="233"/>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x</a:t>
              </a:r>
            </a:p>
          </p:txBody>
        </p:sp>
      </p:grpSp>
      <p:sp>
        <p:nvSpPr>
          <p:cNvPr id="65596" name="Text Box 60"/>
          <p:cNvSpPr txBox="1">
            <a:spLocks noChangeArrowheads="1"/>
          </p:cNvSpPr>
          <p:nvPr/>
        </p:nvSpPr>
        <p:spPr bwMode="auto">
          <a:xfrm>
            <a:off x="3505200" y="2630269"/>
            <a:ext cx="4871847" cy="646331"/>
          </a:xfrm>
          <a:prstGeom prst="rect">
            <a:avLst/>
          </a:prstGeom>
          <a:noFill/>
          <a:ln w="9525">
            <a:noFill/>
            <a:miter lim="800000"/>
            <a:headEnd/>
            <a:tailEnd/>
          </a:ln>
          <a:effectLst/>
        </p:spPr>
        <p:txBody>
          <a:bodyPr wrap="none">
            <a:spAutoFit/>
          </a:bodyPr>
          <a:lstStyle/>
          <a:p>
            <a:r>
              <a:rPr lang="en-US" dirty="0">
                <a:latin typeface="Arial" pitchFamily="34" charset="0"/>
                <a:cs typeface="Arial" pitchFamily="34" charset="0"/>
              </a:rPr>
              <a:t>Optimal revenue = </a:t>
            </a:r>
            <a:r>
              <a:rPr lang="en-US" b="1" dirty="0">
                <a:latin typeface="Arial" pitchFamily="34" charset="0"/>
                <a:cs typeface="Arial" pitchFamily="34" charset="0"/>
              </a:rPr>
              <a:t>2B</a:t>
            </a:r>
          </a:p>
          <a:p>
            <a:r>
              <a:rPr lang="en-US" dirty="0">
                <a:latin typeface="Arial" pitchFamily="34" charset="0"/>
                <a:cs typeface="Arial" pitchFamily="34" charset="0"/>
              </a:rPr>
              <a:t>Assume Balance gives revenue </a:t>
            </a:r>
            <a:r>
              <a:rPr lang="en-US" b="1" dirty="0">
                <a:latin typeface="Arial" pitchFamily="34" charset="0"/>
                <a:cs typeface="Arial" pitchFamily="34" charset="0"/>
              </a:rPr>
              <a:t>= 2B-x = </a:t>
            </a:r>
            <a:r>
              <a:rPr lang="en-US" b="1" dirty="0" err="1">
                <a:latin typeface="Arial" pitchFamily="34" charset="0"/>
                <a:cs typeface="Arial" pitchFamily="34" charset="0"/>
              </a:rPr>
              <a:t>B+y</a:t>
            </a:r>
            <a:endParaRPr lang="en-US" b="1"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65597" name="Text Box 61"/>
              <p:cNvSpPr txBox="1">
                <a:spLocks noChangeArrowheads="1"/>
              </p:cNvSpPr>
              <p:nvPr/>
            </p:nvSpPr>
            <p:spPr bwMode="auto">
              <a:xfrm>
                <a:off x="3733800" y="3468231"/>
                <a:ext cx="5347939" cy="2800767"/>
              </a:xfrm>
              <a:prstGeom prst="rect">
                <a:avLst/>
              </a:prstGeom>
              <a:noFill/>
              <a:ln w="9525">
                <a:noFill/>
                <a:miter lim="800000"/>
                <a:headEnd/>
                <a:tailEnd/>
              </a:ln>
              <a:effectLst/>
            </p:spPr>
            <p:txBody>
              <a:bodyPr wrap="none">
                <a:spAutoFit/>
              </a:bodyPr>
              <a:lstStyle/>
              <a:p>
                <a:r>
                  <a:rPr lang="en-US" b="1" dirty="0">
                    <a:solidFill>
                      <a:srgbClr val="D60093"/>
                    </a:solidFill>
                    <a:latin typeface="Arial" pitchFamily="34" charset="0"/>
                    <a:cs typeface="Arial" pitchFamily="34" charset="0"/>
                  </a:rPr>
                  <a:t>Unassigned queries should be assigned to A</a:t>
                </a:r>
                <a:r>
                  <a:rPr lang="en-US" b="1" baseline="-25000" dirty="0">
                    <a:solidFill>
                      <a:srgbClr val="D60093"/>
                    </a:solidFill>
                    <a:latin typeface="Arial" pitchFamily="34" charset="0"/>
                    <a:cs typeface="Arial" pitchFamily="34" charset="0"/>
                  </a:rPr>
                  <a:t>2</a:t>
                </a:r>
              </a:p>
              <a:p>
                <a:r>
                  <a:rPr lang="en-US" sz="1400" dirty="0">
                    <a:latin typeface="Arial" pitchFamily="34" charset="0"/>
                    <a:cs typeface="Arial" pitchFamily="34" charset="0"/>
                  </a:rPr>
                  <a:t>(if we could assign to </a:t>
                </a:r>
                <a:r>
                  <a:rPr lang="en-US" sz="1400" b="1" dirty="0">
                    <a:latin typeface="Arial" pitchFamily="34" charset="0"/>
                    <a:cs typeface="Arial" pitchFamily="34" charset="0"/>
                  </a:rPr>
                  <a:t>A</a:t>
                </a:r>
                <a:r>
                  <a:rPr lang="en-US" sz="1400" b="1" baseline="-25000" dirty="0">
                    <a:latin typeface="Arial" pitchFamily="34" charset="0"/>
                    <a:cs typeface="Arial" pitchFamily="34" charset="0"/>
                  </a:rPr>
                  <a:t>1</a:t>
                </a:r>
                <a:r>
                  <a:rPr lang="en-US" sz="1400" dirty="0">
                    <a:latin typeface="Arial" pitchFamily="34" charset="0"/>
                    <a:cs typeface="Arial" pitchFamily="34" charset="0"/>
                  </a:rPr>
                  <a:t> we would since we still have the budget)</a:t>
                </a:r>
              </a:p>
              <a:p>
                <a:r>
                  <a:rPr lang="en-US" b="1" dirty="0">
                    <a:solidFill>
                      <a:srgbClr val="0000FF"/>
                    </a:solidFill>
                    <a:latin typeface="Arial" pitchFamily="34" charset="0"/>
                    <a:cs typeface="Arial" pitchFamily="34" charset="0"/>
                  </a:rPr>
                  <a:t>Goal:</a:t>
                </a:r>
                <a:r>
                  <a:rPr lang="en-US" dirty="0">
                    <a:latin typeface="Arial" pitchFamily="34" charset="0"/>
                    <a:cs typeface="Arial" pitchFamily="34" charset="0"/>
                  </a:rPr>
                  <a:t> </a:t>
                </a:r>
                <a:r>
                  <a:rPr lang="en-US" dirty="0">
                    <a:solidFill>
                      <a:srgbClr val="0000FF"/>
                    </a:solidFill>
                    <a:latin typeface="Arial" pitchFamily="34" charset="0"/>
                    <a:cs typeface="Arial" pitchFamily="34" charset="0"/>
                  </a:rPr>
                  <a:t>Show we have </a:t>
                </a:r>
                <a:r>
                  <a:rPr lang="en-US" b="1" dirty="0">
                    <a:solidFill>
                      <a:srgbClr val="0000FF"/>
                    </a:solidFill>
                    <a:latin typeface="Arial" pitchFamily="34" charset="0"/>
                    <a:cs typeface="Arial" pitchFamily="34" charset="0"/>
                  </a:rPr>
                  <a:t>y </a:t>
                </a:r>
                <a:r>
                  <a:rPr lang="en-US" b="1" dirty="0">
                    <a:solidFill>
                      <a:srgbClr val="0000FF"/>
                    </a:solidFill>
                    <a:latin typeface="Arial" pitchFamily="34" charset="0"/>
                    <a:cs typeface="Arial" pitchFamily="34" charset="0"/>
                    <a:sym typeface="Symbol"/>
                  </a:rPr>
                  <a:t></a:t>
                </a:r>
                <a:r>
                  <a:rPr lang="en-US" b="1" dirty="0">
                    <a:solidFill>
                      <a:srgbClr val="0000FF"/>
                    </a:solidFill>
                    <a:latin typeface="Arial" pitchFamily="34" charset="0"/>
                    <a:cs typeface="Arial" pitchFamily="34" charset="0"/>
                  </a:rPr>
                  <a:t> x</a:t>
                </a:r>
              </a:p>
              <a:p>
                <a:r>
                  <a:rPr lang="en-US" b="1" dirty="0">
                    <a:latin typeface="Arial" pitchFamily="34" charset="0"/>
                    <a:cs typeface="Arial" pitchFamily="34" charset="0"/>
                  </a:rPr>
                  <a:t>  Case 1)</a:t>
                </a:r>
                <a:r>
                  <a:rPr lang="en-US" dirty="0">
                    <a:latin typeface="Arial" pitchFamily="34" charset="0"/>
                    <a:cs typeface="Arial" pitchFamily="34" charset="0"/>
                  </a:rPr>
                  <a:t> ≤ ½ of </a:t>
                </a:r>
                <a:r>
                  <a:rPr lang="en-US" b="1" dirty="0">
                    <a:latin typeface="Arial" pitchFamily="34" charset="0"/>
                    <a:cs typeface="Arial" pitchFamily="34" charset="0"/>
                  </a:rPr>
                  <a:t>A</a:t>
                </a:r>
                <a:r>
                  <a:rPr lang="en-US" b="1" baseline="-25000" dirty="0">
                    <a:latin typeface="Arial" pitchFamily="34" charset="0"/>
                    <a:cs typeface="Arial" pitchFamily="34" charset="0"/>
                  </a:rPr>
                  <a:t>1</a:t>
                </a:r>
                <a:r>
                  <a:rPr lang="en-US" dirty="0">
                    <a:latin typeface="Arial" pitchFamily="34" charset="0"/>
                    <a:cs typeface="Arial" pitchFamily="34" charset="0"/>
                  </a:rPr>
                  <a:t>’s queries got assigned to </a:t>
                </a:r>
                <a:r>
                  <a:rPr lang="en-US" b="1" dirty="0">
                    <a:latin typeface="Arial" pitchFamily="34" charset="0"/>
                    <a:cs typeface="Arial" pitchFamily="34" charset="0"/>
                  </a:rPr>
                  <a:t>A</a:t>
                </a:r>
                <a:r>
                  <a:rPr lang="en-US" b="1" baseline="-25000" dirty="0">
                    <a:latin typeface="Arial" pitchFamily="34" charset="0"/>
                    <a:cs typeface="Arial" pitchFamily="34" charset="0"/>
                  </a:rPr>
                  <a:t>2</a:t>
                </a:r>
                <a:r>
                  <a:rPr lang="en-US" dirty="0">
                    <a:latin typeface="Arial" pitchFamily="34" charset="0"/>
                    <a:cs typeface="Arial" pitchFamily="34" charset="0"/>
                  </a:rPr>
                  <a:t> </a:t>
                </a:r>
                <a:br>
                  <a:rPr lang="en-US" dirty="0">
                    <a:latin typeface="Arial" pitchFamily="34" charset="0"/>
                    <a:cs typeface="Arial" pitchFamily="34" charset="0"/>
                  </a:rPr>
                </a:br>
                <a:r>
                  <a:rPr lang="en-US" dirty="0">
                    <a:latin typeface="Arial" pitchFamily="34" charset="0"/>
                    <a:cs typeface="Arial" pitchFamily="34" charset="0"/>
                  </a:rPr>
                  <a:t>	then</a:t>
                </a:r>
                <a:r>
                  <a:rPr lang="en-US" b="1" i="1" dirty="0">
                    <a:latin typeface="Cambria Math"/>
                    <a:cs typeface="Arial" pitchFamily="34" charset="0"/>
                  </a:rPr>
                  <a:t> </a:t>
                </a:r>
                <a14:m>
                  <m:oMath xmlns:m="http://schemas.openxmlformats.org/officeDocument/2006/math">
                    <m:r>
                      <a:rPr lang="en-US" b="1" i="1" dirty="0" smtClean="0">
                        <a:latin typeface="Cambria Math"/>
                        <a:cs typeface="Arial" pitchFamily="34" charset="0"/>
                      </a:rPr>
                      <m:t>𝒚</m:t>
                    </m:r>
                    <m:r>
                      <a:rPr lang="en-US" b="1" i="1" dirty="0" smtClean="0">
                        <a:latin typeface="Cambria Math"/>
                        <a:cs typeface="Arial" pitchFamily="34" charset="0"/>
                      </a:rPr>
                      <m:t>  </m:t>
                    </m:r>
                    <m:r>
                      <a:rPr lang="en-US" b="1" i="1" dirty="0" smtClean="0">
                        <a:latin typeface="Cambria Math"/>
                        <a:cs typeface="Arial" pitchFamily="34" charset="0"/>
                      </a:rPr>
                      <m:t>𝑩</m:t>
                    </m:r>
                    <m:r>
                      <a:rPr lang="en-US" b="1" i="1" dirty="0" smtClean="0">
                        <a:latin typeface="Cambria Math"/>
                        <a:cs typeface="Arial" pitchFamily="34" charset="0"/>
                      </a:rPr>
                      <m:t>/</m:t>
                    </m:r>
                    <m:r>
                      <a:rPr lang="en-US" b="1" i="1" dirty="0" smtClean="0">
                        <a:latin typeface="Cambria Math"/>
                        <a:cs typeface="Arial" pitchFamily="34" charset="0"/>
                      </a:rPr>
                      <m:t>𝟐</m:t>
                    </m:r>
                  </m:oMath>
                </a14:m>
                <a:endParaRPr lang="en-US" b="1" dirty="0">
                  <a:latin typeface="Arial" pitchFamily="34" charset="0"/>
                  <a:cs typeface="Arial" pitchFamily="34" charset="0"/>
                </a:endParaRPr>
              </a:p>
              <a:p>
                <a:r>
                  <a:rPr lang="en-US" b="1" dirty="0">
                    <a:latin typeface="Arial" pitchFamily="34" charset="0"/>
                    <a:cs typeface="Arial" pitchFamily="34" charset="0"/>
                  </a:rPr>
                  <a:t>  Case 2)</a:t>
                </a:r>
                <a:r>
                  <a:rPr lang="en-US" dirty="0">
                    <a:latin typeface="Arial" pitchFamily="34" charset="0"/>
                    <a:cs typeface="Arial" pitchFamily="34" charset="0"/>
                  </a:rPr>
                  <a:t> &gt; ½ of </a:t>
                </a:r>
                <a:r>
                  <a:rPr lang="en-US" b="1" dirty="0">
                    <a:latin typeface="Arial" pitchFamily="34" charset="0"/>
                    <a:cs typeface="Arial" pitchFamily="34" charset="0"/>
                  </a:rPr>
                  <a:t>A</a:t>
                </a:r>
                <a:r>
                  <a:rPr lang="en-US" b="1" baseline="-25000" dirty="0">
                    <a:latin typeface="Arial" pitchFamily="34" charset="0"/>
                    <a:cs typeface="Arial" pitchFamily="34" charset="0"/>
                  </a:rPr>
                  <a:t>1</a:t>
                </a:r>
                <a:r>
                  <a:rPr lang="en-US" dirty="0">
                    <a:latin typeface="Arial" pitchFamily="34" charset="0"/>
                    <a:cs typeface="Arial" pitchFamily="34" charset="0"/>
                  </a:rPr>
                  <a:t>’s queries got assigned to </a:t>
                </a:r>
                <a:r>
                  <a:rPr lang="en-US" b="1" dirty="0">
                    <a:latin typeface="Arial" pitchFamily="34" charset="0"/>
                    <a:cs typeface="Arial" pitchFamily="34" charset="0"/>
                  </a:rPr>
                  <a:t>A</a:t>
                </a:r>
                <a:r>
                  <a:rPr lang="en-US" b="1" baseline="-25000" dirty="0">
                    <a:latin typeface="Arial" pitchFamily="34" charset="0"/>
                    <a:cs typeface="Arial" pitchFamily="34" charset="0"/>
                  </a:rPr>
                  <a:t>2</a:t>
                </a:r>
                <a:r>
                  <a:rPr lang="en-US" dirty="0">
                    <a:latin typeface="Arial" pitchFamily="34" charset="0"/>
                    <a:cs typeface="Arial" pitchFamily="34" charset="0"/>
                  </a:rPr>
                  <a:t> </a:t>
                </a:r>
                <a:br>
                  <a:rPr lang="en-US" dirty="0">
                    <a:latin typeface="Arial" pitchFamily="34" charset="0"/>
                    <a:cs typeface="Arial" pitchFamily="34" charset="0"/>
                  </a:rPr>
                </a:br>
                <a:r>
                  <a:rPr lang="en-US" dirty="0">
                    <a:latin typeface="Arial" pitchFamily="34" charset="0"/>
                    <a:cs typeface="Arial" pitchFamily="34" charset="0"/>
                  </a:rPr>
                  <a:t>	then </a:t>
                </a:r>
                <a14:m>
                  <m:oMath xmlns:m="http://schemas.openxmlformats.org/officeDocument/2006/math">
                    <m:r>
                      <a:rPr lang="en-US" b="1" i="1" dirty="0" smtClean="0">
                        <a:latin typeface="Cambria Math"/>
                        <a:cs typeface="Arial" pitchFamily="34" charset="0"/>
                      </a:rPr>
                      <m:t>𝒙</m:t>
                    </m:r>
                    <m:r>
                      <a:rPr lang="en-US" b="1" i="1" dirty="0" smtClean="0">
                        <a:latin typeface="Cambria Math"/>
                        <a:cs typeface="Arial" pitchFamily="34" charset="0"/>
                      </a:rPr>
                      <m:t>≤</m:t>
                    </m:r>
                    <m:r>
                      <a:rPr lang="en-US" b="1" i="1" dirty="0" smtClean="0">
                        <a:latin typeface="Cambria Math"/>
                        <a:cs typeface="Arial" pitchFamily="34" charset="0"/>
                      </a:rPr>
                      <m:t>𝑩</m:t>
                    </m:r>
                    <m:r>
                      <a:rPr lang="en-US" b="1" i="1" dirty="0" smtClean="0">
                        <a:latin typeface="Cambria Math"/>
                        <a:cs typeface="Arial" pitchFamily="34" charset="0"/>
                      </a:rPr>
                      <m:t>/</m:t>
                    </m:r>
                    <m:r>
                      <a:rPr lang="en-US" b="1" i="1" dirty="0" smtClean="0">
                        <a:latin typeface="Cambria Math"/>
                        <a:cs typeface="Arial" pitchFamily="34" charset="0"/>
                      </a:rPr>
                      <m:t>𝟐</m:t>
                    </m:r>
                  </m:oMath>
                </a14:m>
                <a:r>
                  <a:rPr lang="en-US" b="1" dirty="0">
                    <a:solidFill>
                      <a:srgbClr val="008000"/>
                    </a:solidFill>
                    <a:latin typeface="Arial" pitchFamily="34" charset="0"/>
                    <a:cs typeface="Arial" pitchFamily="34" charset="0"/>
                  </a:rPr>
                  <a:t> and </a:t>
                </a:r>
                <a14:m>
                  <m:oMath xmlns:m="http://schemas.openxmlformats.org/officeDocument/2006/math">
                    <m:r>
                      <a:rPr lang="en-US" b="1" i="1" dirty="0">
                        <a:latin typeface="Cambria Math"/>
                        <a:cs typeface="Arial" pitchFamily="34" charset="0"/>
                      </a:rPr>
                      <m:t>𝒙</m:t>
                    </m:r>
                    <m:r>
                      <a:rPr lang="en-US" b="1" i="1" dirty="0">
                        <a:latin typeface="Cambria Math"/>
                        <a:cs typeface="Arial" pitchFamily="34" charset="0"/>
                      </a:rPr>
                      <m:t>+</m:t>
                    </m:r>
                    <m:r>
                      <a:rPr lang="en-US" b="1" i="1" dirty="0">
                        <a:latin typeface="Cambria Math"/>
                        <a:cs typeface="Arial" pitchFamily="34" charset="0"/>
                      </a:rPr>
                      <m:t>𝒚</m:t>
                    </m:r>
                    <m:r>
                      <a:rPr lang="en-US" b="1" i="1" dirty="0">
                        <a:latin typeface="Cambria Math"/>
                        <a:cs typeface="Arial" pitchFamily="34" charset="0"/>
                      </a:rPr>
                      <m:t>=</m:t>
                    </m:r>
                    <m:r>
                      <a:rPr lang="en-US" b="1" i="1" dirty="0">
                        <a:latin typeface="Cambria Math"/>
                        <a:cs typeface="Arial" pitchFamily="34" charset="0"/>
                      </a:rPr>
                      <m:t>𝑩</m:t>
                    </m:r>
                  </m:oMath>
                </a14:m>
                <a:endParaRPr lang="en-US" b="1" dirty="0">
                  <a:latin typeface="Arial" pitchFamily="34" charset="0"/>
                  <a:cs typeface="Arial" pitchFamily="34" charset="0"/>
                </a:endParaRPr>
              </a:p>
              <a:p>
                <a:r>
                  <a:rPr lang="en-US" b="1" dirty="0">
                    <a:solidFill>
                      <a:srgbClr val="008000"/>
                    </a:solidFill>
                    <a:latin typeface="Arial" pitchFamily="34" charset="0"/>
                    <a:cs typeface="Arial" pitchFamily="34" charset="0"/>
                  </a:rPr>
                  <a:t>Balance revenue is minimum for </a:t>
                </a:r>
                <a14:m>
                  <m:oMath xmlns:m="http://schemas.openxmlformats.org/officeDocument/2006/math">
                    <m:r>
                      <a:rPr lang="en-US" b="1" i="1" dirty="0" smtClean="0">
                        <a:solidFill>
                          <a:srgbClr val="008000"/>
                        </a:solidFill>
                        <a:latin typeface="Cambria Math"/>
                        <a:cs typeface="Arial" pitchFamily="34" charset="0"/>
                      </a:rPr>
                      <m:t>𝒙</m:t>
                    </m:r>
                    <m:r>
                      <a:rPr lang="en-US" b="1" i="1" dirty="0" smtClean="0">
                        <a:solidFill>
                          <a:srgbClr val="008000"/>
                        </a:solidFill>
                        <a:latin typeface="Cambria Math"/>
                        <a:cs typeface="Arial" pitchFamily="34" charset="0"/>
                      </a:rPr>
                      <m:t>=</m:t>
                    </m:r>
                    <m:r>
                      <a:rPr lang="en-US" b="1" i="1" dirty="0" smtClean="0">
                        <a:solidFill>
                          <a:srgbClr val="008000"/>
                        </a:solidFill>
                        <a:latin typeface="Cambria Math"/>
                        <a:cs typeface="Arial" pitchFamily="34" charset="0"/>
                      </a:rPr>
                      <m:t>𝒚</m:t>
                    </m:r>
                    <m:r>
                      <a:rPr lang="en-US" b="1" i="1" dirty="0" smtClean="0">
                        <a:solidFill>
                          <a:srgbClr val="008000"/>
                        </a:solidFill>
                        <a:latin typeface="Cambria Math"/>
                        <a:cs typeface="Arial" pitchFamily="34" charset="0"/>
                      </a:rPr>
                      <m:t>=</m:t>
                    </m:r>
                    <m:r>
                      <a:rPr lang="en-US" b="1" i="1" dirty="0" smtClean="0">
                        <a:solidFill>
                          <a:srgbClr val="008000"/>
                        </a:solidFill>
                        <a:latin typeface="Cambria Math"/>
                        <a:cs typeface="Arial" pitchFamily="34" charset="0"/>
                      </a:rPr>
                      <m:t>𝑩</m:t>
                    </m:r>
                    <m:r>
                      <a:rPr lang="en-US" b="1" i="1" dirty="0" smtClean="0">
                        <a:solidFill>
                          <a:srgbClr val="008000"/>
                        </a:solidFill>
                        <a:latin typeface="Cambria Math"/>
                        <a:cs typeface="Arial" pitchFamily="34" charset="0"/>
                      </a:rPr>
                      <m:t>/</m:t>
                    </m:r>
                    <m:r>
                      <a:rPr lang="en-US" b="1" i="1" dirty="0" smtClean="0">
                        <a:solidFill>
                          <a:srgbClr val="008000"/>
                        </a:solidFill>
                        <a:latin typeface="Cambria Math"/>
                        <a:cs typeface="Arial" pitchFamily="34" charset="0"/>
                      </a:rPr>
                      <m:t>𝟐</m:t>
                    </m:r>
                  </m:oMath>
                </a14:m>
                <a:endParaRPr lang="en-US" b="1" dirty="0">
                  <a:solidFill>
                    <a:srgbClr val="008000"/>
                  </a:solidFill>
                  <a:latin typeface="Arial" pitchFamily="34" charset="0"/>
                  <a:cs typeface="Arial" pitchFamily="34" charset="0"/>
                </a:endParaRPr>
              </a:p>
              <a:p>
                <a:r>
                  <a:rPr lang="en-US" dirty="0">
                    <a:latin typeface="Arial" pitchFamily="34" charset="0"/>
                    <a:cs typeface="Arial" pitchFamily="34" charset="0"/>
                  </a:rPr>
                  <a:t>Minimum Balance revenue = </a:t>
                </a:r>
                <a14:m>
                  <m:oMath xmlns:m="http://schemas.openxmlformats.org/officeDocument/2006/math">
                    <m:r>
                      <a:rPr lang="en-US" b="1" i="1" dirty="0" smtClean="0">
                        <a:latin typeface="Cambria Math"/>
                        <a:cs typeface="Arial" pitchFamily="34" charset="0"/>
                      </a:rPr>
                      <m:t>𝟑</m:t>
                    </m:r>
                    <m:r>
                      <a:rPr lang="en-US" b="1" i="1" dirty="0" smtClean="0">
                        <a:latin typeface="Cambria Math"/>
                        <a:cs typeface="Arial" pitchFamily="34" charset="0"/>
                      </a:rPr>
                      <m:t>𝑩</m:t>
                    </m:r>
                    <m:r>
                      <a:rPr lang="en-US" b="1" i="1" dirty="0" smtClean="0">
                        <a:latin typeface="Cambria Math"/>
                        <a:cs typeface="Arial" pitchFamily="34" charset="0"/>
                      </a:rPr>
                      <m:t>/</m:t>
                    </m:r>
                    <m:r>
                      <a:rPr lang="en-US" b="1" i="1" dirty="0" smtClean="0">
                        <a:latin typeface="Cambria Math"/>
                        <a:cs typeface="Arial" pitchFamily="34" charset="0"/>
                      </a:rPr>
                      <m:t>𝟐</m:t>
                    </m:r>
                  </m:oMath>
                </a14:m>
                <a:endParaRPr lang="en-US" b="1" dirty="0">
                  <a:latin typeface="Arial" pitchFamily="34" charset="0"/>
                  <a:cs typeface="Arial" pitchFamily="34" charset="0"/>
                </a:endParaRPr>
              </a:p>
              <a:p>
                <a:r>
                  <a:rPr lang="en-US" b="1" dirty="0">
                    <a:solidFill>
                      <a:srgbClr val="D60093"/>
                    </a:solidFill>
                    <a:latin typeface="Arial" pitchFamily="34" charset="0"/>
                    <a:cs typeface="Arial" pitchFamily="34" charset="0"/>
                  </a:rPr>
                  <a:t>Competitive Ratio = 3/4</a:t>
                </a:r>
              </a:p>
            </p:txBody>
          </p:sp>
        </mc:Choice>
        <mc:Fallback xmlns="">
          <p:sp>
            <p:nvSpPr>
              <p:cNvPr id="65597" name="Text Box 61"/>
              <p:cNvSpPr txBox="1">
                <a:spLocks noRot="1" noChangeAspect="1" noMove="1" noResize="1" noEditPoints="1" noAdjustHandles="1" noChangeArrowheads="1" noChangeShapeType="1" noTextEdit="1"/>
              </p:cNvSpPr>
              <p:nvPr/>
            </p:nvSpPr>
            <p:spPr bwMode="auto">
              <a:xfrm>
                <a:off x="3733800" y="3468231"/>
                <a:ext cx="5347939" cy="2800767"/>
              </a:xfrm>
              <a:prstGeom prst="rect">
                <a:avLst/>
              </a:prstGeom>
              <a:blipFill>
                <a:blip r:embed="rId3"/>
                <a:stretch>
                  <a:fillRect l="-1026" t="-1307" b="-2614"/>
                </a:stretch>
              </a:blipFill>
              <a:ln w="9525">
                <a:noFill/>
                <a:miter lim="800000"/>
                <a:headEnd/>
                <a:tailEnd/>
              </a:ln>
              <a:effectLst/>
            </p:spPr>
            <p:txBody>
              <a:bodyPr/>
              <a:lstStyle/>
              <a:p>
                <a:r>
                  <a:rPr lang="it-IT">
                    <a:noFill/>
                  </a:rPr>
                  <a:t> </a:t>
                </a:r>
              </a:p>
            </p:txBody>
          </p:sp>
        </mc:Fallback>
      </mc:AlternateContent>
      <p:sp>
        <p:nvSpPr>
          <p:cNvPr id="65601" name="Rectangle 65"/>
          <p:cNvSpPr>
            <a:spLocks noChangeArrowheads="1"/>
          </p:cNvSpPr>
          <p:nvPr/>
        </p:nvSpPr>
        <p:spPr bwMode="auto">
          <a:xfrm>
            <a:off x="3124200" y="1447800"/>
            <a:ext cx="228600" cy="228600"/>
          </a:xfrm>
          <a:prstGeom prst="rect">
            <a:avLst/>
          </a:prstGeom>
          <a:solidFill>
            <a:srgbClr val="0066FF"/>
          </a:solidFill>
          <a:ln w="9525">
            <a:solidFill>
              <a:schemeClr val="tx1"/>
            </a:solidFill>
            <a:miter lim="800000"/>
            <a:headEnd/>
            <a:tailEnd/>
          </a:ln>
          <a:effectLst/>
        </p:spPr>
        <p:txBody>
          <a:bodyPr wrap="none" anchor="ctr"/>
          <a:lstStyle/>
          <a:p>
            <a:endParaRPr lang="en-US">
              <a:latin typeface="Arial" pitchFamily="34" charset="0"/>
              <a:cs typeface="Arial" pitchFamily="34" charset="0"/>
            </a:endParaRPr>
          </a:p>
        </p:txBody>
      </p:sp>
      <p:sp>
        <p:nvSpPr>
          <p:cNvPr id="65602" name="Rectangle 66"/>
          <p:cNvSpPr>
            <a:spLocks noChangeArrowheads="1"/>
          </p:cNvSpPr>
          <p:nvPr/>
        </p:nvSpPr>
        <p:spPr bwMode="auto">
          <a:xfrm>
            <a:off x="3124200" y="1981200"/>
            <a:ext cx="228600" cy="228600"/>
          </a:xfrm>
          <a:prstGeom prst="rect">
            <a:avLst/>
          </a:prstGeom>
          <a:solidFill>
            <a:srgbClr val="66FF33"/>
          </a:solidFill>
          <a:ln w="9525">
            <a:solidFill>
              <a:schemeClr val="tx1"/>
            </a:solidFill>
            <a:miter lim="800000"/>
            <a:headEnd/>
            <a:tailEnd/>
          </a:ln>
          <a:effectLst/>
        </p:spPr>
        <p:txBody>
          <a:bodyPr wrap="none" anchor="ctr"/>
          <a:lstStyle/>
          <a:p>
            <a:endParaRPr lang="en-US">
              <a:latin typeface="Arial" pitchFamily="34" charset="0"/>
              <a:cs typeface="Arial" pitchFamily="34" charset="0"/>
            </a:endParaRPr>
          </a:p>
        </p:txBody>
      </p:sp>
      <p:sp>
        <p:nvSpPr>
          <p:cNvPr id="65603" name="Text Box 67"/>
          <p:cNvSpPr txBox="1">
            <a:spLocks noChangeArrowheads="1"/>
          </p:cNvSpPr>
          <p:nvPr/>
        </p:nvSpPr>
        <p:spPr bwMode="auto">
          <a:xfrm>
            <a:off x="3352800" y="1371600"/>
            <a:ext cx="4822218" cy="369332"/>
          </a:xfrm>
          <a:prstGeom prst="rect">
            <a:avLst/>
          </a:prstGeom>
          <a:noFill/>
          <a:ln w="9525">
            <a:noFill/>
            <a:miter lim="800000"/>
            <a:headEnd/>
            <a:tailEnd/>
          </a:ln>
          <a:effectLst/>
        </p:spPr>
        <p:txBody>
          <a:bodyPr wrap="none">
            <a:spAutoFit/>
          </a:bodyPr>
          <a:lstStyle/>
          <a:p>
            <a:r>
              <a:rPr lang="en-US" dirty="0">
                <a:latin typeface="Arial" pitchFamily="34" charset="0"/>
                <a:cs typeface="Arial" pitchFamily="34" charset="0"/>
              </a:rPr>
              <a:t>Queries allocated to </a:t>
            </a:r>
            <a:r>
              <a:rPr lang="en-US" b="1" i="1" dirty="0">
                <a:latin typeface="Arial" pitchFamily="34" charset="0"/>
                <a:cs typeface="Arial" pitchFamily="34" charset="0"/>
              </a:rPr>
              <a:t>A</a:t>
            </a:r>
            <a:r>
              <a:rPr lang="en-US" b="1" i="1" baseline="-25000" dirty="0">
                <a:latin typeface="Arial" pitchFamily="34" charset="0"/>
                <a:cs typeface="Arial" pitchFamily="34" charset="0"/>
              </a:rPr>
              <a:t>1</a:t>
            </a:r>
            <a:r>
              <a:rPr lang="en-US" dirty="0">
                <a:latin typeface="Arial" pitchFamily="34" charset="0"/>
                <a:cs typeface="Arial" pitchFamily="34" charset="0"/>
              </a:rPr>
              <a:t> in the optimal solution</a:t>
            </a:r>
          </a:p>
        </p:txBody>
      </p:sp>
      <p:sp>
        <p:nvSpPr>
          <p:cNvPr id="65604" name="Text Box 68"/>
          <p:cNvSpPr txBox="1">
            <a:spLocks noChangeArrowheads="1"/>
          </p:cNvSpPr>
          <p:nvPr/>
        </p:nvSpPr>
        <p:spPr bwMode="auto">
          <a:xfrm>
            <a:off x="3352800" y="1905000"/>
            <a:ext cx="4822218" cy="369332"/>
          </a:xfrm>
          <a:prstGeom prst="rect">
            <a:avLst/>
          </a:prstGeom>
          <a:noFill/>
          <a:ln w="9525">
            <a:noFill/>
            <a:miter lim="800000"/>
            <a:headEnd/>
            <a:tailEnd/>
          </a:ln>
          <a:effectLst/>
        </p:spPr>
        <p:txBody>
          <a:bodyPr wrap="none">
            <a:spAutoFit/>
          </a:bodyPr>
          <a:lstStyle/>
          <a:p>
            <a:r>
              <a:rPr lang="en-US" dirty="0">
                <a:latin typeface="Arial" pitchFamily="34" charset="0"/>
                <a:cs typeface="Arial" pitchFamily="34" charset="0"/>
              </a:rPr>
              <a:t>Queries allocated to </a:t>
            </a:r>
            <a:r>
              <a:rPr lang="en-US" b="1" i="1" dirty="0">
                <a:latin typeface="Arial" pitchFamily="34" charset="0"/>
                <a:cs typeface="Arial" pitchFamily="34" charset="0"/>
              </a:rPr>
              <a:t>A</a:t>
            </a:r>
            <a:r>
              <a:rPr lang="en-US" b="1" i="1" baseline="-25000" dirty="0">
                <a:latin typeface="Arial" pitchFamily="34" charset="0"/>
                <a:cs typeface="Arial" pitchFamily="34" charset="0"/>
              </a:rPr>
              <a:t>2</a:t>
            </a:r>
            <a:r>
              <a:rPr lang="en-US" dirty="0">
                <a:latin typeface="Arial" pitchFamily="34" charset="0"/>
                <a:cs typeface="Arial" pitchFamily="34" charset="0"/>
              </a:rPr>
              <a:t> in the optimal solution</a:t>
            </a:r>
          </a:p>
        </p:txBody>
      </p:sp>
      <p:sp>
        <p:nvSpPr>
          <p:cNvPr id="33" name="Text Box 56"/>
          <p:cNvSpPr txBox="1">
            <a:spLocks noChangeArrowheads="1"/>
          </p:cNvSpPr>
          <p:nvPr/>
        </p:nvSpPr>
        <p:spPr bwMode="auto">
          <a:xfrm>
            <a:off x="1880955" y="4191000"/>
            <a:ext cx="684804" cy="646331"/>
          </a:xfrm>
          <a:prstGeom prst="rect">
            <a:avLst/>
          </a:prstGeom>
          <a:noFill/>
          <a:ln w="9525">
            <a:noFill/>
            <a:miter lim="800000"/>
            <a:headEnd/>
            <a:tailEnd/>
          </a:ln>
          <a:effectLst/>
        </p:spPr>
        <p:txBody>
          <a:bodyPr wrap="none">
            <a:spAutoFit/>
          </a:bodyPr>
          <a:lstStyle/>
          <a:p>
            <a:pPr algn="ctr"/>
            <a:r>
              <a:rPr lang="en-US" dirty="0">
                <a:latin typeface="Arial" pitchFamily="34" charset="0"/>
                <a:cs typeface="Arial" pitchFamily="34" charset="0"/>
              </a:rPr>
              <a:t>Not </a:t>
            </a:r>
            <a:br>
              <a:rPr lang="en-US" dirty="0">
                <a:latin typeface="Arial" pitchFamily="34" charset="0"/>
                <a:cs typeface="Arial" pitchFamily="34" charset="0"/>
              </a:rPr>
            </a:br>
            <a:r>
              <a:rPr lang="en-US" dirty="0">
                <a:latin typeface="Arial" pitchFamily="34" charset="0"/>
                <a:cs typeface="Arial" pitchFamily="34" charset="0"/>
              </a:rPr>
              <a:t>used</a:t>
            </a:r>
            <a:endParaRPr lang="en-US" baseline="-25000" dirty="0">
              <a:latin typeface="Arial" pitchFamily="34" charset="0"/>
              <a:cs typeface="Arial" pitchFamily="34" charset="0"/>
            </a:endParaRPr>
          </a:p>
        </p:txBody>
      </p:sp>
      <p:sp>
        <p:nvSpPr>
          <p:cNvPr id="35" name="Slide Number Placeholder 34"/>
          <p:cNvSpPr>
            <a:spLocks noGrp="1"/>
          </p:cNvSpPr>
          <p:nvPr>
            <p:ph type="sldNum" sz="quarter" idx="12"/>
          </p:nvPr>
        </p:nvSpPr>
        <p:spPr/>
        <p:txBody>
          <a:bodyPr/>
          <a:lstStyle/>
          <a:p>
            <a:fld id="{19B12225-5612-419B-A8D5-4B8EEE4C217E}" type="slidenum">
              <a:rPr lang="en-US" smtClean="0"/>
              <a:pPr/>
              <a:t>151</a:t>
            </a:fld>
            <a:endParaRPr lang="en-US"/>
          </a:p>
        </p:txBody>
      </p:sp>
      <p:sp>
        <p:nvSpPr>
          <p:cNvPr id="36" name="Footer Placeholder 35"/>
          <p:cNvSpPr>
            <a:spLocks noGrp="1"/>
          </p:cNvSpPr>
          <p:nvPr>
            <p:ph type="ftr" sz="quarter" idx="11"/>
          </p:nvPr>
        </p:nvSpPr>
        <p:spPr/>
        <p:txBody>
          <a:bodyPr/>
          <a:lstStyle/>
          <a:p>
            <a:r>
              <a:rPr lang="en-US"/>
              <a:t>J. Leskovec, A. Rajaraman, J. Ullman: Mining of Massive Datasets, http://www.mmds.org</a:t>
            </a:r>
          </a:p>
        </p:txBody>
      </p:sp>
      <p:sp>
        <p:nvSpPr>
          <p:cNvPr id="4" name="Rectangle 3"/>
          <p:cNvSpPr/>
          <p:nvPr/>
        </p:nvSpPr>
        <p:spPr>
          <a:xfrm>
            <a:off x="3810000" y="6280666"/>
            <a:ext cx="3484287" cy="369332"/>
          </a:xfrm>
          <a:prstGeom prst="rect">
            <a:avLst/>
          </a:prstGeom>
        </p:spPr>
        <p:txBody>
          <a:bodyPr wrap="none">
            <a:spAutoFit/>
          </a:bodyPr>
          <a:lstStyle/>
          <a:p>
            <a:r>
              <a:rPr lang="en-US" dirty="0">
                <a:solidFill>
                  <a:srgbClr val="008000"/>
                </a:solidFill>
                <a:latin typeface="Arial" pitchFamily="34" charset="0"/>
                <a:cs typeface="Arial" pitchFamily="34" charset="0"/>
              </a:rPr>
              <a:t>BALANCE exhausts </a:t>
            </a:r>
            <a:r>
              <a:rPr lang="en-US" i="1" dirty="0">
                <a:solidFill>
                  <a:srgbClr val="008000"/>
                </a:solidFill>
                <a:latin typeface="Arial" pitchFamily="34" charset="0"/>
                <a:cs typeface="Arial" pitchFamily="34" charset="0"/>
              </a:rPr>
              <a:t>A</a:t>
            </a:r>
            <a:r>
              <a:rPr lang="en-US" i="1" baseline="-25000" dirty="0">
                <a:solidFill>
                  <a:srgbClr val="008000"/>
                </a:solidFill>
                <a:latin typeface="Arial" pitchFamily="34" charset="0"/>
                <a:cs typeface="Arial" pitchFamily="34" charset="0"/>
              </a:rPr>
              <a:t>2</a:t>
            </a:r>
            <a:r>
              <a:rPr lang="en-US" dirty="0">
                <a:solidFill>
                  <a:srgbClr val="008000"/>
                </a:solidFill>
                <a:latin typeface="Arial" pitchFamily="34" charset="0"/>
                <a:cs typeface="Arial" pitchFamily="34" charset="0"/>
              </a:rPr>
              <a:t>’s budget</a:t>
            </a:r>
          </a:p>
        </p:txBody>
      </p:sp>
      <p:sp>
        <p:nvSpPr>
          <p:cNvPr id="39" name="Rectangle 29"/>
          <p:cNvSpPr>
            <a:spLocks noChangeArrowheads="1"/>
          </p:cNvSpPr>
          <p:nvPr/>
        </p:nvSpPr>
        <p:spPr bwMode="auto">
          <a:xfrm>
            <a:off x="776288" y="5486400"/>
            <a:ext cx="457200" cy="184150"/>
          </a:xfrm>
          <a:prstGeom prst="rect">
            <a:avLst/>
          </a:prstGeom>
          <a:solidFill>
            <a:srgbClr val="66FF33"/>
          </a:solid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grpSp>
        <p:nvGrpSpPr>
          <p:cNvPr id="40" name="Group 64"/>
          <p:cNvGrpSpPr>
            <a:grpSpLocks/>
          </p:cNvGrpSpPr>
          <p:nvPr/>
        </p:nvGrpSpPr>
        <p:grpSpPr bwMode="auto">
          <a:xfrm>
            <a:off x="457200" y="4953000"/>
            <a:ext cx="2794000" cy="1585913"/>
            <a:chOff x="279" y="2496"/>
            <a:chExt cx="1760" cy="999"/>
          </a:xfrm>
        </p:grpSpPr>
        <p:sp>
          <p:nvSpPr>
            <p:cNvPr id="41" name="Rectangle 30"/>
            <p:cNvSpPr>
              <a:spLocks noChangeArrowheads="1"/>
            </p:cNvSpPr>
            <p:nvPr/>
          </p:nvSpPr>
          <p:spPr bwMode="auto">
            <a:xfrm>
              <a:off x="480" y="2544"/>
              <a:ext cx="288" cy="288"/>
            </a:xfrm>
            <a:prstGeom prst="rect">
              <a:avLst/>
            </a:prstGeom>
            <a:no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42" name="Rectangle 31"/>
            <p:cNvSpPr>
              <a:spLocks noChangeArrowheads="1"/>
            </p:cNvSpPr>
            <p:nvPr/>
          </p:nvSpPr>
          <p:spPr bwMode="auto">
            <a:xfrm>
              <a:off x="480" y="2948"/>
              <a:ext cx="288" cy="315"/>
            </a:xfrm>
            <a:prstGeom prst="rect">
              <a:avLst/>
            </a:prstGeom>
            <a:solidFill>
              <a:srgbClr val="0066FF"/>
            </a:solid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43" name="Rectangle 32"/>
            <p:cNvSpPr>
              <a:spLocks noChangeArrowheads="1"/>
            </p:cNvSpPr>
            <p:nvPr/>
          </p:nvSpPr>
          <p:spPr bwMode="auto">
            <a:xfrm>
              <a:off x="864" y="2823"/>
              <a:ext cx="288" cy="441"/>
            </a:xfrm>
            <a:prstGeom prst="rect">
              <a:avLst/>
            </a:prstGeom>
            <a:solidFill>
              <a:srgbClr val="0066FF"/>
            </a:solid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44" name="Rectangle 33"/>
            <p:cNvSpPr>
              <a:spLocks noChangeArrowheads="1"/>
            </p:cNvSpPr>
            <p:nvPr/>
          </p:nvSpPr>
          <p:spPr bwMode="auto">
            <a:xfrm>
              <a:off x="864" y="2544"/>
              <a:ext cx="288" cy="288"/>
            </a:xfrm>
            <a:prstGeom prst="rect">
              <a:avLst/>
            </a:prstGeom>
            <a:solidFill>
              <a:srgbClr val="66FF33"/>
            </a:solid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45" name="Rectangle 34"/>
            <p:cNvSpPr>
              <a:spLocks noChangeArrowheads="1"/>
            </p:cNvSpPr>
            <p:nvPr/>
          </p:nvSpPr>
          <p:spPr bwMode="auto">
            <a:xfrm>
              <a:off x="1248" y="2976"/>
              <a:ext cx="288" cy="287"/>
            </a:xfrm>
            <a:prstGeom prst="rect">
              <a:avLst/>
            </a:prstGeom>
            <a:solidFill>
              <a:srgbClr val="66FF33"/>
            </a:solidFill>
            <a:ln w="9525">
              <a:solidFill>
                <a:schemeClr val="tx1"/>
              </a:solidFill>
              <a:miter lim="800000"/>
              <a:headEnd/>
              <a:tailEnd/>
            </a:ln>
            <a:effectLst/>
          </p:spPr>
          <p:txBody>
            <a:bodyPr wrap="none" anchor="ctr"/>
            <a:lstStyle/>
            <a:p>
              <a:endParaRPr lang="en-US" i="1">
                <a:latin typeface="Arial" pitchFamily="34" charset="0"/>
                <a:cs typeface="Arial" pitchFamily="34" charset="0"/>
              </a:endParaRPr>
            </a:p>
          </p:txBody>
        </p:sp>
        <p:sp>
          <p:nvSpPr>
            <p:cNvPr id="46" name="Line 35"/>
            <p:cNvSpPr>
              <a:spLocks noChangeShapeType="1"/>
            </p:cNvSpPr>
            <p:nvPr/>
          </p:nvSpPr>
          <p:spPr bwMode="auto">
            <a:xfrm>
              <a:off x="1632" y="2976"/>
              <a:ext cx="0" cy="288"/>
            </a:xfrm>
            <a:prstGeom prst="line">
              <a:avLst/>
            </a:prstGeom>
            <a:noFill/>
            <a:ln w="9525">
              <a:solidFill>
                <a:schemeClr val="tx1"/>
              </a:solidFill>
              <a:round/>
              <a:headEnd type="arrow" w="med" len="med"/>
              <a:tailEnd type="arrow" w="med" len="med"/>
            </a:ln>
            <a:effectLst/>
          </p:spPr>
          <p:txBody>
            <a:bodyPr/>
            <a:lstStyle/>
            <a:p>
              <a:endParaRPr lang="en-US" i="1">
                <a:latin typeface="Arial" pitchFamily="34" charset="0"/>
                <a:cs typeface="Arial" pitchFamily="34" charset="0"/>
              </a:endParaRPr>
            </a:p>
          </p:txBody>
        </p:sp>
        <p:sp>
          <p:nvSpPr>
            <p:cNvPr id="47" name="Text Box 36"/>
            <p:cNvSpPr txBox="1">
              <a:spLocks noChangeArrowheads="1"/>
            </p:cNvSpPr>
            <p:nvPr/>
          </p:nvSpPr>
          <p:spPr bwMode="auto">
            <a:xfrm>
              <a:off x="1632" y="2996"/>
              <a:ext cx="189" cy="233"/>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x</a:t>
              </a:r>
            </a:p>
          </p:txBody>
        </p:sp>
        <p:sp>
          <p:nvSpPr>
            <p:cNvPr id="48" name="Line 47"/>
            <p:cNvSpPr>
              <a:spLocks noChangeShapeType="1"/>
            </p:cNvSpPr>
            <p:nvPr/>
          </p:nvSpPr>
          <p:spPr bwMode="auto">
            <a:xfrm>
              <a:off x="279" y="2832"/>
              <a:ext cx="9" cy="432"/>
            </a:xfrm>
            <a:prstGeom prst="line">
              <a:avLst/>
            </a:prstGeom>
            <a:noFill/>
            <a:ln w="9525">
              <a:solidFill>
                <a:schemeClr val="tx1"/>
              </a:solidFill>
              <a:round/>
              <a:headEnd type="arrow" w="med" len="med"/>
              <a:tailEnd type="arrow" w="med" len="med"/>
            </a:ln>
            <a:effectLst/>
          </p:spPr>
          <p:txBody>
            <a:bodyPr/>
            <a:lstStyle/>
            <a:p>
              <a:endParaRPr lang="en-US" i="1">
                <a:latin typeface="Arial" pitchFamily="34" charset="0"/>
                <a:cs typeface="Arial" pitchFamily="34" charset="0"/>
              </a:endParaRPr>
            </a:p>
          </p:txBody>
        </p:sp>
        <p:sp>
          <p:nvSpPr>
            <p:cNvPr id="49" name="Text Box 48"/>
            <p:cNvSpPr txBox="1">
              <a:spLocks noChangeArrowheads="1"/>
            </p:cNvSpPr>
            <p:nvPr/>
          </p:nvSpPr>
          <p:spPr bwMode="auto">
            <a:xfrm>
              <a:off x="288" y="2948"/>
              <a:ext cx="189" cy="233"/>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y</a:t>
              </a:r>
            </a:p>
          </p:txBody>
        </p:sp>
        <p:sp>
          <p:nvSpPr>
            <p:cNvPr id="50" name="Line 49"/>
            <p:cNvSpPr>
              <a:spLocks noChangeShapeType="1"/>
            </p:cNvSpPr>
            <p:nvPr/>
          </p:nvSpPr>
          <p:spPr bwMode="auto">
            <a:xfrm>
              <a:off x="1824" y="2496"/>
              <a:ext cx="0" cy="768"/>
            </a:xfrm>
            <a:prstGeom prst="line">
              <a:avLst/>
            </a:prstGeom>
            <a:noFill/>
            <a:ln w="9525">
              <a:solidFill>
                <a:schemeClr val="tx1"/>
              </a:solidFill>
              <a:round/>
              <a:headEnd type="arrow" w="med" len="med"/>
              <a:tailEnd type="arrow" w="med" len="med"/>
            </a:ln>
            <a:effectLst/>
          </p:spPr>
          <p:txBody>
            <a:bodyPr/>
            <a:lstStyle/>
            <a:p>
              <a:endParaRPr lang="en-US" i="1">
                <a:latin typeface="Arial" pitchFamily="34" charset="0"/>
                <a:cs typeface="Arial" pitchFamily="34" charset="0"/>
              </a:endParaRPr>
            </a:p>
          </p:txBody>
        </p:sp>
        <p:sp>
          <p:nvSpPr>
            <p:cNvPr id="51" name="Text Box 50"/>
            <p:cNvSpPr txBox="1">
              <a:spLocks noChangeArrowheads="1"/>
            </p:cNvSpPr>
            <p:nvPr/>
          </p:nvSpPr>
          <p:spPr bwMode="auto">
            <a:xfrm>
              <a:off x="1824" y="2708"/>
              <a:ext cx="215" cy="231"/>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B</a:t>
              </a:r>
            </a:p>
          </p:txBody>
        </p:sp>
        <p:sp>
          <p:nvSpPr>
            <p:cNvPr id="52" name="Text Box 55"/>
            <p:cNvSpPr txBox="1">
              <a:spLocks noChangeArrowheads="1"/>
            </p:cNvSpPr>
            <p:nvPr/>
          </p:nvSpPr>
          <p:spPr bwMode="auto">
            <a:xfrm>
              <a:off x="480" y="3264"/>
              <a:ext cx="275" cy="231"/>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A</a:t>
              </a:r>
              <a:r>
                <a:rPr lang="en-US" i="1" baseline="-25000">
                  <a:latin typeface="Arial" pitchFamily="34" charset="0"/>
                  <a:cs typeface="Arial" pitchFamily="34" charset="0"/>
                </a:rPr>
                <a:t>1</a:t>
              </a:r>
            </a:p>
          </p:txBody>
        </p:sp>
        <p:sp>
          <p:nvSpPr>
            <p:cNvPr id="53" name="Text Box 56"/>
            <p:cNvSpPr txBox="1">
              <a:spLocks noChangeArrowheads="1"/>
            </p:cNvSpPr>
            <p:nvPr/>
          </p:nvSpPr>
          <p:spPr bwMode="auto">
            <a:xfrm>
              <a:off x="935" y="3264"/>
              <a:ext cx="275" cy="231"/>
            </a:xfrm>
            <a:prstGeom prst="rect">
              <a:avLst/>
            </a:prstGeom>
            <a:noFill/>
            <a:ln w="9525">
              <a:noFill/>
              <a:miter lim="800000"/>
              <a:headEnd/>
              <a:tailEnd/>
            </a:ln>
            <a:effectLst/>
          </p:spPr>
          <p:txBody>
            <a:bodyPr wrap="none">
              <a:spAutoFit/>
            </a:bodyPr>
            <a:lstStyle/>
            <a:p>
              <a:r>
                <a:rPr lang="en-US" i="1" dirty="0">
                  <a:latin typeface="Arial" pitchFamily="34" charset="0"/>
                  <a:cs typeface="Arial" pitchFamily="34" charset="0"/>
                </a:rPr>
                <a:t>A</a:t>
              </a:r>
              <a:r>
                <a:rPr lang="en-US" i="1" baseline="-25000" dirty="0">
                  <a:latin typeface="Arial" pitchFamily="34" charset="0"/>
                  <a:cs typeface="Arial" pitchFamily="34" charset="0"/>
                </a:rPr>
                <a:t>2</a:t>
              </a:r>
            </a:p>
          </p:txBody>
        </p:sp>
        <p:sp>
          <p:nvSpPr>
            <p:cNvPr id="54" name="Line 58"/>
            <p:cNvSpPr>
              <a:spLocks noChangeShapeType="1"/>
            </p:cNvSpPr>
            <p:nvPr/>
          </p:nvSpPr>
          <p:spPr bwMode="auto">
            <a:xfrm>
              <a:off x="279" y="2544"/>
              <a:ext cx="0" cy="288"/>
            </a:xfrm>
            <a:prstGeom prst="line">
              <a:avLst/>
            </a:prstGeom>
            <a:noFill/>
            <a:ln w="9525">
              <a:solidFill>
                <a:schemeClr val="tx1"/>
              </a:solidFill>
              <a:round/>
              <a:headEnd type="arrow" w="med" len="med"/>
              <a:tailEnd type="arrow" w="med" len="med"/>
            </a:ln>
            <a:effectLst/>
          </p:spPr>
          <p:txBody>
            <a:bodyPr/>
            <a:lstStyle/>
            <a:p>
              <a:endParaRPr lang="en-US" i="1">
                <a:latin typeface="Arial" pitchFamily="34" charset="0"/>
                <a:cs typeface="Arial" pitchFamily="34" charset="0"/>
              </a:endParaRPr>
            </a:p>
          </p:txBody>
        </p:sp>
        <p:sp>
          <p:nvSpPr>
            <p:cNvPr id="55" name="Text Box 59"/>
            <p:cNvSpPr txBox="1">
              <a:spLocks noChangeArrowheads="1"/>
            </p:cNvSpPr>
            <p:nvPr/>
          </p:nvSpPr>
          <p:spPr bwMode="auto">
            <a:xfrm>
              <a:off x="279" y="2564"/>
              <a:ext cx="189" cy="233"/>
            </a:xfrm>
            <a:prstGeom prst="rect">
              <a:avLst/>
            </a:prstGeom>
            <a:noFill/>
            <a:ln w="9525">
              <a:noFill/>
              <a:miter lim="800000"/>
              <a:headEnd/>
              <a:tailEnd/>
            </a:ln>
            <a:effectLst/>
          </p:spPr>
          <p:txBody>
            <a:bodyPr wrap="none">
              <a:spAutoFit/>
            </a:bodyPr>
            <a:lstStyle/>
            <a:p>
              <a:r>
                <a:rPr lang="en-US" i="1">
                  <a:latin typeface="Arial" pitchFamily="34" charset="0"/>
                  <a:cs typeface="Arial" pitchFamily="34" charset="0"/>
                </a:rPr>
                <a:t>x</a:t>
              </a:r>
            </a:p>
          </p:txBody>
        </p:sp>
      </p:grpSp>
      <p:sp>
        <p:nvSpPr>
          <p:cNvPr id="56" name="Text Box 56"/>
          <p:cNvSpPr txBox="1">
            <a:spLocks noChangeArrowheads="1"/>
          </p:cNvSpPr>
          <p:nvPr/>
        </p:nvSpPr>
        <p:spPr bwMode="auto">
          <a:xfrm>
            <a:off x="1880955" y="6172200"/>
            <a:ext cx="684804" cy="646331"/>
          </a:xfrm>
          <a:prstGeom prst="rect">
            <a:avLst/>
          </a:prstGeom>
          <a:noFill/>
          <a:ln w="9525">
            <a:noFill/>
            <a:miter lim="800000"/>
            <a:headEnd/>
            <a:tailEnd/>
          </a:ln>
          <a:effectLst/>
        </p:spPr>
        <p:txBody>
          <a:bodyPr wrap="none">
            <a:spAutoFit/>
          </a:bodyPr>
          <a:lstStyle/>
          <a:p>
            <a:pPr algn="ctr"/>
            <a:r>
              <a:rPr lang="en-US" dirty="0">
                <a:latin typeface="Arial" pitchFamily="34" charset="0"/>
                <a:cs typeface="Arial" pitchFamily="34" charset="0"/>
              </a:rPr>
              <a:t>Not </a:t>
            </a:r>
            <a:br>
              <a:rPr lang="en-US" dirty="0">
                <a:latin typeface="Arial" pitchFamily="34" charset="0"/>
                <a:cs typeface="Arial" pitchFamily="34" charset="0"/>
              </a:rPr>
            </a:br>
            <a:r>
              <a:rPr lang="en-US" dirty="0">
                <a:latin typeface="Arial" pitchFamily="34" charset="0"/>
                <a:cs typeface="Arial" pitchFamily="34" charset="0"/>
              </a:rPr>
              <a:t>used</a:t>
            </a:r>
            <a:endParaRPr lang="en-US" baseline="-25000" dirty="0">
              <a:latin typeface="Arial" pitchFamily="34" charset="0"/>
              <a:cs typeface="Arial" pitchFamily="34" charset="0"/>
            </a:endParaRPr>
          </a:p>
        </p:txBody>
      </p:sp>
      <p:cxnSp>
        <p:nvCxnSpPr>
          <p:cNvPr id="6" name="Elbow Connector 5"/>
          <p:cNvCxnSpPr/>
          <p:nvPr/>
        </p:nvCxnSpPr>
        <p:spPr>
          <a:xfrm rot="10800000" flipV="1">
            <a:off x="3173188" y="4953000"/>
            <a:ext cx="731520" cy="1022350"/>
          </a:xfrm>
          <a:prstGeom prst="bentConnector3">
            <a:avLst>
              <a:gd name="adj1" fmla="val 50000"/>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9" name="Elbow Connector 8"/>
          <p:cNvCxnSpPr/>
          <p:nvPr/>
        </p:nvCxnSpPr>
        <p:spPr>
          <a:xfrm rot="10800000">
            <a:off x="3257958" y="3524363"/>
            <a:ext cx="640080" cy="882649"/>
          </a:xfrm>
          <a:prstGeom prst="bentConnector3">
            <a:avLst>
              <a:gd name="adj1" fmla="val 58542"/>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83300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59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559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59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559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5597">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5597">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597">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5597">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96" grpId="0"/>
      <p:bldP spid="33" grpId="0"/>
      <p:bldP spid="39" grpId="0" animBg="1"/>
      <p:bldP spid="5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a:t>BALANCE: General Result</a:t>
            </a:r>
          </a:p>
        </p:txBody>
      </p:sp>
      <p:sp>
        <p:nvSpPr>
          <p:cNvPr id="62467" name="Rectangle 3"/>
          <p:cNvSpPr>
            <a:spLocks noGrp="1" noChangeArrowheads="1"/>
          </p:cNvSpPr>
          <p:nvPr>
            <p:ph type="body" idx="1"/>
          </p:nvPr>
        </p:nvSpPr>
        <p:spPr/>
        <p:txBody>
          <a:bodyPr/>
          <a:lstStyle/>
          <a:p>
            <a:r>
              <a:rPr lang="en-US" b="1" dirty="0">
                <a:solidFill>
                  <a:srgbClr val="D60093"/>
                </a:solidFill>
              </a:rPr>
              <a:t>In the general case, worst competitive ratio of BALANCE is </a:t>
            </a:r>
            <a:r>
              <a:rPr lang="en-US" b="1" dirty="0">
                <a:solidFill>
                  <a:srgbClr val="0000FF"/>
                </a:solidFill>
              </a:rPr>
              <a:t>1–1/e = approx. 0.63</a:t>
            </a:r>
          </a:p>
          <a:p>
            <a:pPr lvl="1"/>
            <a:r>
              <a:rPr lang="en-US" dirty="0"/>
              <a:t>Interestingly, no online algorithm has a better competitive ratio!</a:t>
            </a:r>
          </a:p>
          <a:p>
            <a:pPr lvl="8"/>
            <a:endParaRPr lang="en-US" dirty="0"/>
          </a:p>
          <a:p>
            <a:r>
              <a:rPr lang="en-US" b="1" dirty="0">
                <a:solidFill>
                  <a:srgbClr val="008000"/>
                </a:solidFill>
              </a:rPr>
              <a:t>Let’s see the worst case example that gives this ratio</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152</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496078176"/>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Worst case for BALANCE</a:t>
            </a:r>
          </a:p>
        </p:txBody>
      </p:sp>
      <p:sp>
        <p:nvSpPr>
          <p:cNvPr id="63491" name="Rectangle 3"/>
          <p:cNvSpPr>
            <a:spLocks noGrp="1" noChangeArrowheads="1"/>
          </p:cNvSpPr>
          <p:nvPr>
            <p:ph type="body" idx="1"/>
          </p:nvPr>
        </p:nvSpPr>
        <p:spPr>
          <a:xfrm>
            <a:off x="457200" y="1295400"/>
            <a:ext cx="8229600" cy="5410200"/>
          </a:xfrm>
        </p:spPr>
        <p:txBody>
          <a:bodyPr>
            <a:normAutofit lnSpcReduction="10000"/>
          </a:bodyPr>
          <a:lstStyle/>
          <a:p>
            <a:r>
              <a:rPr lang="en-US" b="1" i="1" dirty="0">
                <a:solidFill>
                  <a:srgbClr val="008000"/>
                </a:solidFill>
              </a:rPr>
              <a:t>N</a:t>
            </a:r>
            <a:r>
              <a:rPr lang="en-US" b="1" dirty="0">
                <a:solidFill>
                  <a:srgbClr val="008000"/>
                </a:solidFill>
              </a:rPr>
              <a:t> advertisers:</a:t>
            </a:r>
            <a:r>
              <a:rPr lang="en-US" dirty="0"/>
              <a:t> </a:t>
            </a:r>
            <a:r>
              <a:rPr lang="en-US" b="1" i="1" dirty="0"/>
              <a:t>A</a:t>
            </a:r>
            <a:r>
              <a:rPr lang="en-US" b="1" i="1" baseline="-25000" dirty="0"/>
              <a:t>1</a:t>
            </a:r>
            <a:r>
              <a:rPr lang="en-US" b="1" i="1" dirty="0"/>
              <a:t>, A</a:t>
            </a:r>
            <a:r>
              <a:rPr lang="en-US" b="1" i="1" baseline="-25000" dirty="0"/>
              <a:t>2</a:t>
            </a:r>
            <a:r>
              <a:rPr lang="en-US" b="1" i="1" dirty="0"/>
              <a:t>, … A</a:t>
            </a:r>
            <a:r>
              <a:rPr lang="en-US" b="1" i="1" baseline="-25000" dirty="0"/>
              <a:t>N</a:t>
            </a:r>
          </a:p>
          <a:p>
            <a:pPr lvl="1"/>
            <a:r>
              <a:rPr lang="en-US" dirty="0"/>
              <a:t>Each with budget </a:t>
            </a:r>
            <a:r>
              <a:rPr lang="en-US" b="1" i="1" dirty="0"/>
              <a:t>B</a:t>
            </a:r>
            <a:r>
              <a:rPr lang="en-US" b="1" dirty="0"/>
              <a:t> &gt; </a:t>
            </a:r>
            <a:r>
              <a:rPr lang="en-US" b="1" i="1" dirty="0"/>
              <a:t>N</a:t>
            </a:r>
          </a:p>
          <a:p>
            <a:r>
              <a:rPr lang="en-US" b="1" dirty="0">
                <a:solidFill>
                  <a:srgbClr val="0000FF"/>
                </a:solidFill>
              </a:rPr>
              <a:t>Queries:</a:t>
            </a:r>
          </a:p>
          <a:p>
            <a:pPr lvl="1"/>
            <a:r>
              <a:rPr lang="en-US" b="1" i="1" dirty="0"/>
              <a:t>N∙B</a:t>
            </a:r>
            <a:r>
              <a:rPr lang="en-US" dirty="0"/>
              <a:t> queries appear in </a:t>
            </a:r>
            <a:r>
              <a:rPr lang="en-US" b="1" i="1" dirty="0"/>
              <a:t>N</a:t>
            </a:r>
            <a:r>
              <a:rPr lang="en-US" dirty="0"/>
              <a:t> rounds of </a:t>
            </a:r>
            <a:r>
              <a:rPr lang="en-US" b="1" i="1" dirty="0"/>
              <a:t>B</a:t>
            </a:r>
            <a:r>
              <a:rPr lang="en-US" dirty="0"/>
              <a:t> queries each</a:t>
            </a:r>
          </a:p>
          <a:p>
            <a:r>
              <a:rPr lang="en-US" b="1" dirty="0">
                <a:solidFill>
                  <a:srgbClr val="D60093"/>
                </a:solidFill>
              </a:rPr>
              <a:t>Bidding:</a:t>
            </a:r>
          </a:p>
          <a:p>
            <a:pPr lvl="1"/>
            <a:r>
              <a:rPr lang="en-US" dirty="0"/>
              <a:t>Round </a:t>
            </a:r>
            <a:r>
              <a:rPr lang="en-US" b="1" dirty="0"/>
              <a:t>1</a:t>
            </a:r>
            <a:r>
              <a:rPr lang="en-US" dirty="0"/>
              <a:t> queries: bidders </a:t>
            </a:r>
            <a:r>
              <a:rPr lang="en-US" b="1" dirty="0"/>
              <a:t>A</a:t>
            </a:r>
            <a:r>
              <a:rPr lang="en-US" b="1" baseline="-25000" dirty="0"/>
              <a:t>1</a:t>
            </a:r>
            <a:r>
              <a:rPr lang="en-US" b="1" dirty="0"/>
              <a:t>, A</a:t>
            </a:r>
            <a:r>
              <a:rPr lang="en-US" b="1" baseline="-25000" dirty="0"/>
              <a:t>2</a:t>
            </a:r>
            <a:r>
              <a:rPr lang="en-US" b="1" dirty="0"/>
              <a:t>,       …, A</a:t>
            </a:r>
            <a:r>
              <a:rPr lang="en-US" b="1" baseline="-25000" dirty="0"/>
              <a:t>N</a:t>
            </a:r>
          </a:p>
          <a:p>
            <a:pPr lvl="1"/>
            <a:r>
              <a:rPr lang="en-US" dirty="0"/>
              <a:t>Round </a:t>
            </a:r>
            <a:r>
              <a:rPr lang="en-US" b="1" dirty="0"/>
              <a:t>2</a:t>
            </a:r>
            <a:r>
              <a:rPr lang="en-US" dirty="0"/>
              <a:t> queries: bidders       </a:t>
            </a:r>
            <a:r>
              <a:rPr lang="en-US" b="1" dirty="0"/>
              <a:t>A</a:t>
            </a:r>
            <a:r>
              <a:rPr lang="en-US" b="1" baseline="-25000" dirty="0"/>
              <a:t>2</a:t>
            </a:r>
            <a:r>
              <a:rPr lang="en-US" b="1" dirty="0"/>
              <a:t>, A</a:t>
            </a:r>
            <a:r>
              <a:rPr lang="en-US" b="1" baseline="-25000" dirty="0"/>
              <a:t>3</a:t>
            </a:r>
            <a:r>
              <a:rPr lang="en-US" b="1" dirty="0"/>
              <a:t>, …, A</a:t>
            </a:r>
            <a:r>
              <a:rPr lang="en-US" b="1" baseline="-25000" dirty="0"/>
              <a:t>N</a:t>
            </a:r>
          </a:p>
          <a:p>
            <a:pPr lvl="1"/>
            <a:r>
              <a:rPr lang="en-US" dirty="0"/>
              <a:t>Round </a:t>
            </a:r>
            <a:r>
              <a:rPr lang="en-US" b="1" i="1" dirty="0" err="1"/>
              <a:t>i</a:t>
            </a:r>
            <a:r>
              <a:rPr lang="en-US" dirty="0"/>
              <a:t> queries:  bidders             </a:t>
            </a:r>
            <a:r>
              <a:rPr lang="en-US" b="1" dirty="0"/>
              <a:t>A</a:t>
            </a:r>
            <a:r>
              <a:rPr lang="en-US" b="1" baseline="-25000" dirty="0"/>
              <a:t>i</a:t>
            </a:r>
            <a:r>
              <a:rPr lang="en-US" b="1" dirty="0"/>
              <a:t>, …,  A</a:t>
            </a:r>
            <a:r>
              <a:rPr lang="en-US" b="1" baseline="-25000" dirty="0"/>
              <a:t>N</a:t>
            </a:r>
          </a:p>
          <a:p>
            <a:r>
              <a:rPr lang="en-US" b="1" dirty="0">
                <a:solidFill>
                  <a:srgbClr val="008000"/>
                </a:solidFill>
              </a:rPr>
              <a:t>Optimum allocation: </a:t>
            </a:r>
            <a:br>
              <a:rPr lang="en-US" b="1" dirty="0">
                <a:solidFill>
                  <a:srgbClr val="008000"/>
                </a:solidFill>
              </a:rPr>
            </a:br>
            <a:r>
              <a:rPr lang="en-US" dirty="0"/>
              <a:t>Allocate round </a:t>
            </a:r>
            <a:r>
              <a:rPr lang="en-US" b="1" i="1" dirty="0" err="1"/>
              <a:t>i</a:t>
            </a:r>
            <a:r>
              <a:rPr lang="en-US" dirty="0"/>
              <a:t> queries to </a:t>
            </a:r>
            <a:r>
              <a:rPr lang="en-US" b="1" i="1" dirty="0"/>
              <a:t>A</a:t>
            </a:r>
            <a:r>
              <a:rPr lang="en-US" b="1" i="1" baseline="-25000" dirty="0"/>
              <a:t>i</a:t>
            </a:r>
          </a:p>
          <a:p>
            <a:pPr lvl="1"/>
            <a:r>
              <a:rPr lang="en-US" dirty="0"/>
              <a:t>Optimum revenue </a:t>
            </a:r>
            <a:r>
              <a:rPr lang="en-US" b="1" i="1" dirty="0"/>
              <a:t>N</a:t>
            </a:r>
            <a:r>
              <a:rPr lang="en-US" b="1" dirty="0"/>
              <a:t>∙</a:t>
            </a:r>
            <a:r>
              <a:rPr lang="en-US" b="1" i="1" dirty="0"/>
              <a:t>B</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153</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9090044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49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4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uiExpand="1"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dirty="0"/>
              <a:t>BALANCE Allocation</a:t>
            </a:r>
          </a:p>
        </p:txBody>
      </p:sp>
      <p:sp>
        <p:nvSpPr>
          <p:cNvPr id="78851" name="Rectangle 3"/>
          <p:cNvSpPr>
            <a:spLocks noChangeArrowheads="1"/>
          </p:cNvSpPr>
          <p:nvPr/>
        </p:nvSpPr>
        <p:spPr bwMode="auto">
          <a:xfrm>
            <a:off x="914400" y="1354137"/>
            <a:ext cx="533400" cy="2286000"/>
          </a:xfrm>
          <a:prstGeom prst="rect">
            <a:avLst/>
          </a:prstGeom>
          <a:noFill/>
          <a:ln w="9525">
            <a:solidFill>
              <a:schemeClr val="tx1"/>
            </a:solidFill>
            <a:miter lim="800000"/>
            <a:headEnd/>
            <a:tailEnd/>
          </a:ln>
          <a:effectLst/>
        </p:spPr>
        <p:txBody>
          <a:bodyPr wrap="none" anchor="ctr"/>
          <a:lstStyle/>
          <a:p>
            <a:endParaRPr lang="en-US"/>
          </a:p>
        </p:txBody>
      </p:sp>
      <p:sp>
        <p:nvSpPr>
          <p:cNvPr id="78852" name="Rectangle 4"/>
          <p:cNvSpPr>
            <a:spLocks noChangeArrowheads="1"/>
          </p:cNvSpPr>
          <p:nvPr/>
        </p:nvSpPr>
        <p:spPr bwMode="auto">
          <a:xfrm>
            <a:off x="1676400" y="1354137"/>
            <a:ext cx="533400" cy="2286000"/>
          </a:xfrm>
          <a:prstGeom prst="rect">
            <a:avLst/>
          </a:prstGeom>
          <a:noFill/>
          <a:ln w="9525">
            <a:solidFill>
              <a:schemeClr val="tx1"/>
            </a:solidFill>
            <a:miter lim="800000"/>
            <a:headEnd/>
            <a:tailEnd/>
          </a:ln>
          <a:effectLst/>
        </p:spPr>
        <p:txBody>
          <a:bodyPr wrap="none" anchor="ctr"/>
          <a:lstStyle/>
          <a:p>
            <a:endParaRPr lang="en-US"/>
          </a:p>
        </p:txBody>
      </p:sp>
      <p:sp>
        <p:nvSpPr>
          <p:cNvPr id="78853" name="Rectangle 5"/>
          <p:cNvSpPr>
            <a:spLocks noChangeArrowheads="1"/>
          </p:cNvSpPr>
          <p:nvPr/>
        </p:nvSpPr>
        <p:spPr bwMode="auto">
          <a:xfrm>
            <a:off x="2438400" y="1354137"/>
            <a:ext cx="533400" cy="2286000"/>
          </a:xfrm>
          <a:prstGeom prst="rect">
            <a:avLst/>
          </a:prstGeom>
          <a:noFill/>
          <a:ln w="9525">
            <a:solidFill>
              <a:schemeClr val="tx1"/>
            </a:solidFill>
            <a:miter lim="800000"/>
            <a:headEnd/>
            <a:tailEnd/>
          </a:ln>
          <a:effectLst/>
        </p:spPr>
        <p:txBody>
          <a:bodyPr wrap="none" anchor="ctr"/>
          <a:lstStyle/>
          <a:p>
            <a:endParaRPr lang="en-US"/>
          </a:p>
        </p:txBody>
      </p:sp>
      <p:sp>
        <p:nvSpPr>
          <p:cNvPr id="78854" name="Rectangle 6"/>
          <p:cNvSpPr>
            <a:spLocks noChangeArrowheads="1"/>
          </p:cNvSpPr>
          <p:nvPr/>
        </p:nvSpPr>
        <p:spPr bwMode="auto">
          <a:xfrm>
            <a:off x="5410200" y="1354137"/>
            <a:ext cx="533400" cy="2286000"/>
          </a:xfrm>
          <a:prstGeom prst="rect">
            <a:avLst/>
          </a:prstGeom>
          <a:noFill/>
          <a:ln w="9525">
            <a:solidFill>
              <a:schemeClr val="tx1"/>
            </a:solidFill>
            <a:miter lim="800000"/>
            <a:headEnd/>
            <a:tailEnd/>
          </a:ln>
          <a:effectLst/>
        </p:spPr>
        <p:txBody>
          <a:bodyPr wrap="none" anchor="ctr"/>
          <a:lstStyle/>
          <a:p>
            <a:endParaRPr lang="en-US"/>
          </a:p>
        </p:txBody>
      </p:sp>
      <p:sp>
        <p:nvSpPr>
          <p:cNvPr id="78855" name="Rectangle 7"/>
          <p:cNvSpPr>
            <a:spLocks noChangeArrowheads="1"/>
          </p:cNvSpPr>
          <p:nvPr/>
        </p:nvSpPr>
        <p:spPr bwMode="auto">
          <a:xfrm>
            <a:off x="6172200" y="1354137"/>
            <a:ext cx="533400" cy="2286000"/>
          </a:xfrm>
          <a:prstGeom prst="rect">
            <a:avLst/>
          </a:prstGeom>
          <a:noFill/>
          <a:ln w="9525">
            <a:solidFill>
              <a:schemeClr val="tx1"/>
            </a:solidFill>
            <a:miter lim="800000"/>
            <a:headEnd/>
            <a:tailEnd/>
          </a:ln>
          <a:effectLst/>
        </p:spPr>
        <p:txBody>
          <a:bodyPr wrap="none" anchor="ctr"/>
          <a:lstStyle/>
          <a:p>
            <a:endParaRPr lang="en-US"/>
          </a:p>
        </p:txBody>
      </p:sp>
      <p:sp>
        <p:nvSpPr>
          <p:cNvPr id="78856" name="Text Box 8"/>
          <p:cNvSpPr txBox="1">
            <a:spLocks noChangeArrowheads="1"/>
          </p:cNvSpPr>
          <p:nvPr/>
        </p:nvSpPr>
        <p:spPr bwMode="auto">
          <a:xfrm>
            <a:off x="3810000" y="2420937"/>
            <a:ext cx="558800" cy="641350"/>
          </a:xfrm>
          <a:prstGeom prst="rect">
            <a:avLst/>
          </a:prstGeom>
          <a:noFill/>
          <a:ln w="9525">
            <a:noFill/>
            <a:miter lim="800000"/>
            <a:headEnd/>
            <a:tailEnd/>
          </a:ln>
          <a:effectLst/>
        </p:spPr>
        <p:txBody>
          <a:bodyPr wrap="none">
            <a:spAutoFit/>
          </a:bodyPr>
          <a:lstStyle/>
          <a:p>
            <a:r>
              <a:rPr lang="en-US" sz="3600"/>
              <a:t>…</a:t>
            </a:r>
          </a:p>
        </p:txBody>
      </p:sp>
      <p:sp>
        <p:nvSpPr>
          <p:cNvPr id="78857" name="Text Box 9"/>
          <p:cNvSpPr txBox="1">
            <a:spLocks noChangeArrowheads="1"/>
          </p:cNvSpPr>
          <p:nvPr/>
        </p:nvSpPr>
        <p:spPr bwMode="auto">
          <a:xfrm>
            <a:off x="838200" y="3654425"/>
            <a:ext cx="436563" cy="366712"/>
          </a:xfrm>
          <a:prstGeom prst="rect">
            <a:avLst/>
          </a:prstGeom>
          <a:noFill/>
          <a:ln w="9525">
            <a:noFill/>
            <a:miter lim="800000"/>
            <a:headEnd/>
            <a:tailEnd/>
          </a:ln>
          <a:effectLst/>
        </p:spPr>
        <p:txBody>
          <a:bodyPr wrap="none">
            <a:spAutoFit/>
          </a:bodyPr>
          <a:lstStyle/>
          <a:p>
            <a:r>
              <a:rPr lang="en-US"/>
              <a:t>A</a:t>
            </a:r>
            <a:r>
              <a:rPr lang="en-US" baseline="-25000"/>
              <a:t>1</a:t>
            </a:r>
          </a:p>
        </p:txBody>
      </p:sp>
      <p:sp>
        <p:nvSpPr>
          <p:cNvPr id="78858" name="Text Box 10"/>
          <p:cNvSpPr txBox="1">
            <a:spLocks noChangeArrowheads="1"/>
          </p:cNvSpPr>
          <p:nvPr/>
        </p:nvSpPr>
        <p:spPr bwMode="auto">
          <a:xfrm>
            <a:off x="1600200" y="3671887"/>
            <a:ext cx="436563" cy="366713"/>
          </a:xfrm>
          <a:prstGeom prst="rect">
            <a:avLst/>
          </a:prstGeom>
          <a:noFill/>
          <a:ln w="9525">
            <a:noFill/>
            <a:miter lim="800000"/>
            <a:headEnd/>
            <a:tailEnd/>
          </a:ln>
          <a:effectLst/>
        </p:spPr>
        <p:txBody>
          <a:bodyPr wrap="none">
            <a:spAutoFit/>
          </a:bodyPr>
          <a:lstStyle/>
          <a:p>
            <a:r>
              <a:rPr lang="en-US"/>
              <a:t>A</a:t>
            </a:r>
            <a:r>
              <a:rPr lang="en-US" baseline="-25000"/>
              <a:t>2</a:t>
            </a:r>
          </a:p>
        </p:txBody>
      </p:sp>
      <p:sp>
        <p:nvSpPr>
          <p:cNvPr id="78859" name="Text Box 11"/>
          <p:cNvSpPr txBox="1">
            <a:spLocks noChangeArrowheads="1"/>
          </p:cNvSpPr>
          <p:nvPr/>
        </p:nvSpPr>
        <p:spPr bwMode="auto">
          <a:xfrm>
            <a:off x="2362200" y="3671887"/>
            <a:ext cx="436563" cy="366713"/>
          </a:xfrm>
          <a:prstGeom prst="rect">
            <a:avLst/>
          </a:prstGeom>
          <a:noFill/>
          <a:ln w="9525">
            <a:noFill/>
            <a:miter lim="800000"/>
            <a:headEnd/>
            <a:tailEnd/>
          </a:ln>
          <a:effectLst/>
        </p:spPr>
        <p:txBody>
          <a:bodyPr wrap="none">
            <a:spAutoFit/>
          </a:bodyPr>
          <a:lstStyle/>
          <a:p>
            <a:r>
              <a:rPr lang="en-US"/>
              <a:t>A</a:t>
            </a:r>
            <a:r>
              <a:rPr lang="en-US" baseline="-25000"/>
              <a:t>3</a:t>
            </a:r>
          </a:p>
        </p:txBody>
      </p:sp>
      <p:sp>
        <p:nvSpPr>
          <p:cNvPr id="78860" name="Text Box 12"/>
          <p:cNvSpPr txBox="1">
            <a:spLocks noChangeArrowheads="1"/>
          </p:cNvSpPr>
          <p:nvPr/>
        </p:nvSpPr>
        <p:spPr bwMode="auto">
          <a:xfrm>
            <a:off x="5334000" y="3640137"/>
            <a:ext cx="620713" cy="366713"/>
          </a:xfrm>
          <a:prstGeom prst="rect">
            <a:avLst/>
          </a:prstGeom>
          <a:noFill/>
          <a:ln w="9525">
            <a:noFill/>
            <a:miter lim="800000"/>
            <a:headEnd/>
            <a:tailEnd/>
          </a:ln>
          <a:effectLst/>
        </p:spPr>
        <p:txBody>
          <a:bodyPr wrap="none">
            <a:spAutoFit/>
          </a:bodyPr>
          <a:lstStyle/>
          <a:p>
            <a:r>
              <a:rPr lang="en-US"/>
              <a:t>A</a:t>
            </a:r>
            <a:r>
              <a:rPr lang="en-US" baseline="-25000"/>
              <a:t>N-1</a:t>
            </a:r>
          </a:p>
        </p:txBody>
      </p:sp>
      <p:sp>
        <p:nvSpPr>
          <p:cNvPr id="78861" name="Text Box 13"/>
          <p:cNvSpPr txBox="1">
            <a:spLocks noChangeArrowheads="1"/>
          </p:cNvSpPr>
          <p:nvPr/>
        </p:nvSpPr>
        <p:spPr bwMode="auto">
          <a:xfrm>
            <a:off x="6096000" y="3654425"/>
            <a:ext cx="454025" cy="366712"/>
          </a:xfrm>
          <a:prstGeom prst="rect">
            <a:avLst/>
          </a:prstGeom>
          <a:noFill/>
          <a:ln w="9525">
            <a:noFill/>
            <a:miter lim="800000"/>
            <a:headEnd/>
            <a:tailEnd/>
          </a:ln>
          <a:effectLst/>
        </p:spPr>
        <p:txBody>
          <a:bodyPr wrap="none">
            <a:spAutoFit/>
          </a:bodyPr>
          <a:lstStyle/>
          <a:p>
            <a:r>
              <a:rPr lang="en-US"/>
              <a:t>A</a:t>
            </a:r>
            <a:r>
              <a:rPr lang="en-US" baseline="-25000"/>
              <a:t>N</a:t>
            </a:r>
          </a:p>
        </p:txBody>
      </p:sp>
      <p:grpSp>
        <p:nvGrpSpPr>
          <p:cNvPr id="2" name="Group 14"/>
          <p:cNvGrpSpPr>
            <a:grpSpLocks/>
          </p:cNvGrpSpPr>
          <p:nvPr/>
        </p:nvGrpSpPr>
        <p:grpSpPr bwMode="auto">
          <a:xfrm>
            <a:off x="914400" y="3349625"/>
            <a:ext cx="6407150" cy="366712"/>
            <a:chOff x="576" y="2169"/>
            <a:chExt cx="4036" cy="231"/>
          </a:xfrm>
        </p:grpSpPr>
        <p:sp>
          <p:nvSpPr>
            <p:cNvPr id="78863" name="Rectangle 15"/>
            <p:cNvSpPr>
              <a:spLocks noChangeArrowheads="1"/>
            </p:cNvSpPr>
            <p:nvPr/>
          </p:nvSpPr>
          <p:spPr bwMode="auto">
            <a:xfrm>
              <a:off x="576" y="2208"/>
              <a:ext cx="336" cy="144"/>
            </a:xfrm>
            <a:prstGeom prst="rect">
              <a:avLst/>
            </a:prstGeom>
            <a:solidFill>
              <a:srgbClr val="0066FF"/>
            </a:solidFill>
            <a:ln w="9525">
              <a:solidFill>
                <a:schemeClr val="tx1"/>
              </a:solidFill>
              <a:miter lim="800000"/>
              <a:headEnd/>
              <a:tailEnd/>
            </a:ln>
            <a:effectLst/>
          </p:spPr>
          <p:txBody>
            <a:bodyPr wrap="none" anchor="ctr"/>
            <a:lstStyle/>
            <a:p>
              <a:endParaRPr lang="en-US"/>
            </a:p>
          </p:txBody>
        </p:sp>
        <p:sp>
          <p:nvSpPr>
            <p:cNvPr id="78864" name="Rectangle 16"/>
            <p:cNvSpPr>
              <a:spLocks noChangeArrowheads="1"/>
            </p:cNvSpPr>
            <p:nvPr/>
          </p:nvSpPr>
          <p:spPr bwMode="auto">
            <a:xfrm>
              <a:off x="1056" y="2208"/>
              <a:ext cx="336" cy="144"/>
            </a:xfrm>
            <a:prstGeom prst="rect">
              <a:avLst/>
            </a:prstGeom>
            <a:solidFill>
              <a:srgbClr val="0066FF"/>
            </a:solidFill>
            <a:ln w="9525">
              <a:solidFill>
                <a:schemeClr val="tx1"/>
              </a:solidFill>
              <a:miter lim="800000"/>
              <a:headEnd/>
              <a:tailEnd/>
            </a:ln>
            <a:effectLst/>
          </p:spPr>
          <p:txBody>
            <a:bodyPr wrap="none" anchor="ctr"/>
            <a:lstStyle/>
            <a:p>
              <a:endParaRPr lang="en-US"/>
            </a:p>
          </p:txBody>
        </p:sp>
        <p:sp>
          <p:nvSpPr>
            <p:cNvPr id="78865" name="Rectangle 17"/>
            <p:cNvSpPr>
              <a:spLocks noChangeArrowheads="1"/>
            </p:cNvSpPr>
            <p:nvPr/>
          </p:nvSpPr>
          <p:spPr bwMode="auto">
            <a:xfrm>
              <a:off x="1536" y="2208"/>
              <a:ext cx="336" cy="144"/>
            </a:xfrm>
            <a:prstGeom prst="rect">
              <a:avLst/>
            </a:prstGeom>
            <a:solidFill>
              <a:srgbClr val="0066FF"/>
            </a:solidFill>
            <a:ln w="9525">
              <a:solidFill>
                <a:schemeClr val="tx1"/>
              </a:solidFill>
              <a:miter lim="800000"/>
              <a:headEnd/>
              <a:tailEnd/>
            </a:ln>
            <a:effectLst/>
          </p:spPr>
          <p:txBody>
            <a:bodyPr wrap="none" anchor="ctr"/>
            <a:lstStyle/>
            <a:p>
              <a:endParaRPr lang="en-US"/>
            </a:p>
          </p:txBody>
        </p:sp>
        <p:sp>
          <p:nvSpPr>
            <p:cNvPr id="78866" name="Rectangle 18"/>
            <p:cNvSpPr>
              <a:spLocks noChangeArrowheads="1"/>
            </p:cNvSpPr>
            <p:nvPr/>
          </p:nvSpPr>
          <p:spPr bwMode="auto">
            <a:xfrm>
              <a:off x="3408" y="2208"/>
              <a:ext cx="336" cy="144"/>
            </a:xfrm>
            <a:prstGeom prst="rect">
              <a:avLst/>
            </a:prstGeom>
            <a:solidFill>
              <a:srgbClr val="0066FF"/>
            </a:solidFill>
            <a:ln w="9525">
              <a:solidFill>
                <a:schemeClr val="tx1"/>
              </a:solidFill>
              <a:miter lim="800000"/>
              <a:headEnd/>
              <a:tailEnd/>
            </a:ln>
            <a:effectLst/>
          </p:spPr>
          <p:txBody>
            <a:bodyPr wrap="none" anchor="ctr"/>
            <a:lstStyle/>
            <a:p>
              <a:endParaRPr lang="en-US"/>
            </a:p>
          </p:txBody>
        </p:sp>
        <p:sp>
          <p:nvSpPr>
            <p:cNvPr id="78867" name="Rectangle 19"/>
            <p:cNvSpPr>
              <a:spLocks noChangeArrowheads="1"/>
            </p:cNvSpPr>
            <p:nvPr/>
          </p:nvSpPr>
          <p:spPr bwMode="auto">
            <a:xfrm>
              <a:off x="3888" y="2208"/>
              <a:ext cx="336" cy="144"/>
            </a:xfrm>
            <a:prstGeom prst="rect">
              <a:avLst/>
            </a:prstGeom>
            <a:solidFill>
              <a:srgbClr val="0066FF"/>
            </a:solidFill>
            <a:ln w="9525">
              <a:solidFill>
                <a:schemeClr val="tx1"/>
              </a:solidFill>
              <a:miter lim="800000"/>
              <a:headEnd/>
              <a:tailEnd/>
            </a:ln>
            <a:effectLst/>
          </p:spPr>
          <p:txBody>
            <a:bodyPr wrap="none" anchor="ctr"/>
            <a:lstStyle/>
            <a:p>
              <a:endParaRPr lang="en-US"/>
            </a:p>
          </p:txBody>
        </p:sp>
        <p:sp>
          <p:nvSpPr>
            <p:cNvPr id="78868" name="Text Box 20"/>
            <p:cNvSpPr txBox="1">
              <a:spLocks noChangeArrowheads="1"/>
            </p:cNvSpPr>
            <p:nvPr/>
          </p:nvSpPr>
          <p:spPr bwMode="auto">
            <a:xfrm>
              <a:off x="4224" y="2169"/>
              <a:ext cx="388" cy="231"/>
            </a:xfrm>
            <a:prstGeom prst="rect">
              <a:avLst/>
            </a:prstGeom>
            <a:noFill/>
            <a:ln w="9525">
              <a:noFill/>
              <a:miter lim="800000"/>
              <a:headEnd/>
              <a:tailEnd/>
            </a:ln>
            <a:effectLst/>
          </p:spPr>
          <p:txBody>
            <a:bodyPr wrap="none">
              <a:spAutoFit/>
            </a:bodyPr>
            <a:lstStyle/>
            <a:p>
              <a:r>
                <a:rPr lang="en-US" dirty="0"/>
                <a:t>B/N</a:t>
              </a:r>
            </a:p>
          </p:txBody>
        </p:sp>
      </p:grpSp>
      <p:grpSp>
        <p:nvGrpSpPr>
          <p:cNvPr id="3" name="Group 21"/>
          <p:cNvGrpSpPr>
            <a:grpSpLocks/>
          </p:cNvGrpSpPr>
          <p:nvPr/>
        </p:nvGrpSpPr>
        <p:grpSpPr bwMode="auto">
          <a:xfrm>
            <a:off x="1676400" y="3030537"/>
            <a:ext cx="6102350" cy="381000"/>
            <a:chOff x="1056" y="1968"/>
            <a:chExt cx="3844" cy="240"/>
          </a:xfrm>
        </p:grpSpPr>
        <p:sp>
          <p:nvSpPr>
            <p:cNvPr id="78870" name="Rectangle 22"/>
            <p:cNvSpPr>
              <a:spLocks noChangeArrowheads="1"/>
            </p:cNvSpPr>
            <p:nvPr/>
          </p:nvSpPr>
          <p:spPr bwMode="auto">
            <a:xfrm>
              <a:off x="1056" y="2016"/>
              <a:ext cx="336" cy="192"/>
            </a:xfrm>
            <a:prstGeom prst="rect">
              <a:avLst/>
            </a:prstGeom>
            <a:solidFill>
              <a:srgbClr val="66FF33"/>
            </a:solidFill>
            <a:ln w="9525">
              <a:solidFill>
                <a:schemeClr val="tx1"/>
              </a:solidFill>
              <a:miter lim="800000"/>
              <a:headEnd/>
              <a:tailEnd/>
            </a:ln>
            <a:effectLst/>
          </p:spPr>
          <p:txBody>
            <a:bodyPr wrap="none" anchor="ctr"/>
            <a:lstStyle/>
            <a:p>
              <a:endParaRPr lang="en-US"/>
            </a:p>
          </p:txBody>
        </p:sp>
        <p:sp>
          <p:nvSpPr>
            <p:cNvPr id="78871" name="Rectangle 23"/>
            <p:cNvSpPr>
              <a:spLocks noChangeArrowheads="1"/>
            </p:cNvSpPr>
            <p:nvPr/>
          </p:nvSpPr>
          <p:spPr bwMode="auto">
            <a:xfrm>
              <a:off x="1536" y="2016"/>
              <a:ext cx="336" cy="192"/>
            </a:xfrm>
            <a:prstGeom prst="rect">
              <a:avLst/>
            </a:prstGeom>
            <a:solidFill>
              <a:srgbClr val="66FF33"/>
            </a:solidFill>
            <a:ln w="9525">
              <a:solidFill>
                <a:schemeClr val="tx1"/>
              </a:solidFill>
              <a:miter lim="800000"/>
              <a:headEnd/>
              <a:tailEnd/>
            </a:ln>
            <a:effectLst/>
          </p:spPr>
          <p:txBody>
            <a:bodyPr wrap="none" anchor="ctr"/>
            <a:lstStyle/>
            <a:p>
              <a:endParaRPr lang="en-US"/>
            </a:p>
          </p:txBody>
        </p:sp>
        <p:sp>
          <p:nvSpPr>
            <p:cNvPr id="78872" name="Rectangle 24"/>
            <p:cNvSpPr>
              <a:spLocks noChangeArrowheads="1"/>
            </p:cNvSpPr>
            <p:nvPr/>
          </p:nvSpPr>
          <p:spPr bwMode="auto">
            <a:xfrm>
              <a:off x="3408" y="2016"/>
              <a:ext cx="336" cy="192"/>
            </a:xfrm>
            <a:prstGeom prst="rect">
              <a:avLst/>
            </a:prstGeom>
            <a:solidFill>
              <a:srgbClr val="66FF33"/>
            </a:solidFill>
            <a:ln w="9525">
              <a:solidFill>
                <a:schemeClr val="tx1"/>
              </a:solidFill>
              <a:miter lim="800000"/>
              <a:headEnd/>
              <a:tailEnd/>
            </a:ln>
            <a:effectLst/>
          </p:spPr>
          <p:txBody>
            <a:bodyPr wrap="none" anchor="ctr"/>
            <a:lstStyle/>
            <a:p>
              <a:endParaRPr lang="en-US"/>
            </a:p>
          </p:txBody>
        </p:sp>
        <p:sp>
          <p:nvSpPr>
            <p:cNvPr id="78873" name="Rectangle 25"/>
            <p:cNvSpPr>
              <a:spLocks noChangeArrowheads="1"/>
            </p:cNvSpPr>
            <p:nvPr/>
          </p:nvSpPr>
          <p:spPr bwMode="auto">
            <a:xfrm>
              <a:off x="3888" y="2016"/>
              <a:ext cx="336" cy="192"/>
            </a:xfrm>
            <a:prstGeom prst="rect">
              <a:avLst/>
            </a:prstGeom>
            <a:solidFill>
              <a:srgbClr val="66FF33"/>
            </a:solidFill>
            <a:ln w="9525">
              <a:solidFill>
                <a:schemeClr val="tx1"/>
              </a:solidFill>
              <a:miter lim="800000"/>
              <a:headEnd/>
              <a:tailEnd/>
            </a:ln>
            <a:effectLst/>
          </p:spPr>
          <p:txBody>
            <a:bodyPr wrap="none" anchor="ctr"/>
            <a:lstStyle/>
            <a:p>
              <a:endParaRPr lang="en-US"/>
            </a:p>
          </p:txBody>
        </p:sp>
        <p:sp>
          <p:nvSpPr>
            <p:cNvPr id="78874" name="Text Box 26"/>
            <p:cNvSpPr txBox="1">
              <a:spLocks noChangeArrowheads="1"/>
            </p:cNvSpPr>
            <p:nvPr/>
          </p:nvSpPr>
          <p:spPr bwMode="auto">
            <a:xfrm>
              <a:off x="4224" y="1968"/>
              <a:ext cx="676" cy="231"/>
            </a:xfrm>
            <a:prstGeom prst="rect">
              <a:avLst/>
            </a:prstGeom>
            <a:noFill/>
            <a:ln w="9525">
              <a:noFill/>
              <a:miter lim="800000"/>
              <a:headEnd/>
              <a:tailEnd/>
            </a:ln>
            <a:effectLst/>
          </p:spPr>
          <p:txBody>
            <a:bodyPr wrap="none">
              <a:spAutoFit/>
            </a:bodyPr>
            <a:lstStyle/>
            <a:p>
              <a:r>
                <a:rPr lang="en-US"/>
                <a:t>B/(N-1)</a:t>
              </a:r>
            </a:p>
          </p:txBody>
        </p:sp>
      </p:grpSp>
      <p:grpSp>
        <p:nvGrpSpPr>
          <p:cNvPr id="4" name="Group 27"/>
          <p:cNvGrpSpPr>
            <a:grpSpLocks/>
          </p:cNvGrpSpPr>
          <p:nvPr/>
        </p:nvGrpSpPr>
        <p:grpSpPr bwMode="auto">
          <a:xfrm>
            <a:off x="2438400" y="2663825"/>
            <a:ext cx="5340350" cy="442912"/>
            <a:chOff x="1536" y="1737"/>
            <a:chExt cx="3364" cy="279"/>
          </a:xfrm>
        </p:grpSpPr>
        <p:sp>
          <p:nvSpPr>
            <p:cNvPr id="78876" name="Rectangle 28"/>
            <p:cNvSpPr>
              <a:spLocks noChangeArrowheads="1"/>
            </p:cNvSpPr>
            <p:nvPr/>
          </p:nvSpPr>
          <p:spPr bwMode="auto">
            <a:xfrm>
              <a:off x="1536" y="1776"/>
              <a:ext cx="336" cy="240"/>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78877" name="Rectangle 29"/>
            <p:cNvSpPr>
              <a:spLocks noChangeArrowheads="1"/>
            </p:cNvSpPr>
            <p:nvPr/>
          </p:nvSpPr>
          <p:spPr bwMode="auto">
            <a:xfrm>
              <a:off x="3408" y="1776"/>
              <a:ext cx="336" cy="240"/>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78878" name="Rectangle 30"/>
            <p:cNvSpPr>
              <a:spLocks noChangeArrowheads="1"/>
            </p:cNvSpPr>
            <p:nvPr/>
          </p:nvSpPr>
          <p:spPr bwMode="auto">
            <a:xfrm>
              <a:off x="3888" y="1776"/>
              <a:ext cx="336" cy="240"/>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78879" name="Text Box 31"/>
            <p:cNvSpPr txBox="1">
              <a:spLocks noChangeArrowheads="1"/>
            </p:cNvSpPr>
            <p:nvPr/>
          </p:nvSpPr>
          <p:spPr bwMode="auto">
            <a:xfrm>
              <a:off x="4224" y="1737"/>
              <a:ext cx="676" cy="231"/>
            </a:xfrm>
            <a:prstGeom prst="rect">
              <a:avLst/>
            </a:prstGeom>
            <a:noFill/>
            <a:ln w="9525">
              <a:noFill/>
              <a:miter lim="800000"/>
              <a:headEnd/>
              <a:tailEnd/>
            </a:ln>
            <a:effectLst/>
          </p:spPr>
          <p:txBody>
            <a:bodyPr wrap="none">
              <a:spAutoFit/>
            </a:bodyPr>
            <a:lstStyle/>
            <a:p>
              <a:r>
                <a:rPr lang="en-US"/>
                <a:t>B/(N-2)</a:t>
              </a:r>
            </a:p>
          </p:txBody>
        </p:sp>
      </p:grpSp>
      <mc:AlternateContent xmlns:mc="http://schemas.openxmlformats.org/markup-compatibility/2006" xmlns:a14="http://schemas.microsoft.com/office/drawing/2010/main">
        <mc:Choice Requires="a14">
          <p:sp>
            <p:nvSpPr>
              <p:cNvPr id="78880" name="Text Box 32"/>
              <p:cNvSpPr txBox="1">
                <a:spLocks noChangeArrowheads="1"/>
              </p:cNvSpPr>
              <p:nvPr/>
            </p:nvSpPr>
            <p:spPr bwMode="auto">
              <a:xfrm>
                <a:off x="609600" y="4083259"/>
                <a:ext cx="8382000" cy="1403141"/>
              </a:xfrm>
              <a:prstGeom prst="rect">
                <a:avLst/>
              </a:prstGeom>
              <a:noFill/>
              <a:ln w="9525">
                <a:noFill/>
                <a:miter lim="800000"/>
                <a:headEnd/>
                <a:tailEnd/>
              </a:ln>
              <a:effectLst/>
            </p:spPr>
            <p:txBody>
              <a:bodyPr wrap="square">
                <a:spAutoFit/>
              </a:bodyPr>
              <a:lstStyle/>
              <a:p>
                <a:r>
                  <a:rPr lang="en-US" sz="2400" dirty="0">
                    <a:latin typeface="Calibri" pitchFamily="34" charset="0"/>
                    <a:cs typeface="Calibri" pitchFamily="34" charset="0"/>
                  </a:rPr>
                  <a:t>BALANCE assigns each of the queries in round 1 to </a:t>
                </a:r>
                <a:r>
                  <a:rPr lang="en-US" sz="2400" b="1" dirty="0">
                    <a:latin typeface="Calibri" pitchFamily="34" charset="0"/>
                    <a:cs typeface="Calibri" pitchFamily="34" charset="0"/>
                  </a:rPr>
                  <a:t>N</a:t>
                </a:r>
                <a:r>
                  <a:rPr lang="en-US" sz="2400" dirty="0">
                    <a:latin typeface="Calibri" pitchFamily="34" charset="0"/>
                    <a:cs typeface="Calibri" pitchFamily="34" charset="0"/>
                  </a:rPr>
                  <a:t> advertisers. </a:t>
                </a:r>
                <a:br>
                  <a:rPr lang="en-US" sz="2400" dirty="0">
                    <a:latin typeface="Calibri" pitchFamily="34" charset="0"/>
                    <a:cs typeface="Calibri" pitchFamily="34" charset="0"/>
                  </a:rPr>
                </a:br>
                <a:r>
                  <a:rPr lang="en-US" sz="2400" dirty="0">
                    <a:latin typeface="Calibri" pitchFamily="34" charset="0"/>
                    <a:cs typeface="Calibri" pitchFamily="34" charset="0"/>
                  </a:rPr>
                  <a:t>After </a:t>
                </a:r>
                <a:r>
                  <a:rPr lang="en-US" sz="2400" b="1" i="1" dirty="0">
                    <a:latin typeface="Calibri" pitchFamily="34" charset="0"/>
                    <a:cs typeface="Calibri" pitchFamily="34" charset="0"/>
                  </a:rPr>
                  <a:t>k</a:t>
                </a:r>
                <a:r>
                  <a:rPr lang="en-US" sz="2400" b="1" dirty="0">
                    <a:latin typeface="Calibri" pitchFamily="34" charset="0"/>
                    <a:cs typeface="Calibri" pitchFamily="34" charset="0"/>
                  </a:rPr>
                  <a:t> </a:t>
                </a:r>
                <a:r>
                  <a:rPr lang="en-US" sz="2400" dirty="0">
                    <a:latin typeface="Calibri" pitchFamily="34" charset="0"/>
                    <a:cs typeface="Calibri" pitchFamily="34" charset="0"/>
                  </a:rPr>
                  <a:t>rounds, sum of allocations to each of advertisers </a:t>
                </a:r>
                <a:r>
                  <a:rPr lang="en-US" sz="2400" b="1" i="1" dirty="0" err="1">
                    <a:latin typeface="Calibri" pitchFamily="34" charset="0"/>
                    <a:cs typeface="Calibri" pitchFamily="34" charset="0"/>
                  </a:rPr>
                  <a:t>A</a:t>
                </a:r>
                <a:r>
                  <a:rPr lang="en-US" sz="2400" b="1" i="1" baseline="-25000" dirty="0" err="1">
                    <a:latin typeface="Calibri" pitchFamily="34" charset="0"/>
                    <a:cs typeface="Calibri" pitchFamily="34" charset="0"/>
                  </a:rPr>
                  <a:t>k</a:t>
                </a:r>
                <a:r>
                  <a:rPr lang="en-US" sz="2400" b="1" i="1" dirty="0">
                    <a:latin typeface="Calibri" pitchFamily="34" charset="0"/>
                    <a:cs typeface="Calibri" pitchFamily="34" charset="0"/>
                  </a:rPr>
                  <a:t>,…,A</a:t>
                </a:r>
                <a:r>
                  <a:rPr lang="en-US" sz="2400" b="1" i="1" baseline="-25000" dirty="0">
                    <a:latin typeface="Calibri" pitchFamily="34" charset="0"/>
                    <a:cs typeface="Calibri" pitchFamily="34" charset="0"/>
                  </a:rPr>
                  <a:t>N</a:t>
                </a:r>
                <a:r>
                  <a:rPr lang="en-US" sz="2400" i="1" dirty="0">
                    <a:latin typeface="Calibri" pitchFamily="34" charset="0"/>
                    <a:cs typeface="Calibri" pitchFamily="34" charset="0"/>
                  </a:rPr>
                  <a:t> </a:t>
                </a:r>
                <a:r>
                  <a:rPr lang="en-US" sz="2400" dirty="0">
                    <a:latin typeface="Calibri" pitchFamily="34" charset="0"/>
                    <a:cs typeface="Calibri" pitchFamily="34" charset="0"/>
                  </a:rPr>
                  <a:t>is </a:t>
                </a:r>
                <a14:m>
                  <m:oMath xmlns:m="http://schemas.openxmlformats.org/officeDocument/2006/math">
                    <m:sSub>
                      <m:sSubPr>
                        <m:ctrlPr>
                          <a:rPr lang="en-US" sz="2400" b="1" i="1" dirty="0" smtClean="0">
                            <a:latin typeface="Cambria Math" panose="02040503050406030204" pitchFamily="18" charset="0"/>
                            <a:cs typeface="Calibri" pitchFamily="34" charset="0"/>
                          </a:rPr>
                        </m:ctrlPr>
                      </m:sSubPr>
                      <m:e>
                        <m:r>
                          <a:rPr lang="en-US" sz="2400" b="1" i="1" dirty="0" smtClean="0">
                            <a:latin typeface="Cambria Math"/>
                            <a:cs typeface="Calibri" pitchFamily="34" charset="0"/>
                          </a:rPr>
                          <m:t>𝑺</m:t>
                        </m:r>
                      </m:e>
                      <m:sub>
                        <m:r>
                          <a:rPr lang="en-US" sz="2400" b="1" i="1" dirty="0" smtClean="0">
                            <a:latin typeface="Cambria Math"/>
                            <a:cs typeface="Calibri" pitchFamily="34" charset="0"/>
                          </a:rPr>
                          <m:t>𝒌</m:t>
                        </m:r>
                      </m:sub>
                    </m:sSub>
                    <m:r>
                      <a:rPr lang="en-US" sz="2400" b="1" i="1" dirty="0">
                        <a:latin typeface="Cambria Math"/>
                        <a:cs typeface="Calibri" pitchFamily="34" charset="0"/>
                      </a:rPr>
                      <m:t>= </m:t>
                    </m:r>
                    <m:sSub>
                      <m:sSubPr>
                        <m:ctrlPr>
                          <a:rPr lang="en-US" sz="2400" b="1" i="1" dirty="0" smtClean="0">
                            <a:latin typeface="Cambria Math" panose="02040503050406030204" pitchFamily="18" charset="0"/>
                            <a:cs typeface="Calibri" pitchFamily="34" charset="0"/>
                          </a:rPr>
                        </m:ctrlPr>
                      </m:sSubPr>
                      <m:e>
                        <m:r>
                          <a:rPr lang="en-US" sz="2400" b="1" i="1" dirty="0" smtClean="0">
                            <a:latin typeface="Cambria Math"/>
                            <a:cs typeface="Calibri" pitchFamily="34" charset="0"/>
                          </a:rPr>
                          <m:t>𝑺</m:t>
                        </m:r>
                      </m:e>
                      <m:sub>
                        <m:r>
                          <a:rPr lang="en-US" sz="2400" b="1" i="1" dirty="0" smtClean="0">
                            <a:latin typeface="Cambria Math"/>
                            <a:cs typeface="Calibri" pitchFamily="34" charset="0"/>
                          </a:rPr>
                          <m:t>𝒌</m:t>
                        </m:r>
                        <m:r>
                          <a:rPr lang="en-US" sz="2400" b="1" i="1" dirty="0" smtClean="0">
                            <a:latin typeface="Cambria Math"/>
                            <a:cs typeface="Calibri" pitchFamily="34" charset="0"/>
                          </a:rPr>
                          <m:t>+</m:t>
                        </m:r>
                        <m:r>
                          <a:rPr lang="en-US" sz="2400" b="1" i="1" dirty="0" smtClean="0">
                            <a:latin typeface="Cambria Math"/>
                            <a:cs typeface="Calibri" pitchFamily="34" charset="0"/>
                          </a:rPr>
                          <m:t>𝟏</m:t>
                        </m:r>
                      </m:sub>
                    </m:sSub>
                    <m:r>
                      <a:rPr lang="en-US" sz="2400" b="1" i="1" dirty="0">
                        <a:latin typeface="Cambria Math"/>
                        <a:cs typeface="Calibri" pitchFamily="34" charset="0"/>
                      </a:rPr>
                      <m:t>=…=</m:t>
                    </m:r>
                    <m:sSub>
                      <m:sSubPr>
                        <m:ctrlPr>
                          <a:rPr lang="en-US" sz="2400" b="1" i="1" dirty="0" smtClean="0">
                            <a:latin typeface="Cambria Math" panose="02040503050406030204" pitchFamily="18" charset="0"/>
                            <a:cs typeface="Calibri" pitchFamily="34" charset="0"/>
                          </a:rPr>
                        </m:ctrlPr>
                      </m:sSubPr>
                      <m:e>
                        <m:r>
                          <a:rPr lang="en-US" sz="2400" b="1" i="1" dirty="0" smtClean="0">
                            <a:latin typeface="Cambria Math"/>
                            <a:cs typeface="Calibri" pitchFamily="34" charset="0"/>
                          </a:rPr>
                          <m:t>𝑺</m:t>
                        </m:r>
                      </m:e>
                      <m:sub>
                        <m:r>
                          <a:rPr lang="en-US" sz="2400" b="1" i="1" dirty="0" smtClean="0">
                            <a:latin typeface="Cambria Math"/>
                            <a:cs typeface="Calibri" pitchFamily="34" charset="0"/>
                          </a:rPr>
                          <m:t>𝑵</m:t>
                        </m:r>
                      </m:sub>
                    </m:sSub>
                    <m:r>
                      <a:rPr lang="en-US" sz="2400" b="1" i="1" dirty="0">
                        <a:latin typeface="Cambria Math"/>
                        <a:cs typeface="Calibri" pitchFamily="34" charset="0"/>
                      </a:rPr>
                      <m:t>=</m:t>
                    </m:r>
                    <m:nary>
                      <m:naryPr>
                        <m:chr m:val="∑"/>
                        <m:ctrlPr>
                          <a:rPr lang="en-US" sz="2400" b="1" i="1" dirty="0" smtClean="0">
                            <a:latin typeface="Cambria Math" panose="02040503050406030204" pitchFamily="18" charset="0"/>
                            <a:cs typeface="Calibri" pitchFamily="34" charset="0"/>
                          </a:rPr>
                        </m:ctrlPr>
                      </m:naryPr>
                      <m:sub>
                        <m:r>
                          <m:rPr>
                            <m:brk m:alnAt="23"/>
                          </m:rPr>
                          <a:rPr lang="en-US" sz="2400" b="1" i="1" dirty="0" smtClean="0">
                            <a:latin typeface="Cambria Math"/>
                            <a:cs typeface="Calibri" pitchFamily="34" charset="0"/>
                          </a:rPr>
                          <m:t>𝒊</m:t>
                        </m:r>
                        <m:r>
                          <a:rPr lang="en-US" sz="2400" b="1" i="1" dirty="0" smtClean="0">
                            <a:latin typeface="Cambria Math"/>
                            <a:cs typeface="Calibri" pitchFamily="34" charset="0"/>
                          </a:rPr>
                          <m:t>=</m:t>
                        </m:r>
                        <m:r>
                          <a:rPr lang="en-US" sz="2400" b="1" i="1" dirty="0" smtClean="0">
                            <a:latin typeface="Cambria Math"/>
                            <a:cs typeface="Calibri" pitchFamily="34" charset="0"/>
                          </a:rPr>
                          <m:t>𝟏</m:t>
                        </m:r>
                      </m:sub>
                      <m:sup>
                        <m:r>
                          <a:rPr lang="en-US" sz="2400" b="1" i="1" dirty="0" smtClean="0">
                            <a:latin typeface="Cambria Math"/>
                            <a:cs typeface="Calibri" pitchFamily="34" charset="0"/>
                          </a:rPr>
                          <m:t>𝒌</m:t>
                        </m:r>
                        <m:r>
                          <a:rPr lang="en-US" sz="2400" b="1" i="1" dirty="0" smtClean="0">
                            <a:latin typeface="Cambria Math"/>
                            <a:cs typeface="Calibri" pitchFamily="34" charset="0"/>
                          </a:rPr>
                          <m:t>−</m:t>
                        </m:r>
                        <m:r>
                          <a:rPr lang="en-US" sz="2400" b="1" i="1" dirty="0" smtClean="0">
                            <a:latin typeface="Cambria Math"/>
                            <a:cs typeface="Calibri" pitchFamily="34" charset="0"/>
                          </a:rPr>
                          <m:t>𝟏</m:t>
                        </m:r>
                      </m:sup>
                      <m:e>
                        <m:f>
                          <m:fPr>
                            <m:ctrlPr>
                              <a:rPr lang="en-US" sz="2400" b="1" i="1" dirty="0" smtClean="0">
                                <a:latin typeface="Cambria Math" panose="02040503050406030204" pitchFamily="18" charset="0"/>
                                <a:cs typeface="Calibri" pitchFamily="34" charset="0"/>
                              </a:rPr>
                            </m:ctrlPr>
                          </m:fPr>
                          <m:num>
                            <m:r>
                              <a:rPr lang="en-US" sz="2400" b="1" i="1" dirty="0" smtClean="0">
                                <a:latin typeface="Cambria Math"/>
                                <a:cs typeface="Calibri" pitchFamily="34" charset="0"/>
                              </a:rPr>
                              <m:t>𝑩</m:t>
                            </m:r>
                          </m:num>
                          <m:den>
                            <m:r>
                              <a:rPr lang="en-US" sz="2400" b="1" i="1" dirty="0" smtClean="0">
                                <a:latin typeface="Cambria Math"/>
                                <a:cs typeface="Calibri" pitchFamily="34" charset="0"/>
                              </a:rPr>
                              <m:t>𝑵</m:t>
                            </m:r>
                            <m:r>
                              <a:rPr lang="en-US" sz="2400" b="1" i="1" dirty="0" smtClean="0">
                                <a:latin typeface="Cambria Math"/>
                                <a:cs typeface="Calibri" pitchFamily="34" charset="0"/>
                              </a:rPr>
                              <m:t>−(</m:t>
                            </m:r>
                            <m:r>
                              <a:rPr lang="en-US" sz="2400" b="1" i="1" dirty="0" smtClean="0">
                                <a:latin typeface="Cambria Math"/>
                                <a:cs typeface="Calibri" pitchFamily="34" charset="0"/>
                              </a:rPr>
                              <m:t>𝒊</m:t>
                            </m:r>
                            <m:r>
                              <a:rPr lang="en-US" sz="2400" b="1" i="1" dirty="0" smtClean="0">
                                <a:latin typeface="Cambria Math"/>
                                <a:cs typeface="Calibri" pitchFamily="34" charset="0"/>
                              </a:rPr>
                              <m:t>−</m:t>
                            </m:r>
                            <m:r>
                              <a:rPr lang="en-US" sz="2400" b="1" i="1" dirty="0" smtClean="0">
                                <a:latin typeface="Cambria Math"/>
                                <a:cs typeface="Calibri" pitchFamily="34" charset="0"/>
                              </a:rPr>
                              <m:t>𝟏</m:t>
                            </m:r>
                            <m:r>
                              <a:rPr lang="en-US" sz="2400" b="1" i="1" dirty="0" smtClean="0">
                                <a:latin typeface="Cambria Math"/>
                                <a:cs typeface="Calibri" pitchFamily="34" charset="0"/>
                              </a:rPr>
                              <m:t>)</m:t>
                            </m:r>
                          </m:den>
                        </m:f>
                      </m:e>
                    </m:nary>
                  </m:oMath>
                </a14:m>
                <a:endParaRPr lang="en-US" sz="2400" b="1" i="1" dirty="0">
                  <a:latin typeface="Calibri" pitchFamily="34" charset="0"/>
                  <a:cs typeface="Calibri" pitchFamily="34" charset="0"/>
                </a:endParaRPr>
              </a:p>
            </p:txBody>
          </p:sp>
        </mc:Choice>
        <mc:Fallback xmlns="">
          <p:sp>
            <p:nvSpPr>
              <p:cNvPr id="78880" name="Text Box 32"/>
              <p:cNvSpPr txBox="1">
                <a:spLocks noRot="1" noChangeAspect="1" noMove="1" noResize="1" noEditPoints="1" noAdjustHandles="1" noChangeArrowheads="1" noChangeShapeType="1" noTextEdit="1"/>
              </p:cNvSpPr>
              <p:nvPr/>
            </p:nvSpPr>
            <p:spPr bwMode="auto">
              <a:xfrm>
                <a:off x="609600" y="4083259"/>
                <a:ext cx="8382000" cy="1403141"/>
              </a:xfrm>
              <a:prstGeom prst="rect">
                <a:avLst/>
              </a:prstGeom>
              <a:blipFill>
                <a:blip r:embed="rId3"/>
                <a:stretch>
                  <a:fillRect l="-1091" t="-3478" r="-1891"/>
                </a:stretch>
              </a:blipFill>
              <a:ln w="9525">
                <a:noFill/>
                <a:miter lim="800000"/>
                <a:headEnd/>
                <a:tailEnd/>
              </a:ln>
              <a:effectLst/>
            </p:spPr>
            <p:txBody>
              <a:bodyPr/>
              <a:lstStyle/>
              <a:p>
                <a:r>
                  <a:rPr lang="it-IT">
                    <a:noFill/>
                  </a:rPr>
                  <a:t> </a:t>
                </a:r>
              </a:p>
            </p:txBody>
          </p:sp>
        </mc:Fallback>
      </mc:AlternateContent>
      <p:sp>
        <p:nvSpPr>
          <p:cNvPr id="78882" name="Text Box 34"/>
          <p:cNvSpPr txBox="1">
            <a:spLocks noChangeArrowheads="1"/>
          </p:cNvSpPr>
          <p:nvPr/>
        </p:nvSpPr>
        <p:spPr bwMode="auto">
          <a:xfrm>
            <a:off x="609600" y="5638800"/>
            <a:ext cx="7848600" cy="830997"/>
          </a:xfrm>
          <a:prstGeom prst="rect">
            <a:avLst/>
          </a:prstGeom>
          <a:noFill/>
          <a:ln w="9525">
            <a:noFill/>
            <a:miter lim="800000"/>
            <a:headEnd/>
            <a:tailEnd/>
          </a:ln>
          <a:effectLst/>
        </p:spPr>
        <p:txBody>
          <a:bodyPr wrap="square">
            <a:spAutoFit/>
          </a:bodyPr>
          <a:lstStyle/>
          <a:p>
            <a:r>
              <a:rPr lang="en-US" sz="2400" b="1" dirty="0">
                <a:solidFill>
                  <a:srgbClr val="008000"/>
                </a:solidFill>
                <a:latin typeface="Calibri" pitchFamily="34" charset="0"/>
                <a:cs typeface="Calibri" pitchFamily="34" charset="0"/>
              </a:rPr>
              <a:t>If we find the smallest </a:t>
            </a:r>
            <a:r>
              <a:rPr lang="en-US" sz="2400" b="1" i="1" dirty="0">
                <a:solidFill>
                  <a:srgbClr val="008000"/>
                </a:solidFill>
                <a:latin typeface="Calibri" pitchFamily="34" charset="0"/>
                <a:cs typeface="Calibri" pitchFamily="34" charset="0"/>
              </a:rPr>
              <a:t>k</a:t>
            </a:r>
            <a:r>
              <a:rPr lang="en-US" sz="2400" b="1" dirty="0">
                <a:solidFill>
                  <a:srgbClr val="008000"/>
                </a:solidFill>
                <a:latin typeface="Calibri" pitchFamily="34" charset="0"/>
                <a:cs typeface="Calibri" pitchFamily="34" charset="0"/>
              </a:rPr>
              <a:t> such that </a:t>
            </a:r>
            <a:r>
              <a:rPr lang="en-US" sz="2400" b="1" i="1" dirty="0" err="1">
                <a:solidFill>
                  <a:srgbClr val="008000"/>
                </a:solidFill>
                <a:latin typeface="Calibri" pitchFamily="34" charset="0"/>
                <a:cs typeface="Calibri" pitchFamily="34" charset="0"/>
              </a:rPr>
              <a:t>S</a:t>
            </a:r>
            <a:r>
              <a:rPr lang="en-US" sz="2400" b="1" i="1" baseline="-25000" dirty="0" err="1">
                <a:solidFill>
                  <a:srgbClr val="008000"/>
                </a:solidFill>
                <a:latin typeface="Calibri" pitchFamily="34" charset="0"/>
                <a:cs typeface="Calibri" pitchFamily="34" charset="0"/>
              </a:rPr>
              <a:t>k</a:t>
            </a:r>
            <a:r>
              <a:rPr lang="en-US" sz="2400" b="1" i="1" dirty="0">
                <a:solidFill>
                  <a:srgbClr val="008000"/>
                </a:solidFill>
                <a:latin typeface="Calibri" pitchFamily="34" charset="0"/>
                <a:cs typeface="Calibri" pitchFamily="34" charset="0"/>
              </a:rPr>
              <a:t> </a:t>
            </a:r>
            <a:r>
              <a:rPr lang="en-US" sz="2400" b="1" i="1" dirty="0">
                <a:solidFill>
                  <a:srgbClr val="008000"/>
                </a:solidFill>
                <a:latin typeface="Calibri" pitchFamily="34" charset="0"/>
                <a:cs typeface="Calibri" pitchFamily="34" charset="0"/>
                <a:sym typeface="Symbol"/>
              </a:rPr>
              <a:t></a:t>
            </a:r>
            <a:r>
              <a:rPr lang="en-US" sz="2400" b="1" i="1" dirty="0">
                <a:solidFill>
                  <a:srgbClr val="008000"/>
                </a:solidFill>
                <a:latin typeface="Calibri" pitchFamily="34" charset="0"/>
                <a:cs typeface="Calibri" pitchFamily="34" charset="0"/>
              </a:rPr>
              <a:t> B</a:t>
            </a:r>
            <a:r>
              <a:rPr lang="en-US" sz="2400" b="1" dirty="0">
                <a:solidFill>
                  <a:srgbClr val="008000"/>
                </a:solidFill>
                <a:latin typeface="Calibri" pitchFamily="34" charset="0"/>
                <a:cs typeface="Calibri" pitchFamily="34" charset="0"/>
              </a:rPr>
              <a:t>, then after </a:t>
            </a:r>
            <a:r>
              <a:rPr lang="en-US" sz="2400" b="1" i="1" dirty="0">
                <a:solidFill>
                  <a:srgbClr val="008000"/>
                </a:solidFill>
                <a:latin typeface="Calibri" pitchFamily="34" charset="0"/>
                <a:cs typeface="Calibri" pitchFamily="34" charset="0"/>
              </a:rPr>
              <a:t>k</a:t>
            </a:r>
            <a:r>
              <a:rPr lang="en-US" sz="2400" b="1" dirty="0">
                <a:solidFill>
                  <a:srgbClr val="008000"/>
                </a:solidFill>
                <a:latin typeface="Calibri" pitchFamily="34" charset="0"/>
                <a:cs typeface="Calibri" pitchFamily="34" charset="0"/>
              </a:rPr>
              <a:t> rounds</a:t>
            </a:r>
          </a:p>
          <a:p>
            <a:r>
              <a:rPr lang="en-US" sz="2400" b="1" dirty="0">
                <a:solidFill>
                  <a:srgbClr val="008000"/>
                </a:solidFill>
                <a:latin typeface="Calibri" pitchFamily="34" charset="0"/>
                <a:cs typeface="Calibri" pitchFamily="34" charset="0"/>
              </a:rPr>
              <a:t>we cannot allocate any queries to any advertiser</a:t>
            </a:r>
          </a:p>
        </p:txBody>
      </p:sp>
      <p:sp>
        <p:nvSpPr>
          <p:cNvPr id="35" name="Slide Number Placeholder 34"/>
          <p:cNvSpPr>
            <a:spLocks noGrp="1"/>
          </p:cNvSpPr>
          <p:nvPr>
            <p:ph type="sldNum" sz="quarter" idx="12"/>
          </p:nvPr>
        </p:nvSpPr>
        <p:spPr/>
        <p:txBody>
          <a:bodyPr/>
          <a:lstStyle/>
          <a:p>
            <a:fld id="{19B12225-5612-419B-A8D5-4B8EEE4C217E}" type="slidenum">
              <a:rPr lang="en-US" smtClean="0"/>
              <a:pPr/>
              <a:t>154</a:t>
            </a:fld>
            <a:endParaRPr lang="en-US"/>
          </a:p>
        </p:txBody>
      </p:sp>
      <p:sp>
        <p:nvSpPr>
          <p:cNvPr id="36" name="Footer Placeholder 3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445939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8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80" grpId="0" autoUpdateAnimBg="0"/>
      <p:bldP spid="7888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a:t>BALANCE: Analysis</a:t>
            </a:r>
          </a:p>
        </p:txBody>
      </p:sp>
      <p:sp>
        <p:nvSpPr>
          <p:cNvPr id="73732" name="Text Box 4"/>
          <p:cNvSpPr txBox="1">
            <a:spLocks noChangeArrowheads="1"/>
          </p:cNvSpPr>
          <p:nvPr/>
        </p:nvSpPr>
        <p:spPr bwMode="auto">
          <a:xfrm>
            <a:off x="898525" y="1784350"/>
            <a:ext cx="7510389" cy="461665"/>
          </a:xfrm>
          <a:prstGeom prst="rect">
            <a:avLst/>
          </a:prstGeom>
          <a:noFill/>
          <a:ln w="9525">
            <a:noFill/>
            <a:miter lim="800000"/>
            <a:headEnd/>
            <a:tailEnd/>
          </a:ln>
          <a:effectLst/>
        </p:spPr>
        <p:txBody>
          <a:bodyPr wrap="none">
            <a:spAutoFit/>
          </a:bodyPr>
          <a:lstStyle/>
          <a:p>
            <a:r>
              <a:rPr lang="en-US" sz="2400" dirty="0">
                <a:latin typeface="Verdana" pitchFamily="34" charset="0"/>
                <a:ea typeface="Verdana" pitchFamily="34" charset="0"/>
                <a:cs typeface="Verdana" pitchFamily="34" charset="0"/>
              </a:rPr>
              <a:t>B/1   B/2   B/3  …  B/(N-(k-1)) … B/(N-1)   B/N</a:t>
            </a:r>
          </a:p>
        </p:txBody>
      </p:sp>
      <p:sp>
        <p:nvSpPr>
          <p:cNvPr id="73733" name="Line 5"/>
          <p:cNvSpPr>
            <a:spLocks noChangeShapeType="1"/>
          </p:cNvSpPr>
          <p:nvPr/>
        </p:nvSpPr>
        <p:spPr bwMode="auto">
          <a:xfrm>
            <a:off x="7543800" y="2362200"/>
            <a:ext cx="5334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73734" name="Text Box 6"/>
          <p:cNvSpPr txBox="1">
            <a:spLocks noChangeArrowheads="1"/>
          </p:cNvSpPr>
          <p:nvPr/>
        </p:nvSpPr>
        <p:spPr bwMode="auto">
          <a:xfrm>
            <a:off x="7640638" y="2393950"/>
            <a:ext cx="436562" cy="366713"/>
          </a:xfrm>
          <a:prstGeom prst="rect">
            <a:avLst/>
          </a:prstGeom>
          <a:noFill/>
          <a:ln w="9525">
            <a:noFill/>
            <a:miter lim="800000"/>
            <a:headEnd/>
            <a:tailEnd/>
          </a:ln>
          <a:effectLst/>
        </p:spPr>
        <p:txBody>
          <a:bodyPr wrap="none">
            <a:spAutoFit/>
          </a:bodyPr>
          <a:lstStyle/>
          <a:p>
            <a:r>
              <a:rPr lang="en-US"/>
              <a:t>S</a:t>
            </a:r>
            <a:r>
              <a:rPr lang="en-US" baseline="-25000"/>
              <a:t>1</a:t>
            </a:r>
          </a:p>
        </p:txBody>
      </p:sp>
      <p:sp>
        <p:nvSpPr>
          <p:cNvPr id="73735" name="Line 7"/>
          <p:cNvSpPr>
            <a:spLocks noChangeShapeType="1"/>
          </p:cNvSpPr>
          <p:nvPr/>
        </p:nvSpPr>
        <p:spPr bwMode="auto">
          <a:xfrm>
            <a:off x="6248400" y="2819400"/>
            <a:ext cx="19050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73736" name="Text Box 8"/>
          <p:cNvSpPr txBox="1">
            <a:spLocks noChangeArrowheads="1"/>
          </p:cNvSpPr>
          <p:nvPr/>
        </p:nvSpPr>
        <p:spPr bwMode="auto">
          <a:xfrm>
            <a:off x="7031038" y="2833688"/>
            <a:ext cx="436562" cy="366712"/>
          </a:xfrm>
          <a:prstGeom prst="rect">
            <a:avLst/>
          </a:prstGeom>
          <a:noFill/>
          <a:ln w="9525">
            <a:noFill/>
            <a:miter lim="800000"/>
            <a:headEnd/>
            <a:tailEnd/>
          </a:ln>
          <a:effectLst/>
        </p:spPr>
        <p:txBody>
          <a:bodyPr wrap="none">
            <a:spAutoFit/>
          </a:bodyPr>
          <a:lstStyle/>
          <a:p>
            <a:r>
              <a:rPr lang="en-US"/>
              <a:t>S</a:t>
            </a:r>
            <a:r>
              <a:rPr lang="en-US" baseline="-25000"/>
              <a:t>2</a:t>
            </a:r>
          </a:p>
        </p:txBody>
      </p:sp>
      <p:sp>
        <p:nvSpPr>
          <p:cNvPr id="73739" name="Line 11"/>
          <p:cNvSpPr>
            <a:spLocks noChangeShapeType="1"/>
          </p:cNvSpPr>
          <p:nvPr/>
        </p:nvSpPr>
        <p:spPr bwMode="auto">
          <a:xfrm>
            <a:off x="4191000" y="3352800"/>
            <a:ext cx="39624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73740" name="Text Box 12"/>
          <p:cNvSpPr txBox="1">
            <a:spLocks noChangeArrowheads="1"/>
          </p:cNvSpPr>
          <p:nvPr/>
        </p:nvSpPr>
        <p:spPr bwMode="auto">
          <a:xfrm>
            <a:off x="5715000" y="3443288"/>
            <a:ext cx="777777" cy="369332"/>
          </a:xfrm>
          <a:prstGeom prst="rect">
            <a:avLst/>
          </a:prstGeom>
          <a:noFill/>
          <a:ln w="9525">
            <a:noFill/>
            <a:miter lim="800000"/>
            <a:headEnd/>
            <a:tailEnd/>
          </a:ln>
          <a:effectLst/>
        </p:spPr>
        <p:txBody>
          <a:bodyPr wrap="none">
            <a:spAutoFit/>
          </a:bodyPr>
          <a:lstStyle/>
          <a:p>
            <a:r>
              <a:rPr lang="en-US" dirty="0" err="1"/>
              <a:t>S</a:t>
            </a:r>
            <a:r>
              <a:rPr lang="en-US" baseline="-25000" dirty="0" err="1"/>
              <a:t>k</a:t>
            </a:r>
            <a:r>
              <a:rPr lang="en-US" dirty="0"/>
              <a:t> </a:t>
            </a:r>
            <a:r>
              <a:rPr lang="en-US" b="1" dirty="0">
                <a:solidFill>
                  <a:srgbClr val="0000FF"/>
                </a:solidFill>
              </a:rPr>
              <a:t>= B</a:t>
            </a:r>
            <a:r>
              <a:rPr lang="en-US" b="1" baseline="-25000" dirty="0">
                <a:solidFill>
                  <a:srgbClr val="0000FF"/>
                </a:solidFill>
              </a:rPr>
              <a:t> </a:t>
            </a:r>
          </a:p>
        </p:txBody>
      </p:sp>
      <p:grpSp>
        <p:nvGrpSpPr>
          <p:cNvPr id="2" name="Group 22"/>
          <p:cNvGrpSpPr>
            <a:grpSpLocks/>
          </p:cNvGrpSpPr>
          <p:nvPr/>
        </p:nvGrpSpPr>
        <p:grpSpPr bwMode="auto">
          <a:xfrm>
            <a:off x="928688" y="4070350"/>
            <a:ext cx="7413626" cy="2028825"/>
            <a:chOff x="585" y="2564"/>
            <a:chExt cx="4670" cy="1278"/>
          </a:xfrm>
        </p:grpSpPr>
        <p:sp>
          <p:nvSpPr>
            <p:cNvPr id="73743" name="Text Box 15"/>
            <p:cNvSpPr txBox="1">
              <a:spLocks noChangeArrowheads="1"/>
            </p:cNvSpPr>
            <p:nvPr/>
          </p:nvSpPr>
          <p:spPr bwMode="auto">
            <a:xfrm>
              <a:off x="585" y="2564"/>
              <a:ext cx="4670" cy="291"/>
            </a:xfrm>
            <a:prstGeom prst="rect">
              <a:avLst/>
            </a:prstGeom>
            <a:noFill/>
            <a:ln w="9525">
              <a:noFill/>
              <a:miter lim="800000"/>
              <a:headEnd/>
              <a:tailEnd/>
            </a:ln>
            <a:effectLst/>
          </p:spPr>
          <p:txBody>
            <a:bodyPr wrap="none">
              <a:spAutoFit/>
            </a:bodyPr>
            <a:lstStyle/>
            <a:p>
              <a:r>
                <a:rPr lang="en-US" sz="2400" dirty="0">
                  <a:latin typeface="Verdana" pitchFamily="34" charset="0"/>
                  <a:ea typeface="Verdana" pitchFamily="34" charset="0"/>
                  <a:cs typeface="Verdana" pitchFamily="34" charset="0"/>
                </a:rPr>
                <a:t>1/1   1/2   1/3  …  1/(N-(k-1)) … 1/(N-1)   1/N</a:t>
              </a:r>
            </a:p>
          </p:txBody>
        </p:sp>
        <p:sp>
          <p:nvSpPr>
            <p:cNvPr id="73744" name="Line 16"/>
            <p:cNvSpPr>
              <a:spLocks noChangeShapeType="1"/>
            </p:cNvSpPr>
            <p:nvPr/>
          </p:nvSpPr>
          <p:spPr bwMode="auto">
            <a:xfrm>
              <a:off x="4771" y="2928"/>
              <a:ext cx="336"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73745" name="Text Box 17"/>
            <p:cNvSpPr txBox="1">
              <a:spLocks noChangeArrowheads="1"/>
            </p:cNvSpPr>
            <p:nvPr/>
          </p:nvSpPr>
          <p:spPr bwMode="auto">
            <a:xfrm>
              <a:off x="4832" y="2948"/>
              <a:ext cx="275" cy="231"/>
            </a:xfrm>
            <a:prstGeom prst="rect">
              <a:avLst/>
            </a:prstGeom>
            <a:noFill/>
            <a:ln w="9525">
              <a:noFill/>
              <a:miter lim="800000"/>
              <a:headEnd/>
              <a:tailEnd/>
            </a:ln>
            <a:effectLst/>
          </p:spPr>
          <p:txBody>
            <a:bodyPr wrap="none">
              <a:spAutoFit/>
            </a:bodyPr>
            <a:lstStyle/>
            <a:p>
              <a:r>
                <a:rPr lang="en-US"/>
                <a:t>S</a:t>
              </a:r>
              <a:r>
                <a:rPr lang="en-US" baseline="-25000"/>
                <a:t>1</a:t>
              </a:r>
            </a:p>
          </p:txBody>
        </p:sp>
        <p:sp>
          <p:nvSpPr>
            <p:cNvPr id="73746" name="Line 18"/>
            <p:cNvSpPr>
              <a:spLocks noChangeShapeType="1"/>
            </p:cNvSpPr>
            <p:nvPr/>
          </p:nvSpPr>
          <p:spPr bwMode="auto">
            <a:xfrm>
              <a:off x="3955" y="3216"/>
              <a:ext cx="12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73747" name="Text Box 19"/>
            <p:cNvSpPr txBox="1">
              <a:spLocks noChangeArrowheads="1"/>
            </p:cNvSpPr>
            <p:nvPr/>
          </p:nvSpPr>
          <p:spPr bwMode="auto">
            <a:xfrm>
              <a:off x="4448" y="3225"/>
              <a:ext cx="275" cy="231"/>
            </a:xfrm>
            <a:prstGeom prst="rect">
              <a:avLst/>
            </a:prstGeom>
            <a:noFill/>
            <a:ln w="9525">
              <a:noFill/>
              <a:miter lim="800000"/>
              <a:headEnd/>
              <a:tailEnd/>
            </a:ln>
            <a:effectLst/>
          </p:spPr>
          <p:txBody>
            <a:bodyPr wrap="none">
              <a:spAutoFit/>
            </a:bodyPr>
            <a:lstStyle/>
            <a:p>
              <a:r>
                <a:rPr lang="en-US"/>
                <a:t>S</a:t>
              </a:r>
              <a:r>
                <a:rPr lang="en-US" baseline="-25000"/>
                <a:t>2</a:t>
              </a:r>
            </a:p>
          </p:txBody>
        </p:sp>
        <p:sp>
          <p:nvSpPr>
            <p:cNvPr id="73748" name="Line 20"/>
            <p:cNvSpPr>
              <a:spLocks noChangeShapeType="1"/>
            </p:cNvSpPr>
            <p:nvPr/>
          </p:nvSpPr>
          <p:spPr bwMode="auto">
            <a:xfrm>
              <a:off x="2659" y="3552"/>
              <a:ext cx="2496"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73749" name="Text Box 21"/>
            <p:cNvSpPr txBox="1">
              <a:spLocks noChangeArrowheads="1"/>
            </p:cNvSpPr>
            <p:nvPr/>
          </p:nvSpPr>
          <p:spPr bwMode="auto">
            <a:xfrm>
              <a:off x="3619" y="3609"/>
              <a:ext cx="472" cy="233"/>
            </a:xfrm>
            <a:prstGeom prst="rect">
              <a:avLst/>
            </a:prstGeom>
            <a:noFill/>
            <a:ln w="9525">
              <a:noFill/>
              <a:miter lim="800000"/>
              <a:headEnd/>
              <a:tailEnd/>
            </a:ln>
            <a:effectLst/>
          </p:spPr>
          <p:txBody>
            <a:bodyPr wrap="none">
              <a:spAutoFit/>
            </a:bodyPr>
            <a:lstStyle/>
            <a:p>
              <a:r>
                <a:rPr lang="en-US" dirty="0" err="1"/>
                <a:t>S</a:t>
              </a:r>
              <a:r>
                <a:rPr lang="en-US" baseline="-25000" dirty="0" err="1"/>
                <a:t>k</a:t>
              </a:r>
              <a:r>
                <a:rPr lang="en-US" dirty="0"/>
                <a:t> </a:t>
              </a:r>
              <a:r>
                <a:rPr lang="en-US" b="1" dirty="0">
                  <a:solidFill>
                    <a:srgbClr val="0000FF"/>
                  </a:solidFill>
                </a:rPr>
                <a:t>= 1</a:t>
              </a:r>
              <a:r>
                <a:rPr lang="en-US" b="1" baseline="-25000" dirty="0">
                  <a:solidFill>
                    <a:srgbClr val="0000FF"/>
                  </a:solidFill>
                </a:rPr>
                <a:t> </a:t>
              </a:r>
            </a:p>
          </p:txBody>
        </p:sp>
      </p:grpSp>
      <p:sp>
        <p:nvSpPr>
          <p:cNvPr id="19" name="Slide Number Placeholder 18"/>
          <p:cNvSpPr>
            <a:spLocks noGrp="1"/>
          </p:cNvSpPr>
          <p:nvPr>
            <p:ph type="sldNum" sz="quarter" idx="12"/>
          </p:nvPr>
        </p:nvSpPr>
        <p:spPr/>
        <p:txBody>
          <a:bodyPr/>
          <a:lstStyle/>
          <a:p>
            <a:fld id="{19B12225-5612-419B-A8D5-4B8EEE4C217E}" type="slidenum">
              <a:rPr lang="en-US" smtClean="0"/>
              <a:pPr/>
              <a:t>155</a:t>
            </a:fld>
            <a:endParaRPr lang="en-US"/>
          </a:p>
        </p:txBody>
      </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625503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a:t>BALANCE: Analysis</a:t>
            </a:r>
          </a:p>
        </p:txBody>
      </p:sp>
      <mc:AlternateContent xmlns:mc="http://schemas.openxmlformats.org/markup-compatibility/2006" xmlns:a14="http://schemas.microsoft.com/office/drawing/2010/main">
        <mc:Choice Requires="a14">
          <p:sp>
            <p:nvSpPr>
              <p:cNvPr id="71683" name="Rectangle 3"/>
              <p:cNvSpPr>
                <a:spLocks noGrp="1" noChangeArrowheads="1"/>
              </p:cNvSpPr>
              <p:nvPr>
                <p:ph idx="1"/>
              </p:nvPr>
            </p:nvSpPr>
            <p:spPr>
              <a:xfrm>
                <a:off x="457200" y="1295400"/>
                <a:ext cx="8229600" cy="5410200"/>
              </a:xfrm>
            </p:spPr>
            <p:txBody>
              <a:bodyPr>
                <a:normAutofit lnSpcReduction="10000"/>
              </a:bodyPr>
              <a:lstStyle/>
              <a:p>
                <a:r>
                  <a:rPr lang="en-US" b="1" dirty="0">
                    <a:solidFill>
                      <a:srgbClr val="D60093"/>
                    </a:solidFill>
                  </a:rPr>
                  <a:t>Fact:</a:t>
                </a:r>
                <a:r>
                  <a:rPr lang="en-US" dirty="0">
                    <a:solidFill>
                      <a:schemeClr val="accent4"/>
                    </a:solidFill>
                  </a:rPr>
                  <a:t>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𝑯</m:t>
                        </m:r>
                      </m:e>
                      <m:sub>
                        <m:r>
                          <a:rPr lang="en-US" b="1" i="1">
                            <a:latin typeface="Cambria Math"/>
                          </a:rPr>
                          <m:t>𝒏</m:t>
                        </m:r>
                      </m:sub>
                    </m:sSub>
                    <m:r>
                      <a:rPr lang="en-US" b="1" i="1">
                        <a:latin typeface="Cambria Math"/>
                      </a:rPr>
                      <m:t>=</m:t>
                    </m:r>
                    <m:nary>
                      <m:naryPr>
                        <m:chr m:val="∑"/>
                        <m:ctrlPr>
                          <a:rPr lang="en-US" b="1" i="1">
                            <a:latin typeface="Cambria Math" panose="02040503050406030204" pitchFamily="18" charset="0"/>
                          </a:rPr>
                        </m:ctrlPr>
                      </m:naryPr>
                      <m:sub>
                        <m:r>
                          <m:rPr>
                            <m:brk m:alnAt="23"/>
                          </m:rPr>
                          <a:rPr lang="en-US" b="1" i="1">
                            <a:latin typeface="Cambria Math"/>
                          </a:rPr>
                          <m:t>𝒊</m:t>
                        </m:r>
                        <m:r>
                          <a:rPr lang="en-US" b="1" i="1">
                            <a:latin typeface="Cambria Math"/>
                          </a:rPr>
                          <m:t>=</m:t>
                        </m:r>
                        <m:r>
                          <a:rPr lang="en-US" b="1" i="1">
                            <a:latin typeface="Cambria Math"/>
                          </a:rPr>
                          <m:t>𝟏</m:t>
                        </m:r>
                      </m:sub>
                      <m:sup>
                        <m:r>
                          <a:rPr lang="en-US" b="1" i="1">
                            <a:latin typeface="Cambria Math"/>
                          </a:rPr>
                          <m:t>𝒏</m:t>
                        </m:r>
                      </m:sup>
                      <m:e>
                        <m:r>
                          <a:rPr lang="en-US" b="1" i="1">
                            <a:latin typeface="Cambria Math"/>
                          </a:rPr>
                          <m:t>𝟏</m:t>
                        </m:r>
                        <m:r>
                          <a:rPr lang="en-US" b="1" i="1">
                            <a:latin typeface="Cambria Math"/>
                          </a:rPr>
                          <m:t>/</m:t>
                        </m:r>
                        <m:r>
                          <a:rPr lang="en-US" b="1" i="1">
                            <a:latin typeface="Cambria Math"/>
                          </a:rPr>
                          <m:t>𝒊</m:t>
                        </m:r>
                      </m:e>
                    </m:nary>
                    <m:r>
                      <a:rPr lang="en-US" b="1" i="1">
                        <a:latin typeface="Cambria Math"/>
                      </a:rPr>
                      <m:t>≈</m:t>
                    </m:r>
                    <m:func>
                      <m:funcPr>
                        <m:ctrlPr>
                          <a:rPr lang="en-US" b="1" i="1">
                            <a:latin typeface="Cambria Math" panose="02040503050406030204" pitchFamily="18" charset="0"/>
                          </a:rPr>
                        </m:ctrlPr>
                      </m:funcPr>
                      <m:fName>
                        <m:r>
                          <a:rPr lang="en-US" b="1" i="1">
                            <a:latin typeface="Cambria Math"/>
                          </a:rPr>
                          <m:t>𝐥</m:t>
                        </m:r>
                        <m:r>
                          <a:rPr lang="en-US" b="1" i="0" smtClean="0">
                            <a:latin typeface="Cambria Math"/>
                          </a:rPr>
                          <m:t>𝐧</m:t>
                        </m:r>
                      </m:fName>
                      <m:e>
                        <m:d>
                          <m:dPr>
                            <m:ctrlPr>
                              <a:rPr lang="en-US" b="1" i="1">
                                <a:latin typeface="Cambria Math" panose="02040503050406030204" pitchFamily="18" charset="0"/>
                              </a:rPr>
                            </m:ctrlPr>
                          </m:dPr>
                          <m:e>
                            <m:r>
                              <a:rPr lang="en-US" b="1" i="1">
                                <a:latin typeface="Cambria Math"/>
                              </a:rPr>
                              <m:t>𝒏</m:t>
                            </m:r>
                          </m:e>
                        </m:d>
                      </m:e>
                    </m:func>
                  </m:oMath>
                </a14:m>
                <a:r>
                  <a:rPr lang="en-US" dirty="0"/>
                  <a:t> for large </a:t>
                </a:r>
                <a:r>
                  <a:rPr lang="en-US" b="1" i="1" dirty="0"/>
                  <a:t>n</a:t>
                </a:r>
              </a:p>
              <a:p>
                <a:pPr lvl="1"/>
                <a:r>
                  <a:rPr lang="en-US" dirty="0"/>
                  <a:t>Result due to Euler</a:t>
                </a:r>
              </a:p>
              <a:p>
                <a:pPr lvl="1"/>
                <a:endParaRPr lang="en-US" dirty="0"/>
              </a:p>
              <a:p>
                <a:pPr lvl="1"/>
                <a:endParaRPr lang="en-US" dirty="0"/>
              </a:p>
              <a:p>
                <a:pPr lvl="1"/>
                <a:endParaRPr lang="en-US" dirty="0"/>
              </a:p>
              <a:p>
                <a:pPr lvl="1"/>
                <a:endParaRPr lang="en-US" dirty="0"/>
              </a:p>
              <a:p>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𝑺</m:t>
                        </m:r>
                      </m:e>
                      <m:sub>
                        <m:r>
                          <a:rPr lang="en-US" b="1" i="1" dirty="0" smtClean="0">
                            <a:solidFill>
                              <a:srgbClr val="0000FF"/>
                            </a:solidFill>
                            <a:latin typeface="Cambria Math"/>
                          </a:rPr>
                          <m:t>𝒌</m:t>
                        </m:r>
                      </m:sub>
                    </m:sSub>
                    <m:r>
                      <a:rPr lang="en-US" b="1" i="1" dirty="0">
                        <a:solidFill>
                          <a:srgbClr val="0000FF"/>
                        </a:solidFill>
                        <a:latin typeface="Cambria Math"/>
                      </a:rPr>
                      <m:t>=</m:t>
                    </m:r>
                    <m:r>
                      <a:rPr lang="en-US" b="1" i="1" dirty="0">
                        <a:solidFill>
                          <a:srgbClr val="0000FF"/>
                        </a:solidFill>
                        <a:latin typeface="Cambria Math"/>
                      </a:rPr>
                      <m:t>𝟏</m:t>
                    </m:r>
                  </m:oMath>
                </a14:m>
                <a:r>
                  <a:rPr lang="en-US" dirty="0">
                    <a:solidFill>
                      <a:srgbClr val="0000FF"/>
                    </a:solidFill>
                  </a:rPr>
                  <a:t> implies: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𝑯</m:t>
                        </m:r>
                      </m:e>
                      <m:sub>
                        <m:r>
                          <a:rPr lang="en-US" b="1" i="1" dirty="0" smtClean="0">
                            <a:latin typeface="Cambria Math"/>
                          </a:rPr>
                          <m:t>𝑵</m:t>
                        </m:r>
                        <m:r>
                          <a:rPr lang="en-US" b="1" i="1" dirty="0" smtClean="0">
                            <a:latin typeface="Cambria Math"/>
                          </a:rPr>
                          <m:t>−</m:t>
                        </m:r>
                        <m:r>
                          <a:rPr lang="en-US" b="1" i="1" dirty="0" smtClean="0">
                            <a:latin typeface="Cambria Math"/>
                          </a:rPr>
                          <m:t>𝒌</m:t>
                        </m:r>
                      </m:sub>
                    </m:sSub>
                    <m:r>
                      <a:rPr lang="en-US" b="1" i="1" dirty="0">
                        <a:latin typeface="Cambria Math"/>
                      </a:rPr>
                      <m:t>=</m:t>
                    </m:r>
                    <m:r>
                      <a:rPr lang="en-US" b="1" i="1" dirty="0" err="1">
                        <a:latin typeface="Cambria Math"/>
                      </a:rPr>
                      <m:t>𝒍𝒏</m:t>
                    </m:r>
                    <m:r>
                      <a:rPr lang="en-US" b="1" i="1" dirty="0">
                        <a:latin typeface="Cambria Math"/>
                      </a:rPr>
                      <m:t>⁡(</m:t>
                    </m:r>
                    <m:r>
                      <a:rPr lang="en-US" b="1" i="1" dirty="0">
                        <a:latin typeface="Cambria Math"/>
                      </a:rPr>
                      <m:t>𝑵</m:t>
                    </m:r>
                    <m:r>
                      <a:rPr lang="en-US" b="1" i="1" dirty="0">
                        <a:latin typeface="Cambria Math"/>
                      </a:rPr>
                      <m:t>)−</m:t>
                    </m:r>
                    <m:r>
                      <a:rPr lang="en-US" b="1" i="1" dirty="0">
                        <a:latin typeface="Cambria Math"/>
                      </a:rPr>
                      <m:t>𝟏</m:t>
                    </m:r>
                    <m:r>
                      <a:rPr lang="en-US" b="1" i="1" dirty="0">
                        <a:latin typeface="Cambria Math"/>
                      </a:rPr>
                      <m:t>=</m:t>
                    </m:r>
                    <m:r>
                      <a:rPr lang="en-US" b="1" i="1" dirty="0" err="1">
                        <a:latin typeface="Cambria Math"/>
                      </a:rPr>
                      <m:t>𝒍𝒏</m:t>
                    </m:r>
                    <m:r>
                      <a:rPr lang="en-US" b="1" i="1" dirty="0">
                        <a:latin typeface="Cambria Math"/>
                      </a:rPr>
                      <m:t>⁡(</m:t>
                    </m:r>
                    <m:f>
                      <m:fPr>
                        <m:ctrlPr>
                          <a:rPr lang="en-US" b="1" i="1" dirty="0" smtClean="0">
                            <a:latin typeface="Cambria Math" panose="02040503050406030204" pitchFamily="18" charset="0"/>
                          </a:rPr>
                        </m:ctrlPr>
                      </m:fPr>
                      <m:num>
                        <m:r>
                          <a:rPr lang="en-US" b="1" i="1" dirty="0">
                            <a:latin typeface="Cambria Math"/>
                          </a:rPr>
                          <m:t>𝑵</m:t>
                        </m:r>
                      </m:num>
                      <m:den>
                        <m:r>
                          <a:rPr lang="en-US" b="1" i="1" dirty="0" smtClean="0">
                            <a:latin typeface="Cambria Math"/>
                          </a:rPr>
                          <m:t>𝒆</m:t>
                        </m:r>
                      </m:den>
                    </m:f>
                    <m:r>
                      <a:rPr lang="en-US" b="1" i="1" dirty="0">
                        <a:latin typeface="Cambria Math"/>
                      </a:rPr>
                      <m:t>)</m:t>
                    </m:r>
                  </m:oMath>
                </a14:m>
                <a:endParaRPr lang="en-US" b="1" dirty="0"/>
              </a:p>
              <a:p>
                <a:r>
                  <a:rPr lang="en-US" dirty="0">
                    <a:solidFill>
                      <a:srgbClr val="0000FF"/>
                    </a:solidFill>
                  </a:rPr>
                  <a:t>We also know: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a:rPr>
                          <m:t>𝑯</m:t>
                        </m:r>
                      </m:e>
                      <m:sub>
                        <m:r>
                          <a:rPr lang="en-US" b="1" i="1" dirty="0">
                            <a:latin typeface="Cambria Math"/>
                          </a:rPr>
                          <m:t>𝑵</m:t>
                        </m:r>
                        <m:r>
                          <a:rPr lang="en-US" b="1" i="1" dirty="0">
                            <a:latin typeface="Cambria Math"/>
                          </a:rPr>
                          <m:t>−</m:t>
                        </m:r>
                        <m:r>
                          <a:rPr lang="en-US" b="1" i="1" dirty="0">
                            <a:latin typeface="Cambria Math"/>
                          </a:rPr>
                          <m:t>𝒌</m:t>
                        </m:r>
                      </m:sub>
                    </m:sSub>
                    <m:r>
                      <a:rPr lang="en-US" b="1" i="1" dirty="0">
                        <a:latin typeface="Cambria Math"/>
                      </a:rPr>
                      <m:t>=</m:t>
                    </m:r>
                    <m:r>
                      <a:rPr lang="en-US" b="1" i="1" dirty="0" err="1">
                        <a:latin typeface="Cambria Math"/>
                      </a:rPr>
                      <m:t>𝒍𝒏</m:t>
                    </m:r>
                    <m:r>
                      <a:rPr lang="en-US" b="1" i="1" dirty="0">
                        <a:latin typeface="Cambria Math"/>
                      </a:rPr>
                      <m:t>⁡</m:t>
                    </m:r>
                    <m:r>
                      <a:rPr lang="en-US" b="1" i="1" dirty="0" smtClean="0">
                        <a:latin typeface="Cambria Math"/>
                      </a:rPr>
                      <m:t>(</m:t>
                    </m:r>
                    <m:r>
                      <a:rPr lang="en-US" b="1" i="1" dirty="0" smtClean="0">
                        <a:latin typeface="Cambria Math"/>
                      </a:rPr>
                      <m:t>𝑵</m:t>
                    </m:r>
                    <m:r>
                      <a:rPr lang="en-US" b="1" i="1" dirty="0" smtClean="0">
                        <a:latin typeface="Cambria Math"/>
                      </a:rPr>
                      <m:t>−</m:t>
                    </m:r>
                    <m:r>
                      <a:rPr lang="en-US" b="1" i="1" dirty="0" smtClean="0">
                        <a:latin typeface="Cambria Math"/>
                      </a:rPr>
                      <m:t>𝒌</m:t>
                    </m:r>
                    <m:r>
                      <a:rPr lang="en-US" b="1" i="1" dirty="0" smtClean="0">
                        <a:latin typeface="Cambria Math"/>
                      </a:rPr>
                      <m:t>)</m:t>
                    </m:r>
                  </m:oMath>
                </a14:m>
                <a:endParaRPr lang="en-US" b="1" dirty="0"/>
              </a:p>
              <a:p>
                <a:r>
                  <a:rPr lang="en-US" b="1" dirty="0"/>
                  <a:t>So: </a:t>
                </a:r>
                <a14:m>
                  <m:oMath xmlns:m="http://schemas.openxmlformats.org/officeDocument/2006/math">
                    <m:r>
                      <a:rPr lang="en-US" b="1" i="1" dirty="0" smtClean="0">
                        <a:latin typeface="Cambria Math"/>
                      </a:rPr>
                      <m:t>𝑵</m:t>
                    </m:r>
                    <m:r>
                      <a:rPr lang="en-US" b="1" i="1" dirty="0" smtClean="0">
                        <a:latin typeface="Cambria Math"/>
                      </a:rPr>
                      <m:t>−</m:t>
                    </m:r>
                    <m:r>
                      <a:rPr lang="en-US" b="1" i="1" dirty="0" smtClean="0">
                        <a:latin typeface="Cambria Math"/>
                      </a:rPr>
                      <m:t>𝒌</m:t>
                    </m:r>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𝑵</m:t>
                        </m:r>
                      </m:num>
                      <m:den>
                        <m:r>
                          <a:rPr lang="en-US" b="1" i="1" dirty="0" smtClean="0">
                            <a:latin typeface="Cambria Math"/>
                          </a:rPr>
                          <m:t>𝒆</m:t>
                        </m:r>
                      </m:den>
                    </m:f>
                    <m:r>
                      <a:rPr lang="en-US" b="1" i="1" dirty="0">
                        <a:latin typeface="Cambria Math"/>
                      </a:rPr>
                      <m:t> </m:t>
                    </m:r>
                  </m:oMath>
                </a14:m>
                <a:r>
                  <a:rPr lang="en-US" dirty="0"/>
                  <a:t> </a:t>
                </a:r>
                <a:endParaRPr lang="en-US" b="1" dirty="0"/>
              </a:p>
              <a:p>
                <a:r>
                  <a:rPr lang="en-US" b="1" dirty="0">
                    <a:solidFill>
                      <a:srgbClr val="008000"/>
                    </a:solidFill>
                  </a:rPr>
                  <a:t>Then: </a:t>
                </a:r>
                <a14:m>
                  <m:oMath xmlns:m="http://schemas.openxmlformats.org/officeDocument/2006/math">
                    <m:r>
                      <a:rPr lang="en-US" b="1" i="1" dirty="0" smtClean="0">
                        <a:solidFill>
                          <a:srgbClr val="008000"/>
                        </a:solidFill>
                        <a:latin typeface="Cambria Math"/>
                      </a:rPr>
                      <m:t>𝒌</m:t>
                    </m:r>
                    <m:r>
                      <a:rPr lang="en-US" b="1" i="1" dirty="0" smtClean="0">
                        <a:solidFill>
                          <a:srgbClr val="008000"/>
                        </a:solidFill>
                        <a:latin typeface="Cambria Math"/>
                      </a:rPr>
                      <m:t>=</m:t>
                    </m:r>
                    <m:r>
                      <a:rPr lang="en-US" b="1" i="1" dirty="0" smtClean="0">
                        <a:solidFill>
                          <a:srgbClr val="008000"/>
                        </a:solidFill>
                        <a:latin typeface="Cambria Math"/>
                      </a:rPr>
                      <m:t>𝑵</m:t>
                    </m:r>
                    <m:r>
                      <a:rPr lang="en-US" b="1" i="1" dirty="0" smtClean="0">
                        <a:solidFill>
                          <a:srgbClr val="008000"/>
                        </a:solidFill>
                        <a:latin typeface="Cambria Math"/>
                      </a:rPr>
                      <m:t>(</m:t>
                    </m:r>
                    <m:r>
                      <a:rPr lang="en-US" b="1" i="1" dirty="0" smtClean="0">
                        <a:solidFill>
                          <a:srgbClr val="008000"/>
                        </a:solidFill>
                        <a:latin typeface="Cambria Math"/>
                      </a:rPr>
                      <m:t>𝟏</m:t>
                    </m:r>
                    <m:r>
                      <a:rPr lang="en-US" b="1" i="1" dirty="0" smtClean="0">
                        <a:solidFill>
                          <a:srgbClr val="008000"/>
                        </a:solidFill>
                        <a:latin typeface="Cambria Math"/>
                      </a:rPr>
                      <m:t>−</m:t>
                    </m:r>
                    <m:f>
                      <m:fPr>
                        <m:ctrlPr>
                          <a:rPr lang="en-US" b="1" i="1" dirty="0" smtClean="0">
                            <a:solidFill>
                              <a:srgbClr val="008000"/>
                            </a:solidFill>
                            <a:latin typeface="Cambria Math" panose="02040503050406030204" pitchFamily="18" charset="0"/>
                          </a:rPr>
                        </m:ctrlPr>
                      </m:fPr>
                      <m:num>
                        <m:r>
                          <a:rPr lang="en-US" b="1" i="1" dirty="0" smtClean="0">
                            <a:solidFill>
                              <a:srgbClr val="008000"/>
                            </a:solidFill>
                            <a:latin typeface="Cambria Math"/>
                          </a:rPr>
                          <m:t>𝟏</m:t>
                        </m:r>
                      </m:num>
                      <m:den>
                        <m:r>
                          <a:rPr lang="en-US" b="1" i="1" dirty="0" smtClean="0">
                            <a:solidFill>
                              <a:srgbClr val="008000"/>
                            </a:solidFill>
                            <a:latin typeface="Cambria Math"/>
                          </a:rPr>
                          <m:t>𝒆</m:t>
                        </m:r>
                      </m:den>
                    </m:f>
                    <m:r>
                      <a:rPr lang="en-US" b="1" i="1" dirty="0" smtClean="0">
                        <a:solidFill>
                          <a:srgbClr val="008000"/>
                        </a:solidFill>
                        <a:latin typeface="Cambria Math"/>
                      </a:rPr>
                      <m:t>)</m:t>
                    </m:r>
                  </m:oMath>
                </a14:m>
                <a:endParaRPr lang="en-US" b="1" dirty="0">
                  <a:solidFill>
                    <a:srgbClr val="008000"/>
                  </a:solidFill>
                </a:endParaRPr>
              </a:p>
              <a:p>
                <a:pPr>
                  <a:buFont typeface="Wingdings" pitchFamily="1" charset="2"/>
                  <a:buNone/>
                </a:pPr>
                <a:endParaRPr lang="en-US" dirty="0"/>
              </a:p>
            </p:txBody>
          </p:sp>
        </mc:Choice>
        <mc:Fallback xmlns="">
          <p:sp>
            <p:nvSpPr>
              <p:cNvPr id="71683" name="Rectangle 3"/>
              <p:cNvSpPr>
                <a:spLocks noGrp="1" noRot="1" noChangeAspect="1" noMove="1" noResize="1" noEditPoints="1" noAdjustHandles="1" noChangeArrowheads="1" noChangeShapeType="1" noTextEdit="1"/>
              </p:cNvSpPr>
              <p:nvPr>
                <p:ph idx="1"/>
              </p:nvPr>
            </p:nvSpPr>
            <p:spPr>
              <a:xfrm>
                <a:off x="457200" y="1295400"/>
                <a:ext cx="8229600" cy="5410200"/>
              </a:xfrm>
              <a:blipFill>
                <a:blip r:embed="rId3"/>
                <a:stretch>
                  <a:fillRect t="-1466"/>
                </a:stretch>
              </a:blipFill>
            </p:spPr>
            <p:txBody>
              <a:bodyPr/>
              <a:lstStyle/>
              <a:p>
                <a:r>
                  <a:rPr lang="it-IT">
                    <a:noFill/>
                  </a:rPr>
                  <a:t> </a:t>
                </a:r>
              </a:p>
            </p:txBody>
          </p:sp>
        </mc:Fallback>
      </mc:AlternateContent>
      <p:sp>
        <p:nvSpPr>
          <p:cNvPr id="16" name="Footer Placeholder 15"/>
          <p:cNvSpPr>
            <a:spLocks noGrp="1"/>
          </p:cNvSpPr>
          <p:nvPr>
            <p:ph type="ftr" sz="quarter" idx="11"/>
          </p:nvPr>
        </p:nvSpPr>
        <p:spPr/>
        <p:txBody>
          <a:bodyPr/>
          <a:lstStyle/>
          <a:p>
            <a:r>
              <a:rPr lang="en-US"/>
              <a:t>J. Leskovec, A. Rajaraman, J. Ullman: Mining of Massive Datasets, http://www.mmds.org</a:t>
            </a:r>
          </a:p>
        </p:txBody>
      </p:sp>
      <p:sp>
        <p:nvSpPr>
          <p:cNvPr id="15" name="Slide Number Placeholder 14"/>
          <p:cNvSpPr>
            <a:spLocks noGrp="1"/>
          </p:cNvSpPr>
          <p:nvPr>
            <p:ph type="sldNum" sz="quarter" idx="12"/>
          </p:nvPr>
        </p:nvSpPr>
        <p:spPr/>
        <p:txBody>
          <a:bodyPr/>
          <a:lstStyle/>
          <a:p>
            <a:fld id="{19B12225-5612-419B-A8D5-4B8EEE4C217E}" type="slidenum">
              <a:rPr lang="en-US" smtClean="0"/>
              <a:pPr/>
              <a:t>156</a:t>
            </a:fld>
            <a:endParaRPr lang="en-US"/>
          </a:p>
        </p:txBody>
      </p:sp>
      <p:sp>
        <p:nvSpPr>
          <p:cNvPr id="71693" name="Text Box 13"/>
          <p:cNvSpPr txBox="1">
            <a:spLocks noChangeArrowheads="1"/>
          </p:cNvSpPr>
          <p:nvPr/>
        </p:nvSpPr>
        <p:spPr bwMode="auto">
          <a:xfrm>
            <a:off x="838200" y="2511425"/>
            <a:ext cx="7414209" cy="461665"/>
          </a:xfrm>
          <a:prstGeom prst="rect">
            <a:avLst/>
          </a:prstGeom>
          <a:noFill/>
          <a:ln w="9525">
            <a:noFill/>
            <a:miter lim="800000"/>
            <a:headEnd/>
            <a:tailEnd/>
          </a:ln>
          <a:effectLst/>
        </p:spPr>
        <p:txBody>
          <a:bodyPr wrap="none">
            <a:spAutoFit/>
          </a:bodyPr>
          <a:lstStyle/>
          <a:p>
            <a:r>
              <a:rPr lang="en-US" sz="2400" dirty="0">
                <a:latin typeface="Verdana" pitchFamily="34" charset="0"/>
                <a:ea typeface="Verdana" pitchFamily="34" charset="0"/>
                <a:cs typeface="Verdana" pitchFamily="34" charset="0"/>
              </a:rPr>
              <a:t>1/1   1/2   1/3  …  1/(N-(k-1)) … 1/(N-1)   1/N</a:t>
            </a:r>
          </a:p>
        </p:txBody>
      </p:sp>
      <p:grpSp>
        <p:nvGrpSpPr>
          <p:cNvPr id="2" name="Group 25"/>
          <p:cNvGrpSpPr>
            <a:grpSpLocks/>
          </p:cNvGrpSpPr>
          <p:nvPr/>
        </p:nvGrpSpPr>
        <p:grpSpPr bwMode="auto">
          <a:xfrm>
            <a:off x="4130675" y="3730625"/>
            <a:ext cx="3962400" cy="369888"/>
            <a:chOff x="2602" y="2880"/>
            <a:chExt cx="2496" cy="233"/>
          </a:xfrm>
        </p:grpSpPr>
        <p:sp>
          <p:nvSpPr>
            <p:cNvPr id="71698" name="Line 18"/>
            <p:cNvSpPr>
              <a:spLocks noChangeShapeType="1"/>
            </p:cNvSpPr>
            <p:nvPr/>
          </p:nvSpPr>
          <p:spPr bwMode="auto">
            <a:xfrm>
              <a:off x="2602" y="2880"/>
              <a:ext cx="2496" cy="0"/>
            </a:xfrm>
            <a:prstGeom prst="line">
              <a:avLst/>
            </a:prstGeom>
            <a:noFill/>
            <a:ln w="9525">
              <a:solidFill>
                <a:schemeClr val="tx1"/>
              </a:solidFill>
              <a:round/>
              <a:headEnd type="triangle" w="med" len="med"/>
              <a:tailEnd type="triangle" w="med" len="med"/>
            </a:ln>
            <a:effectLst/>
          </p:spPr>
          <p:txBody>
            <a:bodyPr/>
            <a:lstStyle/>
            <a:p>
              <a:endParaRPr lang="en-US" b="1">
                <a:solidFill>
                  <a:srgbClr val="008000"/>
                </a:solidFill>
              </a:endParaRPr>
            </a:p>
          </p:txBody>
        </p:sp>
        <p:sp>
          <p:nvSpPr>
            <p:cNvPr id="71699" name="Text Box 19"/>
            <p:cNvSpPr txBox="1">
              <a:spLocks noChangeArrowheads="1"/>
            </p:cNvSpPr>
            <p:nvPr/>
          </p:nvSpPr>
          <p:spPr bwMode="auto">
            <a:xfrm>
              <a:off x="3562" y="2880"/>
              <a:ext cx="480" cy="233"/>
            </a:xfrm>
            <a:prstGeom prst="rect">
              <a:avLst/>
            </a:prstGeom>
            <a:noFill/>
            <a:ln w="9525">
              <a:noFill/>
              <a:miter lim="800000"/>
              <a:headEnd/>
              <a:tailEnd/>
            </a:ln>
            <a:effectLst/>
          </p:spPr>
          <p:txBody>
            <a:bodyPr wrap="none">
              <a:spAutoFit/>
            </a:bodyPr>
            <a:lstStyle/>
            <a:p>
              <a:r>
                <a:rPr lang="en-US" b="1">
                  <a:solidFill>
                    <a:srgbClr val="008000"/>
                  </a:solidFill>
                </a:rPr>
                <a:t>S</a:t>
              </a:r>
              <a:r>
                <a:rPr lang="en-US" b="1" baseline="-25000">
                  <a:solidFill>
                    <a:srgbClr val="008000"/>
                  </a:solidFill>
                </a:rPr>
                <a:t>k</a:t>
              </a:r>
              <a:r>
                <a:rPr lang="en-US" b="1">
                  <a:solidFill>
                    <a:srgbClr val="008000"/>
                  </a:solidFill>
                </a:rPr>
                <a:t> = 1</a:t>
              </a:r>
              <a:r>
                <a:rPr lang="en-US" b="1" baseline="-25000">
                  <a:solidFill>
                    <a:srgbClr val="008000"/>
                  </a:solidFill>
                </a:rPr>
                <a:t> </a:t>
              </a:r>
            </a:p>
          </p:txBody>
        </p:sp>
      </p:grpSp>
      <p:sp>
        <p:nvSpPr>
          <p:cNvPr id="71700" name="Line 20"/>
          <p:cNvSpPr>
            <a:spLocks noChangeShapeType="1"/>
          </p:cNvSpPr>
          <p:nvPr/>
        </p:nvSpPr>
        <p:spPr bwMode="auto">
          <a:xfrm flipV="1">
            <a:off x="990600" y="3197225"/>
            <a:ext cx="7086600" cy="14288"/>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71701" name="Text Box 21"/>
          <p:cNvSpPr txBox="1">
            <a:spLocks noChangeArrowheads="1"/>
          </p:cNvSpPr>
          <p:nvPr/>
        </p:nvSpPr>
        <p:spPr bwMode="auto">
          <a:xfrm>
            <a:off x="3565525" y="3135313"/>
            <a:ext cx="679994" cy="369332"/>
          </a:xfrm>
          <a:prstGeom prst="rect">
            <a:avLst/>
          </a:prstGeom>
          <a:noFill/>
          <a:ln w="9525">
            <a:noFill/>
            <a:miter lim="800000"/>
            <a:headEnd/>
            <a:tailEnd/>
          </a:ln>
          <a:effectLst/>
        </p:spPr>
        <p:txBody>
          <a:bodyPr wrap="none">
            <a:spAutoFit/>
          </a:bodyPr>
          <a:lstStyle/>
          <a:p>
            <a:r>
              <a:rPr lang="en-US" b="1" dirty="0" err="1">
                <a:solidFill>
                  <a:srgbClr val="008000"/>
                </a:solidFill>
              </a:rPr>
              <a:t>ln</a:t>
            </a:r>
            <a:r>
              <a:rPr lang="en-US" b="1" dirty="0">
                <a:solidFill>
                  <a:srgbClr val="008000"/>
                </a:solidFill>
              </a:rPr>
              <a:t>(N)</a:t>
            </a:r>
          </a:p>
        </p:txBody>
      </p:sp>
      <p:grpSp>
        <p:nvGrpSpPr>
          <p:cNvPr id="3" name="Group 26"/>
          <p:cNvGrpSpPr>
            <a:grpSpLocks/>
          </p:cNvGrpSpPr>
          <p:nvPr/>
        </p:nvGrpSpPr>
        <p:grpSpPr bwMode="auto">
          <a:xfrm>
            <a:off x="990600" y="3730625"/>
            <a:ext cx="3048000" cy="384175"/>
            <a:chOff x="624" y="2880"/>
            <a:chExt cx="1920" cy="242"/>
          </a:xfrm>
        </p:grpSpPr>
        <p:sp>
          <p:nvSpPr>
            <p:cNvPr id="71702" name="Line 22"/>
            <p:cNvSpPr>
              <a:spLocks noChangeShapeType="1"/>
            </p:cNvSpPr>
            <p:nvPr/>
          </p:nvSpPr>
          <p:spPr bwMode="auto">
            <a:xfrm>
              <a:off x="624" y="2880"/>
              <a:ext cx="1920" cy="0"/>
            </a:xfrm>
            <a:prstGeom prst="line">
              <a:avLst/>
            </a:prstGeom>
            <a:noFill/>
            <a:ln w="9525">
              <a:solidFill>
                <a:schemeClr val="tx1"/>
              </a:solidFill>
              <a:round/>
              <a:headEnd type="triangle" w="med" len="med"/>
              <a:tailEnd type="triangle" w="med" len="med"/>
            </a:ln>
            <a:effectLst/>
          </p:spPr>
          <p:txBody>
            <a:bodyPr/>
            <a:lstStyle/>
            <a:p>
              <a:endParaRPr lang="en-US" b="1">
                <a:solidFill>
                  <a:srgbClr val="008000"/>
                </a:solidFill>
              </a:endParaRPr>
            </a:p>
          </p:txBody>
        </p:sp>
        <p:sp>
          <p:nvSpPr>
            <p:cNvPr id="71703" name="Text Box 23"/>
            <p:cNvSpPr txBox="1">
              <a:spLocks noChangeArrowheads="1"/>
            </p:cNvSpPr>
            <p:nvPr/>
          </p:nvSpPr>
          <p:spPr bwMode="auto">
            <a:xfrm>
              <a:off x="1344" y="2889"/>
              <a:ext cx="549" cy="233"/>
            </a:xfrm>
            <a:prstGeom prst="rect">
              <a:avLst/>
            </a:prstGeom>
            <a:noFill/>
            <a:ln w="9525">
              <a:noFill/>
              <a:miter lim="800000"/>
              <a:headEnd/>
              <a:tailEnd/>
            </a:ln>
            <a:effectLst/>
          </p:spPr>
          <p:txBody>
            <a:bodyPr wrap="none">
              <a:spAutoFit/>
            </a:bodyPr>
            <a:lstStyle/>
            <a:p>
              <a:r>
                <a:rPr lang="en-US" b="1" dirty="0" err="1">
                  <a:solidFill>
                    <a:srgbClr val="008000"/>
                  </a:solidFill>
                </a:rPr>
                <a:t>ln</a:t>
              </a:r>
              <a:r>
                <a:rPr lang="en-US" b="1" dirty="0">
                  <a:solidFill>
                    <a:srgbClr val="008000"/>
                  </a:solidFill>
                </a:rPr>
                <a:t>(N)-1</a:t>
              </a:r>
            </a:p>
          </p:txBody>
        </p:sp>
      </p:grpSp>
      <p:sp>
        <p:nvSpPr>
          <p:cNvPr id="4" name="TextBox 3"/>
          <p:cNvSpPr txBox="1"/>
          <p:nvPr/>
        </p:nvSpPr>
        <p:spPr>
          <a:xfrm>
            <a:off x="6036201" y="5429071"/>
            <a:ext cx="3031599" cy="1200329"/>
          </a:xfrm>
          <a:prstGeom prst="rect">
            <a:avLst/>
          </a:prstGeom>
          <a:noFill/>
        </p:spPr>
        <p:txBody>
          <a:bodyPr wrap="none" rtlCol="0">
            <a:spAutoFit/>
          </a:bodyPr>
          <a:lstStyle/>
          <a:p>
            <a:r>
              <a:rPr lang="en-US" i="1" dirty="0">
                <a:solidFill>
                  <a:srgbClr val="008000"/>
                </a:solidFill>
                <a:latin typeface="Arial" pitchFamily="34" charset="0"/>
                <a:cs typeface="Arial" pitchFamily="34" charset="0"/>
              </a:rPr>
              <a:t>N</a:t>
            </a:r>
            <a:r>
              <a:rPr lang="en-US" dirty="0">
                <a:solidFill>
                  <a:srgbClr val="008000"/>
                </a:solidFill>
                <a:latin typeface="Arial" pitchFamily="34" charset="0"/>
                <a:cs typeface="Arial" pitchFamily="34" charset="0"/>
              </a:rPr>
              <a:t> terms sum to </a:t>
            </a:r>
            <a:r>
              <a:rPr lang="en-US" dirty="0" err="1">
                <a:solidFill>
                  <a:srgbClr val="008000"/>
                </a:solidFill>
                <a:latin typeface="Arial" pitchFamily="34" charset="0"/>
                <a:cs typeface="Arial" pitchFamily="34" charset="0"/>
              </a:rPr>
              <a:t>ln</a:t>
            </a:r>
            <a:r>
              <a:rPr lang="en-US" dirty="0">
                <a:solidFill>
                  <a:srgbClr val="008000"/>
                </a:solidFill>
                <a:latin typeface="Arial" pitchFamily="34" charset="0"/>
                <a:cs typeface="Arial" pitchFamily="34" charset="0"/>
              </a:rPr>
              <a:t>(</a:t>
            </a:r>
            <a:r>
              <a:rPr lang="en-US" i="1" dirty="0">
                <a:solidFill>
                  <a:srgbClr val="008000"/>
                </a:solidFill>
                <a:latin typeface="Arial" pitchFamily="34" charset="0"/>
                <a:cs typeface="Arial" pitchFamily="34" charset="0"/>
              </a:rPr>
              <a:t>N</a:t>
            </a:r>
            <a:r>
              <a:rPr lang="en-US" dirty="0">
                <a:solidFill>
                  <a:srgbClr val="008000"/>
                </a:solidFill>
                <a:latin typeface="Arial" pitchFamily="34" charset="0"/>
                <a:cs typeface="Arial" pitchFamily="34" charset="0"/>
              </a:rPr>
              <a:t>).</a:t>
            </a:r>
          </a:p>
          <a:p>
            <a:r>
              <a:rPr lang="en-US" dirty="0">
                <a:solidFill>
                  <a:srgbClr val="008000"/>
                </a:solidFill>
                <a:latin typeface="Arial" pitchFamily="34" charset="0"/>
                <a:cs typeface="Arial" pitchFamily="34" charset="0"/>
              </a:rPr>
              <a:t>Last </a:t>
            </a:r>
            <a:r>
              <a:rPr lang="en-US" i="1" dirty="0">
                <a:solidFill>
                  <a:srgbClr val="008000"/>
                </a:solidFill>
                <a:latin typeface="Arial" pitchFamily="34" charset="0"/>
                <a:cs typeface="Arial" pitchFamily="34" charset="0"/>
              </a:rPr>
              <a:t>k</a:t>
            </a:r>
            <a:r>
              <a:rPr lang="en-US" dirty="0">
                <a:solidFill>
                  <a:srgbClr val="008000"/>
                </a:solidFill>
                <a:latin typeface="Arial" pitchFamily="34" charset="0"/>
                <a:cs typeface="Arial" pitchFamily="34" charset="0"/>
              </a:rPr>
              <a:t> terms sum to 1.</a:t>
            </a:r>
          </a:p>
          <a:p>
            <a:r>
              <a:rPr lang="en-US" dirty="0">
                <a:solidFill>
                  <a:srgbClr val="008000"/>
                </a:solidFill>
                <a:latin typeface="Arial" pitchFamily="34" charset="0"/>
                <a:cs typeface="Arial" pitchFamily="34" charset="0"/>
              </a:rPr>
              <a:t>First </a:t>
            </a:r>
            <a:r>
              <a:rPr lang="en-US" i="1" dirty="0">
                <a:solidFill>
                  <a:srgbClr val="008000"/>
                </a:solidFill>
                <a:latin typeface="Arial" pitchFamily="34" charset="0"/>
                <a:cs typeface="Arial" pitchFamily="34" charset="0"/>
              </a:rPr>
              <a:t>N-k</a:t>
            </a:r>
            <a:r>
              <a:rPr lang="en-US" dirty="0">
                <a:solidFill>
                  <a:srgbClr val="008000"/>
                </a:solidFill>
                <a:latin typeface="Arial" pitchFamily="34" charset="0"/>
                <a:cs typeface="Arial" pitchFamily="34" charset="0"/>
              </a:rPr>
              <a:t> terms sum</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to </a:t>
            </a:r>
            <a:r>
              <a:rPr lang="en-US" dirty="0" err="1">
                <a:solidFill>
                  <a:srgbClr val="008000"/>
                </a:solidFill>
                <a:latin typeface="Arial" pitchFamily="34" charset="0"/>
                <a:cs typeface="Arial" pitchFamily="34" charset="0"/>
              </a:rPr>
              <a:t>ln</a:t>
            </a:r>
            <a:r>
              <a:rPr lang="en-US" dirty="0">
                <a:solidFill>
                  <a:srgbClr val="008000"/>
                </a:solidFill>
                <a:latin typeface="Arial" pitchFamily="34" charset="0"/>
                <a:cs typeface="Arial" pitchFamily="34" charset="0"/>
              </a:rPr>
              <a:t>(</a:t>
            </a:r>
            <a:r>
              <a:rPr lang="en-US" i="1" dirty="0">
                <a:solidFill>
                  <a:srgbClr val="008000"/>
                </a:solidFill>
                <a:latin typeface="Arial" pitchFamily="34" charset="0"/>
                <a:cs typeface="Arial" pitchFamily="34" charset="0"/>
              </a:rPr>
              <a:t>N-k</a:t>
            </a:r>
            <a:r>
              <a:rPr lang="en-US" dirty="0">
                <a:solidFill>
                  <a:srgbClr val="008000"/>
                </a:solidFill>
                <a:latin typeface="Arial" pitchFamily="34" charset="0"/>
                <a:cs typeface="Arial" pitchFamily="34" charset="0"/>
              </a:rPr>
              <a:t>) but also to </a:t>
            </a:r>
            <a:r>
              <a:rPr lang="en-US" dirty="0" err="1">
                <a:solidFill>
                  <a:srgbClr val="008000"/>
                </a:solidFill>
                <a:latin typeface="Arial" pitchFamily="34" charset="0"/>
                <a:cs typeface="Arial" pitchFamily="34" charset="0"/>
              </a:rPr>
              <a:t>ln</a:t>
            </a:r>
            <a:r>
              <a:rPr lang="en-US" dirty="0">
                <a:solidFill>
                  <a:srgbClr val="008000"/>
                </a:solidFill>
                <a:latin typeface="Arial" pitchFamily="34" charset="0"/>
                <a:cs typeface="Arial" pitchFamily="34" charset="0"/>
              </a:rPr>
              <a:t>(</a:t>
            </a:r>
            <a:r>
              <a:rPr lang="en-US" i="1" dirty="0">
                <a:solidFill>
                  <a:srgbClr val="008000"/>
                </a:solidFill>
                <a:latin typeface="Arial" pitchFamily="34" charset="0"/>
                <a:cs typeface="Arial" pitchFamily="34" charset="0"/>
              </a:rPr>
              <a:t>N</a:t>
            </a:r>
            <a:r>
              <a:rPr lang="en-US" dirty="0">
                <a:solidFill>
                  <a:srgbClr val="008000"/>
                </a:solidFill>
                <a:latin typeface="Arial" pitchFamily="34" charset="0"/>
                <a:cs typeface="Arial" pitchFamily="34" charset="0"/>
              </a:rPr>
              <a:t>)-1</a:t>
            </a:r>
          </a:p>
        </p:txBody>
      </p:sp>
    </p:spTree>
    <p:extLst>
      <p:ext uri="{BB962C8B-B14F-4D97-AF65-F5344CB8AC3E}">
        <p14:creationId xmlns:p14="http://schemas.microsoft.com/office/powerpoint/2010/main" val="3337883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68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6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3" grpId="0"/>
      <p:bldP spid="71700" grpId="0" animBg="1"/>
      <p:bldP spid="71701" grpId="0"/>
      <p:bldP spid="4"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BALANCE: Analysis</a:t>
            </a:r>
          </a:p>
        </p:txBody>
      </p:sp>
      <p:sp>
        <p:nvSpPr>
          <p:cNvPr id="74755" name="Rectangle 3"/>
          <p:cNvSpPr>
            <a:spLocks noGrp="1" noChangeArrowheads="1"/>
          </p:cNvSpPr>
          <p:nvPr>
            <p:ph type="body" idx="1"/>
          </p:nvPr>
        </p:nvSpPr>
        <p:spPr/>
        <p:txBody>
          <a:bodyPr/>
          <a:lstStyle/>
          <a:p>
            <a:r>
              <a:rPr lang="en-US" dirty="0"/>
              <a:t>So after the first </a:t>
            </a:r>
            <a:r>
              <a:rPr lang="en-US" b="1" dirty="0">
                <a:solidFill>
                  <a:srgbClr val="D60093"/>
                </a:solidFill>
              </a:rPr>
              <a:t>k=N(1-1/e)</a:t>
            </a:r>
            <a:r>
              <a:rPr lang="en-US" dirty="0"/>
              <a:t> rounds, we </a:t>
            </a:r>
            <a:br>
              <a:rPr lang="en-US" dirty="0"/>
            </a:br>
            <a:r>
              <a:rPr lang="en-US" dirty="0"/>
              <a:t>cannot allocate a query to any advertiser</a:t>
            </a:r>
          </a:p>
          <a:p>
            <a:pPr lvl="8"/>
            <a:endParaRPr lang="en-US" dirty="0"/>
          </a:p>
          <a:p>
            <a:r>
              <a:rPr lang="en-US" b="1" dirty="0">
                <a:solidFill>
                  <a:srgbClr val="008000"/>
                </a:solidFill>
              </a:rPr>
              <a:t>Revenue = B∙N (1-1/e)</a:t>
            </a:r>
          </a:p>
          <a:p>
            <a:pPr lvl="8"/>
            <a:endParaRPr lang="en-US" dirty="0"/>
          </a:p>
          <a:p>
            <a:r>
              <a:rPr lang="en-US" b="1" dirty="0">
                <a:solidFill>
                  <a:srgbClr val="0000FF"/>
                </a:solidFill>
              </a:rPr>
              <a:t>Competitive ratio = 1-1/e</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157</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286705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General Version of the Problem</a:t>
            </a:r>
          </a:p>
        </p:txBody>
      </p:sp>
      <p:sp>
        <p:nvSpPr>
          <p:cNvPr id="64515" name="Rectangle 3"/>
          <p:cNvSpPr>
            <a:spLocks noGrp="1" noChangeArrowheads="1"/>
          </p:cNvSpPr>
          <p:nvPr>
            <p:ph type="body" idx="1"/>
          </p:nvPr>
        </p:nvSpPr>
        <p:spPr>
          <a:xfrm>
            <a:off x="457200" y="1295400"/>
            <a:ext cx="8229600" cy="5410200"/>
          </a:xfrm>
        </p:spPr>
        <p:txBody>
          <a:bodyPr>
            <a:normAutofit lnSpcReduction="10000"/>
          </a:bodyPr>
          <a:lstStyle/>
          <a:p>
            <a:r>
              <a:rPr lang="en-US" b="1" dirty="0">
                <a:solidFill>
                  <a:srgbClr val="0000FF"/>
                </a:solidFill>
              </a:rPr>
              <a:t>Arbitrary bids and arbitrary budgets!</a:t>
            </a:r>
          </a:p>
          <a:p>
            <a:r>
              <a:rPr lang="en-US" dirty="0"/>
              <a:t>Consider we have 1 query</a:t>
            </a:r>
            <a:r>
              <a:rPr lang="en-US" b="1" dirty="0"/>
              <a:t> </a:t>
            </a:r>
            <a:r>
              <a:rPr lang="en-US" b="1" i="1" dirty="0"/>
              <a:t>q</a:t>
            </a:r>
            <a:r>
              <a:rPr lang="en-US" dirty="0"/>
              <a:t>, advertiser </a:t>
            </a:r>
            <a:r>
              <a:rPr lang="en-US" b="1" i="1" dirty="0" err="1"/>
              <a:t>i</a:t>
            </a:r>
            <a:endParaRPr lang="en-US" b="1" i="1" dirty="0"/>
          </a:p>
          <a:p>
            <a:pPr lvl="1"/>
            <a:r>
              <a:rPr lang="en-US" dirty="0"/>
              <a:t>Bid = </a:t>
            </a:r>
            <a:r>
              <a:rPr lang="en-US" b="1" i="1" dirty="0"/>
              <a:t>x</a:t>
            </a:r>
            <a:r>
              <a:rPr lang="en-US" b="1" i="1" baseline="-25000" dirty="0"/>
              <a:t>i</a:t>
            </a:r>
            <a:endParaRPr lang="en-US" b="1" i="1" dirty="0"/>
          </a:p>
          <a:p>
            <a:pPr lvl="1"/>
            <a:r>
              <a:rPr lang="en-US" dirty="0"/>
              <a:t>Budget = </a:t>
            </a:r>
            <a:r>
              <a:rPr lang="en-US" b="1" i="1" dirty="0"/>
              <a:t>b</a:t>
            </a:r>
            <a:r>
              <a:rPr lang="en-US" b="1" i="1" baseline="-25000" dirty="0"/>
              <a:t>i</a:t>
            </a:r>
            <a:endParaRPr lang="en-US" b="1" i="1" dirty="0"/>
          </a:p>
          <a:p>
            <a:r>
              <a:rPr lang="en-US" b="1" dirty="0">
                <a:solidFill>
                  <a:srgbClr val="D60093"/>
                </a:solidFill>
              </a:rPr>
              <a:t>In a general setting BALANCE can be terrible</a:t>
            </a:r>
          </a:p>
          <a:p>
            <a:pPr lvl="1"/>
            <a:r>
              <a:rPr lang="en-US" dirty="0"/>
              <a:t>Consider two advertisers </a:t>
            </a:r>
            <a:r>
              <a:rPr lang="en-US" b="1" i="1" dirty="0"/>
              <a:t>A</a:t>
            </a:r>
            <a:r>
              <a:rPr lang="en-US" b="1" i="1" baseline="-25000" dirty="0"/>
              <a:t>1</a:t>
            </a:r>
            <a:r>
              <a:rPr lang="en-US" dirty="0"/>
              <a:t> and</a:t>
            </a:r>
            <a:r>
              <a:rPr lang="en-US" b="1" dirty="0"/>
              <a:t> </a:t>
            </a:r>
            <a:r>
              <a:rPr lang="en-US" b="1" i="1" dirty="0"/>
              <a:t>A</a:t>
            </a:r>
            <a:r>
              <a:rPr lang="en-US" b="1" i="1" baseline="-25000" dirty="0"/>
              <a:t>2</a:t>
            </a:r>
            <a:r>
              <a:rPr lang="en-US" b="1" i="1" dirty="0"/>
              <a:t> </a:t>
            </a:r>
          </a:p>
          <a:p>
            <a:pPr lvl="1"/>
            <a:r>
              <a:rPr lang="en-US" b="1" i="1" dirty="0"/>
              <a:t>A</a:t>
            </a:r>
            <a:r>
              <a:rPr lang="en-US" b="1" i="1" baseline="-25000" dirty="0"/>
              <a:t>1</a:t>
            </a:r>
            <a:r>
              <a:rPr lang="en-US" dirty="0"/>
              <a:t>: </a:t>
            </a:r>
            <a:r>
              <a:rPr lang="en-US" b="1" i="1" dirty="0"/>
              <a:t>x</a:t>
            </a:r>
            <a:r>
              <a:rPr lang="en-US" b="1" i="1" baseline="-25000" dirty="0"/>
              <a:t>1</a:t>
            </a:r>
            <a:r>
              <a:rPr lang="en-US" dirty="0"/>
              <a:t> =</a:t>
            </a:r>
            <a:r>
              <a:rPr lang="en-US" b="1" dirty="0"/>
              <a:t> 1</a:t>
            </a:r>
            <a:r>
              <a:rPr lang="en-US" dirty="0"/>
              <a:t>, </a:t>
            </a:r>
            <a:r>
              <a:rPr lang="en-US" b="1" i="1" dirty="0"/>
              <a:t>b</a:t>
            </a:r>
            <a:r>
              <a:rPr lang="en-US" b="1" i="1" baseline="-25000" dirty="0"/>
              <a:t>1</a:t>
            </a:r>
            <a:r>
              <a:rPr lang="en-US" dirty="0"/>
              <a:t> = </a:t>
            </a:r>
            <a:r>
              <a:rPr lang="en-US" b="1" dirty="0"/>
              <a:t>110</a:t>
            </a:r>
          </a:p>
          <a:p>
            <a:pPr lvl="1"/>
            <a:r>
              <a:rPr lang="en-US" b="1" i="1" dirty="0"/>
              <a:t>A</a:t>
            </a:r>
            <a:r>
              <a:rPr lang="en-US" b="1" i="1" baseline="-25000" dirty="0"/>
              <a:t>2</a:t>
            </a:r>
            <a:r>
              <a:rPr lang="en-US" dirty="0"/>
              <a:t>: </a:t>
            </a:r>
            <a:r>
              <a:rPr lang="en-US" b="1" i="1" dirty="0"/>
              <a:t>x</a:t>
            </a:r>
            <a:r>
              <a:rPr lang="en-US" b="1" i="1" baseline="-25000" dirty="0"/>
              <a:t>2</a:t>
            </a:r>
            <a:r>
              <a:rPr lang="en-US" dirty="0"/>
              <a:t> = </a:t>
            </a:r>
            <a:r>
              <a:rPr lang="en-US" b="1" dirty="0"/>
              <a:t>10</a:t>
            </a:r>
            <a:r>
              <a:rPr lang="en-US" dirty="0"/>
              <a:t>, </a:t>
            </a:r>
            <a:r>
              <a:rPr lang="en-US" b="1" i="1" dirty="0"/>
              <a:t>b</a:t>
            </a:r>
            <a:r>
              <a:rPr lang="en-US" b="1" i="1" baseline="-25000" dirty="0"/>
              <a:t>2</a:t>
            </a:r>
            <a:r>
              <a:rPr lang="en-US" dirty="0"/>
              <a:t> = </a:t>
            </a:r>
            <a:r>
              <a:rPr lang="en-US" b="1" dirty="0"/>
              <a:t>100</a:t>
            </a:r>
          </a:p>
          <a:p>
            <a:pPr lvl="1"/>
            <a:r>
              <a:rPr lang="en-US" dirty="0"/>
              <a:t>Consider we see </a:t>
            </a:r>
            <a:r>
              <a:rPr lang="en-US" b="1" dirty="0"/>
              <a:t>10</a:t>
            </a:r>
            <a:r>
              <a:rPr lang="en-US" dirty="0"/>
              <a:t> instances of </a:t>
            </a:r>
            <a:r>
              <a:rPr lang="en-US" b="1" dirty="0"/>
              <a:t>q</a:t>
            </a:r>
          </a:p>
          <a:p>
            <a:pPr lvl="1"/>
            <a:r>
              <a:rPr lang="en-US" dirty="0"/>
              <a:t>BALANCE always selects </a:t>
            </a:r>
            <a:r>
              <a:rPr lang="en-US" b="1" i="1" dirty="0"/>
              <a:t>A</a:t>
            </a:r>
            <a:r>
              <a:rPr lang="en-US" b="1" i="1" baseline="-25000" dirty="0"/>
              <a:t>1</a:t>
            </a:r>
            <a:r>
              <a:rPr lang="en-US" dirty="0"/>
              <a:t> and earns </a:t>
            </a:r>
            <a:r>
              <a:rPr lang="en-US" b="1" dirty="0"/>
              <a:t>10</a:t>
            </a:r>
          </a:p>
          <a:p>
            <a:pPr lvl="1"/>
            <a:r>
              <a:rPr lang="en-US" dirty="0"/>
              <a:t>Optimal earns </a:t>
            </a:r>
            <a:r>
              <a:rPr lang="en-US" b="1" dirty="0"/>
              <a:t>100</a:t>
            </a:r>
          </a:p>
          <a:p>
            <a:pPr lvl="1"/>
            <a:endParaRPr lang="en-US" dirty="0"/>
          </a:p>
          <a:p>
            <a:pPr lvl="1">
              <a:buFont typeface="Wingdings" pitchFamily="1" charset="2"/>
              <a:buNone/>
            </a:pP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158</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813763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51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51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51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51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5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Generalized BALANCE</a:t>
            </a:r>
          </a:p>
        </p:txBody>
      </p:sp>
      <p:sp>
        <p:nvSpPr>
          <p:cNvPr id="77827" name="Rectangle 3"/>
          <p:cNvSpPr>
            <a:spLocks noGrp="1" noChangeArrowheads="1"/>
          </p:cNvSpPr>
          <p:nvPr>
            <p:ph type="body" idx="1"/>
          </p:nvPr>
        </p:nvSpPr>
        <p:spPr/>
        <p:txBody>
          <a:bodyPr/>
          <a:lstStyle/>
          <a:p>
            <a:pPr>
              <a:lnSpc>
                <a:spcPct val="90000"/>
              </a:lnSpc>
            </a:pPr>
            <a:r>
              <a:rPr lang="en-US" b="1" dirty="0">
                <a:solidFill>
                  <a:srgbClr val="0000FF"/>
                </a:solidFill>
              </a:rPr>
              <a:t>Arbitrary bids:</a:t>
            </a:r>
            <a:r>
              <a:rPr lang="en-US" dirty="0"/>
              <a:t> consider query </a:t>
            </a:r>
            <a:r>
              <a:rPr lang="en-US" b="1" i="1" dirty="0"/>
              <a:t>q</a:t>
            </a:r>
            <a:r>
              <a:rPr lang="en-US" dirty="0"/>
              <a:t>, bidder</a:t>
            </a:r>
            <a:r>
              <a:rPr lang="en-US" b="1" dirty="0"/>
              <a:t> </a:t>
            </a:r>
            <a:r>
              <a:rPr lang="en-US" b="1" i="1" dirty="0" err="1"/>
              <a:t>i</a:t>
            </a:r>
            <a:endParaRPr lang="en-US" b="1" i="1" dirty="0"/>
          </a:p>
          <a:p>
            <a:pPr lvl="1">
              <a:lnSpc>
                <a:spcPct val="90000"/>
              </a:lnSpc>
            </a:pPr>
            <a:r>
              <a:rPr lang="en-US" dirty="0"/>
              <a:t>Bid = </a:t>
            </a:r>
            <a:r>
              <a:rPr lang="en-US" b="1" i="1" dirty="0"/>
              <a:t>x</a:t>
            </a:r>
            <a:r>
              <a:rPr lang="en-US" b="1" i="1" baseline="-25000" dirty="0"/>
              <a:t>i</a:t>
            </a:r>
            <a:endParaRPr lang="en-US" b="1" i="1" dirty="0"/>
          </a:p>
          <a:p>
            <a:pPr lvl="1">
              <a:lnSpc>
                <a:spcPct val="90000"/>
              </a:lnSpc>
            </a:pPr>
            <a:r>
              <a:rPr lang="en-US" dirty="0"/>
              <a:t>Budget = </a:t>
            </a:r>
            <a:r>
              <a:rPr lang="en-US" b="1" i="1" dirty="0"/>
              <a:t>b</a:t>
            </a:r>
            <a:r>
              <a:rPr lang="en-US" b="1" i="1" baseline="-25000" dirty="0"/>
              <a:t>i</a:t>
            </a:r>
            <a:endParaRPr lang="en-US" b="1" i="1" dirty="0"/>
          </a:p>
          <a:p>
            <a:pPr lvl="1">
              <a:lnSpc>
                <a:spcPct val="90000"/>
              </a:lnSpc>
            </a:pPr>
            <a:r>
              <a:rPr lang="en-US" dirty="0"/>
              <a:t>Amount spent so far = </a:t>
            </a:r>
            <a:r>
              <a:rPr lang="en-US" b="1" i="1" dirty="0"/>
              <a:t>m</a:t>
            </a:r>
            <a:r>
              <a:rPr lang="en-US" b="1" i="1" baseline="-25000" dirty="0"/>
              <a:t>i</a:t>
            </a:r>
            <a:endParaRPr lang="en-US" b="1" i="1" dirty="0"/>
          </a:p>
          <a:p>
            <a:pPr lvl="1">
              <a:lnSpc>
                <a:spcPct val="90000"/>
              </a:lnSpc>
            </a:pPr>
            <a:r>
              <a:rPr lang="en-US" dirty="0"/>
              <a:t>Fraction of budget left over </a:t>
            </a:r>
            <a:r>
              <a:rPr lang="en-US" b="1" i="1" dirty="0" err="1"/>
              <a:t>f</a:t>
            </a:r>
            <a:r>
              <a:rPr lang="en-US" b="1" i="1" baseline="-25000" dirty="0" err="1"/>
              <a:t>i</a:t>
            </a:r>
            <a:r>
              <a:rPr lang="en-US" b="1" i="1" dirty="0"/>
              <a:t> = 1-m</a:t>
            </a:r>
            <a:r>
              <a:rPr lang="en-US" b="1" i="1" baseline="-25000" dirty="0"/>
              <a:t>i</a:t>
            </a:r>
            <a:r>
              <a:rPr lang="en-US" b="1" i="1" dirty="0"/>
              <a:t>/b</a:t>
            </a:r>
            <a:r>
              <a:rPr lang="en-US" b="1" i="1" baseline="-25000" dirty="0"/>
              <a:t>i</a:t>
            </a:r>
            <a:endParaRPr lang="en-US" b="1" i="1" dirty="0"/>
          </a:p>
          <a:p>
            <a:pPr lvl="1">
              <a:lnSpc>
                <a:spcPct val="90000"/>
              </a:lnSpc>
            </a:pPr>
            <a:r>
              <a:rPr lang="en-US" dirty="0"/>
              <a:t>Define </a:t>
            </a:r>
            <a:r>
              <a:rPr lang="en-US" b="1" i="1" dirty="0">
                <a:latin typeface="Symbol" pitchFamily="1" charset="2"/>
                <a:sym typeface="Symbol" pitchFamily="1" charset="2"/>
              </a:rPr>
              <a:t></a:t>
            </a:r>
            <a:r>
              <a:rPr lang="en-US" b="1" i="1" baseline="-25000" dirty="0" err="1">
                <a:sym typeface="Symbol" pitchFamily="1" charset="2"/>
              </a:rPr>
              <a:t>i</a:t>
            </a:r>
            <a:r>
              <a:rPr lang="en-US" b="1" i="1" dirty="0"/>
              <a:t>(q) = x</a:t>
            </a:r>
            <a:r>
              <a:rPr lang="en-US" b="1" i="1" baseline="-25000" dirty="0"/>
              <a:t>i</a:t>
            </a:r>
            <a:r>
              <a:rPr lang="en-US" b="1" i="1" dirty="0"/>
              <a:t>(1-e</a:t>
            </a:r>
            <a:r>
              <a:rPr lang="en-US" b="1" i="1" baseline="30000" dirty="0"/>
              <a:t>-f</a:t>
            </a:r>
            <a:r>
              <a:rPr lang="en-US" b="1" i="1" baseline="15000" dirty="0"/>
              <a:t>i</a:t>
            </a:r>
            <a:r>
              <a:rPr lang="en-US" b="1" i="1" dirty="0"/>
              <a:t>)</a:t>
            </a:r>
          </a:p>
          <a:p>
            <a:pPr lvl="8">
              <a:lnSpc>
                <a:spcPct val="90000"/>
              </a:lnSpc>
            </a:pPr>
            <a:endParaRPr lang="en-US" dirty="0"/>
          </a:p>
          <a:p>
            <a:pPr>
              <a:lnSpc>
                <a:spcPct val="90000"/>
              </a:lnSpc>
            </a:pPr>
            <a:r>
              <a:rPr lang="en-US" dirty="0"/>
              <a:t>Allocate query </a:t>
            </a:r>
            <a:r>
              <a:rPr lang="en-US" b="1" i="1" dirty="0"/>
              <a:t>q</a:t>
            </a:r>
            <a:r>
              <a:rPr lang="en-US" dirty="0"/>
              <a:t> to bidder </a:t>
            </a:r>
            <a:r>
              <a:rPr lang="en-US" b="1" i="1" dirty="0" err="1"/>
              <a:t>i</a:t>
            </a:r>
            <a:r>
              <a:rPr lang="en-US" dirty="0"/>
              <a:t> with largest </a:t>
            </a:r>
            <a:br>
              <a:rPr lang="en-US" dirty="0"/>
            </a:br>
            <a:r>
              <a:rPr lang="en-US" dirty="0"/>
              <a:t>value of </a:t>
            </a:r>
            <a:r>
              <a:rPr lang="en-US" b="1" i="1" dirty="0">
                <a:latin typeface="Symbol" pitchFamily="1" charset="2"/>
                <a:sym typeface="Symbol" pitchFamily="1" charset="2"/>
              </a:rPr>
              <a:t></a:t>
            </a:r>
            <a:r>
              <a:rPr lang="en-US" b="1" i="1" baseline="-25000" dirty="0" err="1">
                <a:sym typeface="Symbol" pitchFamily="1" charset="2"/>
              </a:rPr>
              <a:t>i</a:t>
            </a:r>
            <a:r>
              <a:rPr lang="en-US" b="1" i="1" dirty="0"/>
              <a:t>(q)</a:t>
            </a:r>
          </a:p>
          <a:p>
            <a:pPr lvl="8">
              <a:lnSpc>
                <a:spcPct val="90000"/>
              </a:lnSpc>
            </a:pPr>
            <a:endParaRPr lang="en-US" dirty="0"/>
          </a:p>
          <a:p>
            <a:pPr>
              <a:lnSpc>
                <a:spcPct val="90000"/>
              </a:lnSpc>
            </a:pPr>
            <a:r>
              <a:rPr lang="en-US" b="1" dirty="0">
                <a:solidFill>
                  <a:srgbClr val="D60093"/>
                </a:solidFill>
              </a:rPr>
              <a:t>Same competitive ratio (1-1/e)</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159</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6780149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8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8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82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82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82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78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Links as Votes</a:t>
            </a:r>
          </a:p>
        </p:txBody>
      </p:sp>
      <p:sp>
        <p:nvSpPr>
          <p:cNvPr id="37890" name="Content Placeholder 2"/>
          <p:cNvSpPr>
            <a:spLocks noGrp="1"/>
          </p:cNvSpPr>
          <p:nvPr>
            <p:ph idx="1"/>
          </p:nvPr>
        </p:nvSpPr>
        <p:spPr/>
        <p:txBody>
          <a:bodyPr/>
          <a:lstStyle/>
          <a:p>
            <a:pPr lvl="8"/>
            <a:endParaRPr lang="en-US" sz="400" dirty="0"/>
          </a:p>
          <a:p>
            <a:r>
              <a:rPr lang="en-US" b="1" dirty="0">
                <a:solidFill>
                  <a:srgbClr val="0000FF"/>
                </a:solidFill>
              </a:rPr>
              <a:t>Idea:</a:t>
            </a:r>
            <a:r>
              <a:rPr lang="en-US" dirty="0">
                <a:solidFill>
                  <a:srgbClr val="0000FF"/>
                </a:solidFill>
              </a:rPr>
              <a:t> </a:t>
            </a:r>
            <a:r>
              <a:rPr lang="en-US" b="1" dirty="0">
                <a:solidFill>
                  <a:srgbClr val="0000FF"/>
                </a:solidFill>
              </a:rPr>
              <a:t>Links as votes</a:t>
            </a:r>
          </a:p>
          <a:p>
            <a:pPr lvl="1"/>
            <a:r>
              <a:rPr lang="en-US" b="1" dirty="0"/>
              <a:t>Page is more important if it has more links</a:t>
            </a:r>
          </a:p>
          <a:p>
            <a:pPr lvl="2"/>
            <a:r>
              <a:rPr lang="en-US" dirty="0"/>
              <a:t>In-coming links? Out-going links?</a:t>
            </a:r>
          </a:p>
          <a:p>
            <a:r>
              <a:rPr lang="en-US" b="1" dirty="0">
                <a:solidFill>
                  <a:srgbClr val="008000"/>
                </a:solidFill>
              </a:rPr>
              <a:t>Think of in-links as votes:</a:t>
            </a:r>
          </a:p>
          <a:p>
            <a:pPr lvl="1"/>
            <a:r>
              <a:rPr lang="en-US" sz="2000" dirty="0">
                <a:hlinkClick r:id="rId2"/>
              </a:rPr>
              <a:t>www.stanford.edu</a:t>
            </a:r>
            <a:r>
              <a:rPr lang="en-US" sz="2000" dirty="0"/>
              <a:t> has 23,400 in-links</a:t>
            </a:r>
          </a:p>
          <a:p>
            <a:pPr lvl="1"/>
            <a:r>
              <a:rPr lang="en-US" sz="2000" dirty="0">
                <a:hlinkClick r:id="rId3"/>
              </a:rPr>
              <a:t>www.joe-schmoe.com</a:t>
            </a:r>
            <a:r>
              <a:rPr lang="en-US" sz="2000" dirty="0"/>
              <a:t> has 1 in-link</a:t>
            </a:r>
          </a:p>
          <a:p>
            <a:pPr lvl="8"/>
            <a:endParaRPr lang="en-US" sz="1000" dirty="0"/>
          </a:p>
          <a:p>
            <a:r>
              <a:rPr lang="en-US" b="1" dirty="0">
                <a:solidFill>
                  <a:srgbClr val="D60093"/>
                </a:solidFill>
              </a:rPr>
              <a:t>Are all in-links are equal?</a:t>
            </a:r>
          </a:p>
          <a:p>
            <a:pPr lvl="1"/>
            <a:r>
              <a:rPr lang="en-US" b="1" dirty="0"/>
              <a:t>Links from important pages count more</a:t>
            </a:r>
          </a:p>
          <a:p>
            <a:pPr lvl="1"/>
            <a:r>
              <a:rPr lang="en-US" dirty="0"/>
              <a:t>Recursive question! </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16</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4562942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E5D553-253F-45A8-9C4E-5ABF0DDDEA18}"/>
              </a:ext>
            </a:extLst>
          </p:cNvPr>
          <p:cNvSpPr>
            <a:spLocks noGrp="1"/>
          </p:cNvSpPr>
          <p:nvPr>
            <p:ph type="title"/>
          </p:nvPr>
        </p:nvSpPr>
        <p:spPr/>
        <p:txBody>
          <a:bodyPr/>
          <a:lstStyle/>
          <a:p>
            <a:r>
              <a:rPr lang="it-IT" dirty="0" err="1"/>
              <a:t>Example</a:t>
            </a:r>
            <a:r>
              <a:rPr lang="it-IT" dirty="0"/>
              <a:t> of a video (2 sec)</a:t>
            </a:r>
          </a:p>
        </p:txBody>
      </p:sp>
      <p:sp>
        <p:nvSpPr>
          <p:cNvPr id="4" name="Segnaposto piè di pagina 3">
            <a:extLst>
              <a:ext uri="{FF2B5EF4-FFF2-40B4-BE49-F238E27FC236}">
                <a16:creationId xmlns:a16="http://schemas.microsoft.com/office/drawing/2014/main" id="{9E8C615F-881E-40FD-AE5B-A82D406C423B}"/>
              </a:ext>
            </a:extLst>
          </p:cNvPr>
          <p:cNvSpPr>
            <a:spLocks noGrp="1"/>
          </p:cNvSpPr>
          <p:nvPr>
            <p:ph type="ftr" sz="quarter" idx="11"/>
          </p:nvPr>
        </p:nvSpPr>
        <p:spPr/>
        <p:txBody>
          <a:bodyPr/>
          <a:lstStyle/>
          <a:p>
            <a:r>
              <a:rPr lang="en-US"/>
              <a:t>J. Leskovec, A. Rajaraman, J. Ullman: Mining of Massive Datasets, http://www.mmds.org</a:t>
            </a:r>
          </a:p>
        </p:txBody>
      </p:sp>
      <p:sp>
        <p:nvSpPr>
          <p:cNvPr id="5" name="Segnaposto numero diapositiva 4">
            <a:extLst>
              <a:ext uri="{FF2B5EF4-FFF2-40B4-BE49-F238E27FC236}">
                <a16:creationId xmlns:a16="http://schemas.microsoft.com/office/drawing/2014/main" id="{6B47AE61-81E2-45F3-9B89-571E79ED02DB}"/>
              </a:ext>
            </a:extLst>
          </p:cNvPr>
          <p:cNvSpPr>
            <a:spLocks noGrp="1"/>
          </p:cNvSpPr>
          <p:nvPr>
            <p:ph type="sldNum" sz="quarter" idx="12"/>
          </p:nvPr>
        </p:nvSpPr>
        <p:spPr/>
        <p:txBody>
          <a:bodyPr/>
          <a:lstStyle/>
          <a:p>
            <a:fld id="{19B12225-5612-419B-A8D5-4B8EEE4C217E}" type="slidenum">
              <a:rPr lang="en-US" smtClean="0"/>
              <a:pPr/>
              <a:t>160</a:t>
            </a:fld>
            <a:endParaRPr lang="en-US"/>
          </a:p>
        </p:txBody>
      </p:sp>
      <p:sp>
        <p:nvSpPr>
          <p:cNvPr id="8" name="Segnaposto contenuto 7">
            <a:extLst>
              <a:ext uri="{FF2B5EF4-FFF2-40B4-BE49-F238E27FC236}">
                <a16:creationId xmlns:a16="http://schemas.microsoft.com/office/drawing/2014/main" id="{05A3D0D7-AF5C-4B2F-AE3A-7FC248478DFA}"/>
              </a:ext>
            </a:extLst>
          </p:cNvPr>
          <p:cNvSpPr>
            <a:spLocks noGrp="1"/>
          </p:cNvSpPr>
          <p:nvPr>
            <p:ph idx="1"/>
          </p:nvPr>
        </p:nvSpPr>
        <p:spPr/>
        <p:txBody>
          <a:bodyPr/>
          <a:lstStyle/>
          <a:p>
            <a:r>
              <a:rPr lang="it-IT" dirty="0" err="1"/>
              <a:t>Hostify</a:t>
            </a:r>
            <a:endParaRPr lang="it-IT" dirty="0"/>
          </a:p>
        </p:txBody>
      </p:sp>
      <p:pic>
        <p:nvPicPr>
          <p:cNvPr id="9" name="Immagine 8">
            <a:extLst>
              <a:ext uri="{FF2B5EF4-FFF2-40B4-BE49-F238E27FC236}">
                <a16:creationId xmlns:a16="http://schemas.microsoft.com/office/drawing/2014/main" id="{A3D3246E-7C59-48EB-8832-6C7CE22DD7A3}"/>
              </a:ext>
            </a:extLst>
          </p:cNvPr>
          <p:cNvPicPr>
            <a:picLocks noChangeAspect="1"/>
          </p:cNvPicPr>
          <p:nvPr/>
        </p:nvPicPr>
        <p:blipFill>
          <a:blip r:embed="rId4"/>
          <a:stretch>
            <a:fillRect/>
          </a:stretch>
        </p:blipFill>
        <p:spPr>
          <a:xfrm>
            <a:off x="2039170" y="2730054"/>
            <a:ext cx="1371600" cy="2438400"/>
          </a:xfrm>
          <a:prstGeom prst="roundRect">
            <a:avLst>
              <a:gd name="adj" fmla="val 10185"/>
            </a:avLst>
          </a:prstGeom>
          <a:effectLst>
            <a:outerShdw blurRad="50800" dist="38100" dir="2700000" algn="tl" rotWithShape="0">
              <a:prstClr val="black">
                <a:alpha val="40000"/>
              </a:prstClr>
            </a:outerShdw>
          </a:effectLst>
        </p:spPr>
      </p:pic>
      <p:pic>
        <p:nvPicPr>
          <p:cNvPr id="10" name="Immagine 9">
            <a:extLst>
              <a:ext uri="{FF2B5EF4-FFF2-40B4-BE49-F238E27FC236}">
                <a16:creationId xmlns:a16="http://schemas.microsoft.com/office/drawing/2014/main" id="{353F08EE-CFBF-459C-9B59-AF3FCC48F124}"/>
              </a:ext>
            </a:extLst>
          </p:cNvPr>
          <p:cNvPicPr>
            <a:picLocks noChangeAspect="1"/>
          </p:cNvPicPr>
          <p:nvPr/>
        </p:nvPicPr>
        <p:blipFill>
          <a:blip r:embed="rId5"/>
          <a:stretch>
            <a:fillRect/>
          </a:stretch>
        </p:blipFill>
        <p:spPr>
          <a:xfrm>
            <a:off x="5756529" y="2730054"/>
            <a:ext cx="1371600" cy="2438400"/>
          </a:xfrm>
          <a:prstGeom prst="roundRect">
            <a:avLst>
              <a:gd name="adj" fmla="val 10101"/>
            </a:avLst>
          </a:prstGeom>
          <a:effectLst>
            <a:outerShdw blurRad="50800" dist="38100" dir="2700000" algn="tl" rotWithShape="0">
              <a:prstClr val="black">
                <a:alpha val="40000"/>
              </a:prstClr>
            </a:outerShdw>
          </a:effectLst>
        </p:spPr>
      </p:pic>
      <p:pic>
        <p:nvPicPr>
          <p:cNvPr id="12" name="videos">
            <a:hlinkClick r:id="" action="ppaction://media"/>
            <a:extLst>
              <a:ext uri="{FF2B5EF4-FFF2-40B4-BE49-F238E27FC236}">
                <a16:creationId xmlns:a16="http://schemas.microsoft.com/office/drawing/2014/main" id="{10793E5E-33C2-47AB-A674-EC3C563CF9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6685" t="-1" r="36850" b="-147"/>
          <a:stretch/>
        </p:blipFill>
        <p:spPr>
          <a:xfrm>
            <a:off x="3843763" y="2133600"/>
            <a:ext cx="1529929" cy="3256784"/>
          </a:xfrm>
          <a:prstGeom prst="roundRect">
            <a:avLst/>
          </a:prstGeom>
        </p:spPr>
      </p:pic>
    </p:spTree>
    <p:extLst>
      <p:ext uri="{BB962C8B-B14F-4D97-AF65-F5344CB8AC3E}">
        <p14:creationId xmlns:p14="http://schemas.microsoft.com/office/powerpoint/2010/main" val="369318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2"/>
                                        </p:tgtEl>
                                      </p:cBhvr>
                                    </p:cmd>
                                  </p:childTnLst>
                                </p:cTn>
                              </p:par>
                            </p:childTnLst>
                          </p:cTn>
                        </p:par>
                      </p:childTnLst>
                    </p:cTn>
                  </p:par>
                </p:childTnLst>
              </p:cTn>
              <p:nextCondLst>
                <p:cond evt="onClick" delay="0">
                  <p:tgtEl>
                    <p:spTgt spid="12"/>
                  </p:tgtEl>
                </p:cond>
              </p:nextCondLst>
            </p:seq>
            <p:video>
              <p:cMediaNode vol="80000">
                <p:cTn id="20"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PageRank Scores</a:t>
            </a:r>
          </a:p>
        </p:txBody>
      </p:sp>
      <p:cxnSp>
        <p:nvCxnSpPr>
          <p:cNvPr id="10" name="Straight Arrow Connector 9"/>
          <p:cNvCxnSpPr/>
          <p:nvPr/>
        </p:nvCxnSpPr>
        <p:spPr>
          <a:xfrm flipV="1">
            <a:off x="4703619" y="2209800"/>
            <a:ext cx="1066800" cy="1524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4731327" y="2819400"/>
            <a:ext cx="990600" cy="762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3" idx="1"/>
            <a:endCxn id="5" idx="5"/>
          </p:cNvCxnSpPr>
          <p:nvPr/>
        </p:nvCxnSpPr>
        <p:spPr>
          <a:xfrm flipH="1" flipV="1">
            <a:off x="4333827" y="3571827"/>
            <a:ext cx="627466" cy="77986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1837054" y="3578754"/>
            <a:ext cx="597065" cy="73969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flipV="1">
            <a:off x="1127760" y="2731174"/>
            <a:ext cx="243840" cy="148060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0" idx="0"/>
          </p:cNvCxnSpPr>
          <p:nvPr/>
        </p:nvCxnSpPr>
        <p:spPr>
          <a:xfrm flipV="1">
            <a:off x="2788920" y="3962400"/>
            <a:ext cx="274320" cy="160025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0" idx="7"/>
          </p:cNvCxnSpPr>
          <p:nvPr/>
        </p:nvCxnSpPr>
        <p:spPr>
          <a:xfrm flipV="1">
            <a:off x="2982894" y="4953000"/>
            <a:ext cx="1817706" cy="69000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1999136" y="4602480"/>
            <a:ext cx="2829172" cy="1371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flipV="1">
            <a:off x="3390900" y="3990108"/>
            <a:ext cx="236220" cy="187457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3800313" y="5134514"/>
            <a:ext cx="1140199" cy="78973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3" idx="7"/>
          </p:cNvCxnSpPr>
          <p:nvPr/>
        </p:nvCxnSpPr>
        <p:spPr>
          <a:xfrm flipV="1">
            <a:off x="4720254" y="5288280"/>
            <a:ext cx="461346" cy="72042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flipV="1">
            <a:off x="3962400" y="3858489"/>
            <a:ext cx="563880" cy="21183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6749967" y="5195198"/>
            <a:ext cx="299522" cy="73079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25" idx="1"/>
          </p:cNvCxnSpPr>
          <p:nvPr/>
        </p:nvCxnSpPr>
        <p:spPr>
          <a:xfrm flipH="1" flipV="1">
            <a:off x="7315200" y="5182971"/>
            <a:ext cx="369906" cy="68857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6" idx="1"/>
          </p:cNvCxnSpPr>
          <p:nvPr/>
        </p:nvCxnSpPr>
        <p:spPr>
          <a:xfrm flipH="1" flipV="1">
            <a:off x="4647560" y="3200400"/>
            <a:ext cx="2229282" cy="12801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flipV="1">
            <a:off x="5897880" y="4899689"/>
            <a:ext cx="872868" cy="5331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3008" name="Straight Arrow Connector 43007"/>
          <p:cNvCxnSpPr/>
          <p:nvPr/>
        </p:nvCxnSpPr>
        <p:spPr>
          <a:xfrm>
            <a:off x="5877099" y="4602480"/>
            <a:ext cx="872868" cy="6858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5" name="Oval 4"/>
          <p:cNvSpPr/>
          <p:nvPr/>
        </p:nvSpPr>
        <p:spPr>
          <a:xfrm>
            <a:off x="2057400" y="1295400"/>
            <a:ext cx="2667000" cy="266700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B</a:t>
            </a:r>
          </a:p>
          <a:p>
            <a:pPr algn="ctr"/>
            <a:r>
              <a:rPr lang="en-US" sz="2000" b="1" dirty="0">
                <a:latin typeface="Arial" pitchFamily="34" charset="0"/>
                <a:cs typeface="Arial" pitchFamily="34" charset="0"/>
              </a:rPr>
              <a:t>38.4</a:t>
            </a:r>
          </a:p>
          <a:p>
            <a:pPr algn="ctr"/>
            <a:endParaRPr lang="en-US" sz="2000" b="1" dirty="0">
              <a:latin typeface="Arial" pitchFamily="34" charset="0"/>
              <a:cs typeface="Arial" pitchFamily="34" charset="0"/>
            </a:endParaRPr>
          </a:p>
        </p:txBody>
      </p:sp>
      <p:sp>
        <p:nvSpPr>
          <p:cNvPr id="9" name="Oval 8"/>
          <p:cNvSpPr/>
          <p:nvPr/>
        </p:nvSpPr>
        <p:spPr>
          <a:xfrm>
            <a:off x="5715000" y="1295400"/>
            <a:ext cx="2667000" cy="2667000"/>
          </a:xfrm>
          <a:prstGeom prst="ellipse">
            <a:avLst/>
          </a:prstGeom>
          <a:solidFill>
            <a:schemeClr val="accent1"/>
          </a:solidFill>
          <a:ln w="76200">
            <a:solidFill>
              <a:schemeClr val="accent1"/>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C</a:t>
            </a:r>
          </a:p>
          <a:p>
            <a:pPr algn="ctr"/>
            <a:r>
              <a:rPr lang="en-US" sz="2000" b="1" dirty="0">
                <a:latin typeface="Arial" pitchFamily="34" charset="0"/>
                <a:cs typeface="Arial" pitchFamily="34" charset="0"/>
              </a:rPr>
              <a:t>34.3</a:t>
            </a:r>
          </a:p>
        </p:txBody>
      </p:sp>
      <p:sp>
        <p:nvSpPr>
          <p:cNvPr id="13" name="Oval 12"/>
          <p:cNvSpPr/>
          <p:nvPr/>
        </p:nvSpPr>
        <p:spPr>
          <a:xfrm>
            <a:off x="4800600" y="4191000"/>
            <a:ext cx="1097280" cy="109728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E</a:t>
            </a:r>
          </a:p>
          <a:p>
            <a:pPr algn="ctr"/>
            <a:r>
              <a:rPr lang="en-US" sz="2000" b="1" dirty="0">
                <a:latin typeface="Arial" pitchFamily="34" charset="0"/>
                <a:cs typeface="Arial" pitchFamily="34" charset="0"/>
              </a:rPr>
              <a:t>8.1</a:t>
            </a:r>
          </a:p>
        </p:txBody>
      </p:sp>
      <p:sp>
        <p:nvSpPr>
          <p:cNvPr id="16" name="Oval 15"/>
          <p:cNvSpPr/>
          <p:nvPr/>
        </p:nvSpPr>
        <p:spPr>
          <a:xfrm>
            <a:off x="6756322" y="4360011"/>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F</a:t>
            </a:r>
          </a:p>
          <a:p>
            <a:pPr algn="ctr"/>
            <a:r>
              <a:rPr lang="en-US" sz="2000" b="1" dirty="0">
                <a:latin typeface="Arial" pitchFamily="34" charset="0"/>
                <a:cs typeface="Arial" pitchFamily="34" charset="0"/>
              </a:rPr>
              <a:t>3.9</a:t>
            </a:r>
          </a:p>
        </p:txBody>
      </p:sp>
      <p:sp>
        <p:nvSpPr>
          <p:cNvPr id="18" name="Oval 17"/>
          <p:cNvSpPr/>
          <p:nvPr/>
        </p:nvSpPr>
        <p:spPr>
          <a:xfrm>
            <a:off x="1148468" y="4191000"/>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D</a:t>
            </a:r>
          </a:p>
          <a:p>
            <a:pPr algn="ctr"/>
            <a:r>
              <a:rPr lang="en-US" sz="2000" b="1" dirty="0">
                <a:latin typeface="Arial" pitchFamily="34" charset="0"/>
                <a:cs typeface="Arial" pitchFamily="34" charset="0"/>
              </a:rPr>
              <a:t>3.9</a:t>
            </a:r>
          </a:p>
        </p:txBody>
      </p:sp>
      <p:sp>
        <p:nvSpPr>
          <p:cNvPr id="19" name="Oval 18"/>
          <p:cNvSpPr/>
          <p:nvPr/>
        </p:nvSpPr>
        <p:spPr>
          <a:xfrm>
            <a:off x="762000" y="1978873"/>
            <a:ext cx="731520" cy="73152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A</a:t>
            </a:r>
          </a:p>
          <a:p>
            <a:pPr algn="ctr"/>
            <a:r>
              <a:rPr lang="en-US" sz="2000" b="1" dirty="0">
                <a:latin typeface="Arial" pitchFamily="34" charset="0"/>
                <a:cs typeface="Arial" pitchFamily="34" charset="0"/>
              </a:rPr>
              <a:t>3.3</a:t>
            </a:r>
          </a:p>
        </p:txBody>
      </p:sp>
      <p:sp>
        <p:nvSpPr>
          <p:cNvPr id="20" name="Oval 19"/>
          <p:cNvSpPr/>
          <p:nvPr/>
        </p:nvSpPr>
        <p:spPr>
          <a:xfrm>
            <a:off x="2514600" y="556265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2" name="Oval 21"/>
          <p:cNvSpPr/>
          <p:nvPr/>
        </p:nvSpPr>
        <p:spPr>
          <a:xfrm>
            <a:off x="3352800" y="583697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3" name="Oval 22"/>
          <p:cNvSpPr/>
          <p:nvPr/>
        </p:nvSpPr>
        <p:spPr>
          <a:xfrm>
            <a:off x="4251960" y="592836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4" name="Oval 23"/>
          <p:cNvSpPr/>
          <p:nvPr/>
        </p:nvSpPr>
        <p:spPr>
          <a:xfrm>
            <a:off x="6385560" y="5879107"/>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5" name="Oval 24"/>
          <p:cNvSpPr/>
          <p:nvPr/>
        </p:nvSpPr>
        <p:spPr>
          <a:xfrm>
            <a:off x="7604760" y="579120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43009" name="Slide Number Placeholder 43008"/>
          <p:cNvSpPr>
            <a:spLocks noGrp="1"/>
          </p:cNvSpPr>
          <p:nvPr>
            <p:ph type="sldNum" sz="quarter" idx="12"/>
          </p:nvPr>
        </p:nvSpPr>
        <p:spPr/>
        <p:txBody>
          <a:bodyPr/>
          <a:lstStyle/>
          <a:p>
            <a:fld id="{19B12225-5612-419B-A8D5-4B8EEE4C217E}" type="slidenum">
              <a:rPr lang="en-US" smtClean="0"/>
              <a:pPr/>
              <a:t>17</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10928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Simple Recursive Formulation</a:t>
            </a:r>
          </a:p>
        </p:txBody>
      </p:sp>
      <p:sp>
        <p:nvSpPr>
          <p:cNvPr id="9219" name="Rectangle 3"/>
          <p:cNvSpPr>
            <a:spLocks noGrp="1" noChangeArrowheads="1"/>
          </p:cNvSpPr>
          <p:nvPr>
            <p:ph type="body" idx="1"/>
          </p:nvPr>
        </p:nvSpPr>
        <p:spPr>
          <a:xfrm>
            <a:off x="457200" y="1295400"/>
            <a:ext cx="8229600" cy="3809999"/>
          </a:xfrm>
        </p:spPr>
        <p:txBody>
          <a:bodyPr/>
          <a:lstStyle/>
          <a:p>
            <a:r>
              <a:rPr lang="en-US" dirty="0"/>
              <a:t>Each link’s vote is proportional to the </a:t>
            </a:r>
            <a:r>
              <a:rPr lang="en-US" b="1" dirty="0">
                <a:solidFill>
                  <a:srgbClr val="008000"/>
                </a:solidFill>
              </a:rPr>
              <a:t>importance</a:t>
            </a:r>
            <a:r>
              <a:rPr lang="en-US" dirty="0">
                <a:solidFill>
                  <a:srgbClr val="008000"/>
                </a:solidFill>
              </a:rPr>
              <a:t> </a:t>
            </a:r>
            <a:r>
              <a:rPr lang="en-US" dirty="0"/>
              <a:t>of its source page</a:t>
            </a:r>
          </a:p>
          <a:p>
            <a:pPr lvl="8"/>
            <a:endParaRPr lang="en-US" dirty="0"/>
          </a:p>
          <a:p>
            <a:r>
              <a:rPr lang="en-US" dirty="0"/>
              <a:t>If page </a:t>
            </a:r>
            <a:r>
              <a:rPr lang="en-US" b="1" i="1" dirty="0">
                <a:solidFill>
                  <a:srgbClr val="FF0000"/>
                </a:solidFill>
              </a:rPr>
              <a:t>j</a:t>
            </a:r>
            <a:r>
              <a:rPr lang="en-US" dirty="0"/>
              <a:t> with importance </a:t>
            </a:r>
            <a:r>
              <a:rPr lang="en-US" b="1" i="1" dirty="0" err="1">
                <a:solidFill>
                  <a:srgbClr val="0000FF"/>
                </a:solidFill>
              </a:rPr>
              <a:t>r</a:t>
            </a:r>
            <a:r>
              <a:rPr lang="en-US" b="1" i="1" baseline="-25000" dirty="0" err="1">
                <a:solidFill>
                  <a:srgbClr val="0000FF"/>
                </a:solidFill>
              </a:rPr>
              <a:t>j</a:t>
            </a:r>
            <a:r>
              <a:rPr lang="en-US" dirty="0"/>
              <a:t> has </a:t>
            </a:r>
            <a:r>
              <a:rPr lang="en-US" b="1" i="1" dirty="0">
                <a:solidFill>
                  <a:srgbClr val="0000FF"/>
                </a:solidFill>
              </a:rPr>
              <a:t>n</a:t>
            </a:r>
            <a:r>
              <a:rPr lang="en-US" dirty="0"/>
              <a:t> out-links, each link gets </a:t>
            </a:r>
            <a:r>
              <a:rPr lang="en-US" b="1" i="1" dirty="0" err="1">
                <a:solidFill>
                  <a:srgbClr val="0000FF"/>
                </a:solidFill>
              </a:rPr>
              <a:t>r</a:t>
            </a:r>
            <a:r>
              <a:rPr lang="en-US" b="1" i="1" baseline="-25000" dirty="0" err="1">
                <a:solidFill>
                  <a:srgbClr val="0000FF"/>
                </a:solidFill>
              </a:rPr>
              <a:t>j</a:t>
            </a:r>
            <a:r>
              <a:rPr lang="en-US" b="1" i="1" baseline="-25000" dirty="0">
                <a:solidFill>
                  <a:srgbClr val="0000FF"/>
                </a:solidFill>
              </a:rPr>
              <a:t> </a:t>
            </a:r>
            <a:r>
              <a:rPr lang="en-US" b="1" i="1" dirty="0">
                <a:solidFill>
                  <a:srgbClr val="0000FF"/>
                </a:solidFill>
              </a:rPr>
              <a:t>/ n</a:t>
            </a:r>
            <a:r>
              <a:rPr lang="en-US" dirty="0"/>
              <a:t> votes</a:t>
            </a:r>
          </a:p>
          <a:p>
            <a:pPr lvl="8"/>
            <a:endParaRPr lang="en-US" dirty="0"/>
          </a:p>
          <a:p>
            <a:r>
              <a:rPr lang="en-US" dirty="0"/>
              <a:t>Page </a:t>
            </a:r>
            <a:r>
              <a:rPr lang="en-US" b="1" i="1" dirty="0">
                <a:solidFill>
                  <a:srgbClr val="FF0000"/>
                </a:solidFill>
              </a:rPr>
              <a:t>j</a:t>
            </a:r>
            <a:r>
              <a:rPr lang="en-US" dirty="0"/>
              <a:t>’s own importance is the sum of the votes on its in-links</a:t>
            </a:r>
          </a:p>
        </p:txBody>
      </p:sp>
      <p:sp>
        <p:nvSpPr>
          <p:cNvPr id="5" name="Slide Number Placeholder 4"/>
          <p:cNvSpPr>
            <a:spLocks noGrp="1"/>
          </p:cNvSpPr>
          <p:nvPr>
            <p:ph type="sldNum" sz="quarter" idx="12"/>
          </p:nvPr>
        </p:nvSpPr>
        <p:spPr/>
        <p:txBody>
          <a:bodyPr/>
          <a:lstStyle/>
          <a:p>
            <a:pPr>
              <a:defRPr/>
            </a:pPr>
            <a:fld id="{15EE5B40-118D-4084-B443-0CD2840CF31F}" type="slidenum">
              <a:rPr lang="en-US"/>
              <a:pPr>
                <a:defRPr/>
              </a:pPr>
              <a:t>18</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7" name="Line 32"/>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8" name="Line 5"/>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9" name="Line 6"/>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1" name="Oval 17"/>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dirty="0"/>
          </a:p>
        </p:txBody>
      </p:sp>
      <p:sp>
        <p:nvSpPr>
          <p:cNvPr id="16" name="Line 5"/>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7" name="Line 5"/>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 name="TextBox 1"/>
          <p:cNvSpPr txBox="1"/>
          <p:nvPr/>
        </p:nvSpPr>
        <p:spPr>
          <a:xfrm>
            <a:off x="5297611" y="5334371"/>
            <a:ext cx="269626" cy="461665"/>
          </a:xfrm>
          <a:prstGeom prst="rect">
            <a:avLst/>
          </a:prstGeom>
          <a:noFill/>
        </p:spPr>
        <p:txBody>
          <a:bodyPr wrap="none" rtlCol="0">
            <a:spAutoFit/>
          </a:bodyPr>
          <a:lstStyle/>
          <a:p>
            <a:r>
              <a:rPr lang="en-US" sz="2400" b="1" i="1" dirty="0">
                <a:solidFill>
                  <a:srgbClr val="FF0000"/>
                </a:solidFill>
                <a:latin typeface="Arial" pitchFamily="34" charset="0"/>
                <a:cs typeface="Arial" pitchFamily="34" charset="0"/>
              </a:rPr>
              <a:t>j</a:t>
            </a:r>
          </a:p>
        </p:txBody>
      </p:sp>
      <p:sp>
        <p:nvSpPr>
          <p:cNvPr id="20" name="Line 5"/>
          <p:cNvSpPr>
            <a:spLocks noChangeShapeType="1"/>
          </p:cNvSpPr>
          <p:nvPr/>
        </p:nvSpPr>
        <p:spPr bwMode="auto">
          <a:xfrm rot="5400000" flipH="1">
            <a:off x="6271529" y="4854465"/>
            <a:ext cx="364903" cy="50323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1" name="Line 5"/>
          <p:cNvSpPr>
            <a:spLocks noChangeShapeType="1"/>
          </p:cNvSpPr>
          <p:nvPr/>
        </p:nvSpPr>
        <p:spPr bwMode="auto">
          <a:xfrm rot="5400000">
            <a:off x="6392465" y="4610497"/>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2" name="Line 5"/>
          <p:cNvSpPr>
            <a:spLocks noChangeShapeType="1"/>
          </p:cNvSpPr>
          <p:nvPr/>
        </p:nvSpPr>
        <p:spPr bwMode="auto">
          <a:xfrm rot="5400000" flipV="1">
            <a:off x="5912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24" name="Line 5"/>
          <p:cNvSpPr>
            <a:spLocks noChangeShapeType="1"/>
          </p:cNvSpPr>
          <p:nvPr/>
        </p:nvSpPr>
        <p:spPr bwMode="auto">
          <a:xfrm rot="5400000">
            <a:off x="5331221" y="4681141"/>
            <a:ext cx="351632" cy="133350"/>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5" name="Line 5"/>
          <p:cNvSpPr>
            <a:spLocks noChangeShapeType="1"/>
          </p:cNvSpPr>
          <p:nvPr/>
        </p:nvSpPr>
        <p:spPr bwMode="auto">
          <a:xfrm rot="5400000" flipV="1">
            <a:off x="5150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0" name="Oval 15"/>
          <p:cNvSpPr>
            <a:spLocks noChangeArrowheads="1"/>
          </p:cNvSpPr>
          <p:nvPr/>
        </p:nvSpPr>
        <p:spPr bwMode="auto">
          <a:xfrm>
            <a:off x="6079331" y="4800600"/>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a:solidFill>
                  <a:schemeClr val="bg1"/>
                </a:solidFill>
              </a:rPr>
              <a:t>k</a:t>
            </a:r>
          </a:p>
        </p:txBody>
      </p:sp>
      <p:sp>
        <p:nvSpPr>
          <p:cNvPr id="12" name="Oval 19"/>
          <p:cNvSpPr>
            <a:spLocks noChangeArrowheads="1"/>
          </p:cNvSpPr>
          <p:nvPr/>
        </p:nvSpPr>
        <p:spPr bwMode="auto">
          <a:xfrm>
            <a:off x="5317330" y="4801395"/>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err="1">
                <a:solidFill>
                  <a:schemeClr val="bg1"/>
                </a:solidFill>
              </a:rPr>
              <a:t>i</a:t>
            </a:r>
            <a:endParaRPr lang="en-US" b="1" i="1" dirty="0">
              <a:solidFill>
                <a:schemeClr val="bg1"/>
              </a:solidFill>
            </a:endParaRPr>
          </a:p>
        </p:txBody>
      </p:sp>
      <p:sp>
        <p:nvSpPr>
          <p:cNvPr id="26" name="Line 5"/>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7" name="Line 5"/>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9" name="Line 5"/>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0" name="Line 5"/>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1" name="Line 5"/>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3" name="Oval 20"/>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4" name="Oval 15"/>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5" name="Oval 19"/>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32" name="Line 5"/>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3" name="Line 5"/>
          <p:cNvSpPr>
            <a:spLocks noChangeShapeType="1"/>
          </p:cNvSpPr>
          <p:nvPr/>
        </p:nvSpPr>
        <p:spPr bwMode="auto">
          <a:xfrm rot="5400000" flipH="1" flipV="1">
            <a:off x="6140307" y="4630974"/>
            <a:ext cx="247968" cy="9128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4" name="Line 5"/>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5" name="Line 5"/>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6" name="Line 5"/>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7" name="Line 5"/>
          <p:cNvSpPr>
            <a:spLocks noChangeShapeType="1"/>
          </p:cNvSpPr>
          <p:nvPr/>
        </p:nvSpPr>
        <p:spPr bwMode="auto">
          <a:xfrm rot="5400000">
            <a:off x="5116851" y="4949768"/>
            <a:ext cx="189819" cy="244476"/>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 name="Rectangle 2"/>
          <p:cNvSpPr/>
          <p:nvPr/>
        </p:nvSpPr>
        <p:spPr>
          <a:xfrm>
            <a:off x="5923530" y="5449824"/>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8" name="Rectangle 37"/>
          <p:cNvSpPr/>
          <p:nvPr/>
        </p:nvSpPr>
        <p:spPr>
          <a:xfrm>
            <a:off x="5818632" y="5888736"/>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9" name="Rectangle 38"/>
          <p:cNvSpPr/>
          <p:nvPr/>
        </p:nvSpPr>
        <p:spPr>
          <a:xfrm>
            <a:off x="5257800" y="5879068"/>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41" name="TextBox 40"/>
          <p:cNvSpPr txBox="1"/>
          <p:nvPr/>
        </p:nvSpPr>
        <p:spPr>
          <a:xfrm>
            <a:off x="2667000" y="5558135"/>
            <a:ext cx="1789272" cy="461665"/>
          </a:xfrm>
          <a:prstGeom prst="rect">
            <a:avLst/>
          </a:prstGeom>
          <a:noFill/>
        </p:spPr>
        <p:txBody>
          <a:bodyPr wrap="none" rtlCol="0">
            <a:spAutoFit/>
          </a:bodyPr>
          <a:lstStyle/>
          <a:p>
            <a:r>
              <a:rPr lang="en-US" sz="2400" b="1" i="1" dirty="0" err="1">
                <a:solidFill>
                  <a:srgbClr val="FF0000"/>
                </a:solidFill>
                <a:latin typeface="Arial" pitchFamily="34" charset="0"/>
                <a:cs typeface="Arial" pitchFamily="34" charset="0"/>
              </a:rPr>
              <a:t>r</a:t>
            </a:r>
            <a:r>
              <a:rPr lang="en-US" sz="2400" b="1" i="1" baseline="-25000" dirty="0" err="1">
                <a:solidFill>
                  <a:srgbClr val="FF0000"/>
                </a:solidFill>
                <a:latin typeface="Arial" pitchFamily="34" charset="0"/>
                <a:cs typeface="Arial" pitchFamily="34" charset="0"/>
              </a:rPr>
              <a:t>j</a:t>
            </a:r>
            <a:r>
              <a:rPr lang="en-US" sz="2400" b="1" i="1" baseline="-25000" dirty="0">
                <a:solidFill>
                  <a:srgbClr val="FF0000"/>
                </a:solidFill>
                <a:latin typeface="Arial" pitchFamily="34" charset="0"/>
                <a:cs typeface="Arial" pitchFamily="34" charset="0"/>
              </a:rPr>
              <a:t> </a:t>
            </a:r>
            <a:r>
              <a:rPr lang="en-US" sz="2400" b="1" i="1" dirty="0">
                <a:solidFill>
                  <a:srgbClr val="FF0000"/>
                </a:solidFill>
                <a:latin typeface="Arial" pitchFamily="34" charset="0"/>
                <a:cs typeface="Arial" pitchFamily="34" charset="0"/>
              </a:rPr>
              <a:t>= </a:t>
            </a:r>
            <a:r>
              <a:rPr lang="en-US" sz="2400" b="1" i="1" dirty="0" err="1">
                <a:solidFill>
                  <a:srgbClr val="008000"/>
                </a:solidFill>
                <a:latin typeface="Arial" pitchFamily="34" charset="0"/>
                <a:cs typeface="Arial" pitchFamily="34" charset="0"/>
              </a:rPr>
              <a:t>r</a:t>
            </a:r>
            <a:r>
              <a:rPr lang="en-US" sz="2400" b="1" i="1" baseline="-25000" dirty="0" err="1">
                <a:solidFill>
                  <a:srgbClr val="008000"/>
                </a:solidFill>
                <a:latin typeface="Arial" pitchFamily="34" charset="0"/>
                <a:cs typeface="Arial" pitchFamily="34" charset="0"/>
              </a:rPr>
              <a:t>i</a:t>
            </a:r>
            <a:r>
              <a:rPr lang="en-US" sz="2400" b="1" i="1" dirty="0">
                <a:solidFill>
                  <a:srgbClr val="008000"/>
                </a:solidFill>
                <a:latin typeface="Arial" pitchFamily="34" charset="0"/>
                <a:cs typeface="Arial" pitchFamily="34" charset="0"/>
              </a:rPr>
              <a:t>/3</a:t>
            </a:r>
            <a:r>
              <a:rPr lang="en-US" sz="2400" b="1" i="1" dirty="0">
                <a:latin typeface="Arial" pitchFamily="34" charset="0"/>
                <a:cs typeface="Arial" pitchFamily="34" charset="0"/>
              </a:rPr>
              <a:t>+</a:t>
            </a:r>
            <a:r>
              <a:rPr lang="en-US" sz="2400" b="1" i="1" dirty="0">
                <a:solidFill>
                  <a:srgbClr val="008000"/>
                </a:solidFill>
                <a:latin typeface="Arial" pitchFamily="34" charset="0"/>
                <a:cs typeface="Arial" pitchFamily="34" charset="0"/>
              </a:rPr>
              <a:t>r</a:t>
            </a:r>
            <a:r>
              <a:rPr lang="en-US" sz="2400" b="1" i="1" baseline="-25000" dirty="0">
                <a:solidFill>
                  <a:srgbClr val="008000"/>
                </a:solidFill>
                <a:latin typeface="Arial" pitchFamily="34" charset="0"/>
                <a:cs typeface="Arial" pitchFamily="34" charset="0"/>
              </a:rPr>
              <a:t>k</a:t>
            </a:r>
            <a:r>
              <a:rPr lang="en-US" sz="2400" b="1" i="1" dirty="0">
                <a:solidFill>
                  <a:srgbClr val="008000"/>
                </a:solidFill>
                <a:latin typeface="Arial" pitchFamily="34" charset="0"/>
                <a:cs typeface="Arial" pitchFamily="34" charset="0"/>
              </a:rPr>
              <a:t>/4</a:t>
            </a:r>
          </a:p>
        </p:txBody>
      </p:sp>
      <p:sp>
        <p:nvSpPr>
          <p:cNvPr id="18" name="Rectangle 17"/>
          <p:cNvSpPr/>
          <p:nvPr/>
        </p:nvSpPr>
        <p:spPr>
          <a:xfrm>
            <a:off x="5465186" y="4939546"/>
            <a:ext cx="510076"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i</a:t>
            </a:r>
            <a:r>
              <a:rPr lang="en-US" b="1" i="1" dirty="0">
                <a:solidFill>
                  <a:srgbClr val="008000"/>
                </a:solidFill>
                <a:latin typeface="Arial" pitchFamily="34" charset="0"/>
                <a:cs typeface="Arial" pitchFamily="34" charset="0"/>
              </a:rPr>
              <a:t>/3</a:t>
            </a:r>
          </a:p>
        </p:txBody>
      </p:sp>
      <p:sp>
        <p:nvSpPr>
          <p:cNvPr id="19" name="Rectangle 18"/>
          <p:cNvSpPr/>
          <p:nvPr/>
        </p:nvSpPr>
        <p:spPr>
          <a:xfrm>
            <a:off x="5943600" y="5029200"/>
            <a:ext cx="551754"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k</a:t>
            </a:r>
            <a:r>
              <a:rPr lang="en-US" b="1" i="1" dirty="0">
                <a:solidFill>
                  <a:srgbClr val="008000"/>
                </a:solidFill>
                <a:latin typeface="Arial" pitchFamily="34" charset="0"/>
                <a:cs typeface="Arial" pitchFamily="34" charset="0"/>
              </a:rPr>
              <a:t>/4</a:t>
            </a:r>
          </a:p>
        </p:txBody>
      </p:sp>
    </p:spTree>
    <p:extLst>
      <p:ext uri="{BB962C8B-B14F-4D97-AF65-F5344CB8AC3E}">
        <p14:creationId xmlns:p14="http://schemas.microsoft.com/office/powerpoint/2010/main" val="1580216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The “Flow” Model</a:t>
            </a:r>
          </a:p>
        </p:txBody>
      </p:sp>
      <p:sp>
        <p:nvSpPr>
          <p:cNvPr id="3" name="Content Placeholder 2"/>
          <p:cNvSpPr>
            <a:spLocks noGrp="1"/>
          </p:cNvSpPr>
          <p:nvPr>
            <p:ph idx="1"/>
          </p:nvPr>
        </p:nvSpPr>
        <p:spPr>
          <a:xfrm>
            <a:off x="457200" y="1295400"/>
            <a:ext cx="5715000" cy="5257801"/>
          </a:xfrm>
        </p:spPr>
        <p:txBody>
          <a:bodyPr/>
          <a:lstStyle/>
          <a:p>
            <a:r>
              <a:rPr lang="en-US" b="1" dirty="0">
                <a:solidFill>
                  <a:srgbClr val="D60093"/>
                </a:solidFill>
              </a:rPr>
              <a:t>A “vote” from an important page is worth more</a:t>
            </a:r>
          </a:p>
          <a:p>
            <a:r>
              <a:rPr lang="en-US" b="1" dirty="0">
                <a:solidFill>
                  <a:srgbClr val="0000FF"/>
                </a:solidFill>
              </a:rPr>
              <a:t>A page is important if it is pointed to by other important pages</a:t>
            </a:r>
          </a:p>
          <a:p>
            <a:r>
              <a:rPr lang="en-US" b="1" dirty="0"/>
              <a:t>Define a “rank” </a:t>
            </a:r>
            <a:r>
              <a:rPr lang="en-US" b="1" i="1" dirty="0" err="1">
                <a:latin typeface="Times New Roman" pitchFamily="18" charset="0"/>
                <a:cs typeface="Times New Roman" pitchFamily="18" charset="0"/>
              </a:rPr>
              <a:t>r</a:t>
            </a:r>
            <a:r>
              <a:rPr lang="en-US" b="1" i="1" baseline="-25000" dirty="0" err="1">
                <a:latin typeface="Times New Roman" pitchFamily="18" charset="0"/>
                <a:cs typeface="Times New Roman" pitchFamily="18" charset="0"/>
              </a:rPr>
              <a:t>j</a:t>
            </a:r>
            <a:r>
              <a:rPr lang="en-US" b="1" dirty="0"/>
              <a:t> for page </a:t>
            </a:r>
            <a:r>
              <a:rPr lang="en-US" b="1" i="1" dirty="0">
                <a:latin typeface="Times New Roman" pitchFamily="18" charset="0"/>
                <a:cs typeface="Times New Roman" pitchFamily="18" charset="0"/>
              </a:rPr>
              <a:t>j</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19</a:t>
            </a:fld>
            <a:endParaRPr lang="en-US"/>
          </a:p>
        </p:txBody>
      </p:sp>
      <p:graphicFrame>
        <p:nvGraphicFramePr>
          <p:cNvPr id="31746" name="Object 2"/>
          <p:cNvGraphicFramePr>
            <a:graphicFrameLocks noChangeAspect="1"/>
          </p:cNvGraphicFramePr>
          <p:nvPr>
            <p:extLst>
              <p:ext uri="{D42A27DB-BD31-4B8C-83A1-F6EECF244321}">
                <p14:modId xmlns:p14="http://schemas.microsoft.com/office/powerpoint/2010/main" val="1146331050"/>
              </p:ext>
            </p:extLst>
          </p:nvPr>
        </p:nvGraphicFramePr>
        <p:xfrm>
          <a:off x="2154238" y="4484688"/>
          <a:ext cx="2111375" cy="1436687"/>
        </p:xfrm>
        <a:graphic>
          <a:graphicData uri="http://schemas.openxmlformats.org/presentationml/2006/ole">
            <mc:AlternateContent xmlns:mc="http://schemas.openxmlformats.org/markup-compatibility/2006">
              <mc:Choice xmlns:v="urn:schemas-microsoft-com:vml" Requires="v">
                <p:oleObj spid="_x0000_s48181" name="Equation" r:id="rId3" imgW="634680" imgH="431640" progId="Equation.3">
                  <p:embed/>
                </p:oleObj>
              </mc:Choice>
              <mc:Fallback>
                <p:oleObj name="Equation" r:id="rId3" imgW="634680" imgH="431640" progId="Equation.3">
                  <p:embed/>
                  <p:pic>
                    <p:nvPicPr>
                      <p:cNvPr id="0" name=""/>
                      <p:cNvPicPr>
                        <a:picLocks noChangeAspect="1" noChangeArrowheads="1"/>
                      </p:cNvPicPr>
                      <p:nvPr/>
                    </p:nvPicPr>
                    <p:blipFill>
                      <a:blip r:embed="rId4"/>
                      <a:srcRect/>
                      <a:stretch>
                        <a:fillRect/>
                      </a:stretch>
                    </p:blipFill>
                    <p:spPr bwMode="auto">
                      <a:xfrm>
                        <a:off x="2154238" y="4484688"/>
                        <a:ext cx="2111375" cy="1436687"/>
                      </a:xfrm>
                      <a:prstGeom prst="rect">
                        <a:avLst/>
                      </a:prstGeom>
                      <a:noFill/>
                    </p:spPr>
                  </p:pic>
                </p:oleObj>
              </mc:Fallback>
            </mc:AlternateContent>
          </a:graphicData>
        </a:graphic>
      </p:graphicFrame>
      <p:grpSp>
        <p:nvGrpSpPr>
          <p:cNvPr id="49" name="Group 48"/>
          <p:cNvGrpSpPr/>
          <p:nvPr/>
        </p:nvGrpSpPr>
        <p:grpSpPr>
          <a:xfrm>
            <a:off x="6572250" y="1905000"/>
            <a:ext cx="2495550" cy="2900065"/>
            <a:chOff x="6572250" y="1905000"/>
            <a:chExt cx="2495550" cy="2900065"/>
          </a:xfrm>
        </p:grpSpPr>
        <p:sp>
          <p:nvSpPr>
            <p:cNvPr id="28" name="Oval 4"/>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pitchFamily="18" charset="0"/>
                  <a:cs typeface="Times New Roman" pitchFamily="18" charset="0"/>
                </a:rPr>
                <a:t>y</a:t>
              </a:r>
            </a:p>
          </p:txBody>
        </p:sp>
        <p:sp>
          <p:nvSpPr>
            <p:cNvPr id="29" name="Oval 5"/>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charset="0"/>
                </a:rPr>
                <a:t>m</a:t>
              </a:r>
            </a:p>
          </p:txBody>
        </p:sp>
        <p:sp>
          <p:nvSpPr>
            <p:cNvPr id="30" name="Oval 6"/>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pitchFamily="18" charset="0"/>
                  <a:cs typeface="Times New Roman" pitchFamily="18" charset="0"/>
                </a:rPr>
                <a:t>a</a:t>
              </a:r>
            </a:p>
          </p:txBody>
        </p:sp>
        <p:sp>
          <p:nvSpPr>
            <p:cNvPr id="31" name="Line 7"/>
            <p:cNvSpPr>
              <a:spLocks noChangeShapeType="1"/>
            </p:cNvSpPr>
            <p:nvPr/>
          </p:nvSpPr>
          <p:spPr bwMode="auto">
            <a:xfrm flipV="1">
              <a:off x="6877050" y="2971800"/>
              <a:ext cx="685799"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2" name="Line 8"/>
            <p:cNvSpPr>
              <a:spLocks noChangeShapeType="1"/>
            </p:cNvSpPr>
            <p:nvPr/>
          </p:nvSpPr>
          <p:spPr bwMode="auto">
            <a:xfrm flipH="1">
              <a:off x="6953250" y="3048000"/>
              <a:ext cx="685800"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3" name="Line 9"/>
            <p:cNvSpPr>
              <a:spLocks noChangeShapeType="1"/>
            </p:cNvSpPr>
            <p:nvPr/>
          </p:nvSpPr>
          <p:spPr bwMode="auto">
            <a:xfrm flipH="1">
              <a:off x="7029450" y="42672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4" name="Line 10"/>
            <p:cNvSpPr>
              <a:spLocks noChangeShapeType="1"/>
            </p:cNvSpPr>
            <p:nvPr/>
          </p:nvSpPr>
          <p:spPr bwMode="auto">
            <a:xfrm>
              <a:off x="7010399" y="44196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cxnSp>
          <p:nvCxnSpPr>
            <p:cNvPr id="35" name="AutoShape 11"/>
            <p:cNvCxnSpPr>
              <a:cxnSpLocks noChangeShapeType="1"/>
              <a:stCxn id="28" idx="6"/>
              <a:endCxn id="28"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tx1"/>
              </a:solidFill>
              <a:round/>
              <a:headEnd/>
              <a:tailEnd type="triangle" w="med" len="med"/>
            </a:ln>
          </p:spPr>
        </p:cxnSp>
        <p:sp>
          <p:nvSpPr>
            <p:cNvPr id="39" name="Text Box 16"/>
            <p:cNvSpPr txBox="1">
              <a:spLocks noChangeArrowheads="1"/>
            </p:cNvSpPr>
            <p:nvPr/>
          </p:nvSpPr>
          <p:spPr bwMode="auto">
            <a:xfrm>
              <a:off x="7165975" y="4343400"/>
              <a:ext cx="559769"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a/2</a:t>
              </a:r>
            </a:p>
          </p:txBody>
        </p:sp>
        <p:sp>
          <p:nvSpPr>
            <p:cNvPr id="40" name="Text Box 17"/>
            <p:cNvSpPr txBox="1">
              <a:spLocks noChangeArrowheads="1"/>
            </p:cNvSpPr>
            <p:nvPr/>
          </p:nvSpPr>
          <p:spPr bwMode="auto">
            <a:xfrm>
              <a:off x="7239000" y="35052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sp>
          <p:nvSpPr>
            <p:cNvPr id="42" name="Text Box 19"/>
            <p:cNvSpPr txBox="1">
              <a:spLocks noChangeArrowheads="1"/>
            </p:cNvSpPr>
            <p:nvPr/>
          </p:nvSpPr>
          <p:spPr bwMode="auto">
            <a:xfrm>
              <a:off x="6705600" y="32004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a/2</a:t>
              </a:r>
            </a:p>
          </p:txBody>
        </p:sp>
        <p:sp>
          <p:nvSpPr>
            <p:cNvPr id="43" name="Text Box 20"/>
            <p:cNvSpPr txBox="1">
              <a:spLocks noChangeArrowheads="1"/>
            </p:cNvSpPr>
            <p:nvPr/>
          </p:nvSpPr>
          <p:spPr bwMode="auto">
            <a:xfrm>
              <a:off x="7696200" y="3886200"/>
              <a:ext cx="423514"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m</a:t>
              </a:r>
            </a:p>
          </p:txBody>
        </p:sp>
        <p:sp>
          <p:nvSpPr>
            <p:cNvPr id="45" name="Text Box 17"/>
            <p:cNvSpPr txBox="1">
              <a:spLocks noChangeArrowheads="1"/>
            </p:cNvSpPr>
            <p:nvPr/>
          </p:nvSpPr>
          <p:spPr bwMode="auto">
            <a:xfrm>
              <a:off x="7391400" y="19050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grpSp>
      <p:sp>
        <p:nvSpPr>
          <p:cNvPr id="46" name="Rectangle 45"/>
          <p:cNvSpPr/>
          <p:nvPr/>
        </p:nvSpPr>
        <p:spPr>
          <a:xfrm>
            <a:off x="6987117" y="1447800"/>
            <a:ext cx="183864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marL="438912" indent="-320040" fontAlgn="auto">
              <a:spcBef>
                <a:spcPts val="0"/>
              </a:spcBef>
              <a:spcAft>
                <a:spcPts val="0"/>
              </a:spcAft>
              <a:buFont typeface="Wingdings" pitchFamily="2" charset="2"/>
              <a:buNone/>
              <a:defRPr/>
            </a:pPr>
            <a:r>
              <a:rPr lang="en-US" dirty="0"/>
              <a:t>The web in 1839</a:t>
            </a:r>
          </a:p>
        </p:txBody>
      </p:sp>
      <p:sp>
        <p:nvSpPr>
          <p:cNvPr id="48" name="TextBox 47"/>
          <p:cNvSpPr txBox="1"/>
          <p:nvPr/>
        </p:nvSpPr>
        <p:spPr>
          <a:xfrm>
            <a:off x="6400800" y="4953000"/>
            <a:ext cx="1965603" cy="369332"/>
          </a:xfrm>
          <a:prstGeom prst="rect">
            <a:avLst/>
          </a:prstGeom>
          <a:noFill/>
        </p:spPr>
        <p:txBody>
          <a:bodyPr wrap="none" rtlCol="0">
            <a:spAutoFit/>
          </a:bodyPr>
          <a:lstStyle/>
          <a:p>
            <a:r>
              <a:rPr lang="en-US" b="1" dirty="0">
                <a:solidFill>
                  <a:srgbClr val="008000"/>
                </a:solidFill>
              </a:rPr>
              <a:t>“Flow” equations:</a:t>
            </a:r>
          </a:p>
        </p:txBody>
      </p:sp>
      <p:sp>
        <p:nvSpPr>
          <p:cNvPr id="27" name="Rectangle 26"/>
          <p:cNvSpPr/>
          <p:nvPr/>
        </p:nvSpPr>
        <p:spPr>
          <a:xfrm>
            <a:off x="6324600" y="525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mc:AlternateContent xmlns:mc="http://schemas.openxmlformats.org/markup-compatibility/2006" xmlns:a14="http://schemas.microsoft.com/office/drawing/2010/main">
        <mc:Choice Requires="a14">
          <p:sp>
            <p:nvSpPr>
              <p:cNvPr id="8" name="TextBox 7"/>
              <p:cNvSpPr txBox="1"/>
              <p:nvPr/>
            </p:nvSpPr>
            <p:spPr>
              <a:xfrm>
                <a:off x="2057400" y="6248400"/>
                <a:ext cx="3004284" cy="369332"/>
              </a:xfrm>
              <a:prstGeom prst="rect">
                <a:avLst/>
              </a:prstGeom>
              <a:noFill/>
            </p:spPr>
            <p:txBody>
              <a:bodyPr wrap="none" rtlCol="0">
                <a:spAutoFit/>
              </a:bodyPr>
              <a:lstStyle/>
              <a:p>
                <a14:m>
                  <m:oMath xmlns:m="http://schemas.openxmlformats.org/officeDocument/2006/math">
                    <m:sSub>
                      <m:sSubPr>
                        <m:ctrlPr>
                          <a:rPr lang="en-US" b="1" i="1" dirty="0" smtClean="0">
                            <a:solidFill>
                              <a:srgbClr val="008000"/>
                            </a:solidFill>
                            <a:latin typeface="Cambria Math" panose="02040503050406030204" pitchFamily="18" charset="0"/>
                            <a:cs typeface="Arial" pitchFamily="34" charset="0"/>
                          </a:rPr>
                        </m:ctrlPr>
                      </m:sSubPr>
                      <m:e>
                        <m:r>
                          <a:rPr lang="en-US" b="1" i="1" dirty="0" smtClean="0">
                            <a:solidFill>
                              <a:srgbClr val="008000"/>
                            </a:solidFill>
                            <a:latin typeface="Cambria Math"/>
                            <a:cs typeface="Arial" pitchFamily="34" charset="0"/>
                          </a:rPr>
                          <m:t>𝒅</m:t>
                        </m:r>
                      </m:e>
                      <m:sub>
                        <m:r>
                          <a:rPr lang="en-US" b="1" i="1" dirty="0" smtClean="0">
                            <a:solidFill>
                              <a:srgbClr val="008000"/>
                            </a:solidFill>
                            <a:latin typeface="Cambria Math"/>
                            <a:cs typeface="Arial" pitchFamily="34" charset="0"/>
                          </a:rPr>
                          <m:t>𝒊</m:t>
                        </m:r>
                      </m:sub>
                    </m:sSub>
                  </m:oMath>
                </a14:m>
                <a:r>
                  <a:rPr lang="en-US" b="1" dirty="0">
                    <a:solidFill>
                      <a:srgbClr val="008000"/>
                    </a:solidFill>
                    <a:latin typeface="Arial" pitchFamily="34" charset="0"/>
                    <a:cs typeface="Arial" pitchFamily="34" charset="0"/>
                  </a:rPr>
                  <a:t> … out-degree of node </a:t>
                </a:r>
                <a14:m>
                  <m:oMath xmlns:m="http://schemas.openxmlformats.org/officeDocument/2006/math">
                    <m:r>
                      <a:rPr lang="en-US" b="1" i="1" dirty="0" smtClean="0">
                        <a:solidFill>
                          <a:srgbClr val="008000"/>
                        </a:solidFill>
                        <a:latin typeface="Cambria Math"/>
                        <a:cs typeface="Arial" pitchFamily="34" charset="0"/>
                      </a:rPr>
                      <m:t>𝒊</m:t>
                    </m:r>
                  </m:oMath>
                </a14:m>
                <a:endParaRPr lang="en-US" b="1" dirty="0">
                  <a:solidFill>
                    <a:srgbClr val="008000"/>
                  </a:solidFill>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57400" y="6248400"/>
                <a:ext cx="3004284" cy="369332"/>
              </a:xfrm>
              <a:prstGeom prst="rect">
                <a:avLst/>
              </a:prstGeom>
              <a:blipFill rotWithShape="1">
                <a:blip r:embed="rId5"/>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50732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New Topic: Graph Data!</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35774921"/>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8" name="Rounded Rectangle 7"/>
          <p:cNvSpPr/>
          <p:nvPr/>
        </p:nvSpPr>
        <p:spPr>
          <a:xfrm>
            <a:off x="1981200" y="1295400"/>
            <a:ext cx="1676400" cy="5257800"/>
          </a:xfrm>
          <a:prstGeom prst="roundRect">
            <a:avLst/>
          </a:prstGeom>
          <a:ln w="1270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60381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Solving the Flow Equations</a:t>
            </a: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457200" y="1295400"/>
                <a:ext cx="8229600" cy="5410200"/>
              </a:xfrm>
            </p:spPr>
            <p:txBody>
              <a:bodyPr>
                <a:normAutofit lnSpcReduction="10000"/>
              </a:bodyPr>
              <a:lstStyle/>
              <a:p>
                <a:r>
                  <a:rPr lang="en-US" b="1" dirty="0">
                    <a:solidFill>
                      <a:srgbClr val="0000FF"/>
                    </a:solidFill>
                  </a:rPr>
                  <a:t>3 equations, 3 unknowns, </a:t>
                </a:r>
                <a:br>
                  <a:rPr lang="en-US" b="1" dirty="0">
                    <a:solidFill>
                      <a:srgbClr val="0000FF"/>
                    </a:solidFill>
                  </a:rPr>
                </a:br>
                <a:r>
                  <a:rPr lang="en-US" b="1" dirty="0">
                    <a:solidFill>
                      <a:srgbClr val="0000FF"/>
                    </a:solidFill>
                  </a:rPr>
                  <a:t>no constants</a:t>
                </a:r>
              </a:p>
              <a:p>
                <a:pPr lvl="1"/>
                <a:r>
                  <a:rPr lang="en-US" dirty="0"/>
                  <a:t>No unique solution</a:t>
                </a:r>
              </a:p>
              <a:p>
                <a:pPr lvl="1"/>
                <a:r>
                  <a:rPr lang="en-US" dirty="0"/>
                  <a:t>All solutions equivalent modulo the scale factor</a:t>
                </a:r>
              </a:p>
              <a:p>
                <a:r>
                  <a:rPr lang="en-US" b="1" dirty="0">
                    <a:solidFill>
                      <a:srgbClr val="008000"/>
                    </a:solidFill>
                  </a:rPr>
                  <a:t>Additional constraint forces uniqueness:</a:t>
                </a:r>
              </a:p>
              <a:p>
                <a:pPr lvl="1"/>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 </m:t>
                    </m:r>
                    <m:r>
                      <a:rPr lang="en-US" b="1" i="1" dirty="0" smtClean="0">
                        <a:latin typeface="Cambria Math"/>
                        <a:cs typeface="Arial" pitchFamily="34" charset="0"/>
                      </a:rPr>
                      <m:t>𝟏</m:t>
                    </m:r>
                  </m:oMath>
                </a14:m>
                <a:endParaRPr lang="en-US" b="1" i="1" dirty="0">
                  <a:latin typeface="Arial" pitchFamily="34" charset="0"/>
                  <a:cs typeface="Arial" pitchFamily="34" charset="0"/>
                </a:endParaRPr>
              </a:p>
              <a:p>
                <a:pPr lvl="1"/>
                <a:r>
                  <a:rPr lang="en-US" b="1" dirty="0">
                    <a:solidFill>
                      <a:srgbClr val="008000"/>
                    </a:solidFill>
                    <a:cs typeface="Arial" pitchFamily="34" charset="0"/>
                  </a:rPr>
                  <a:t>Solution:</a:t>
                </a:r>
                <a:r>
                  <a:rPr lang="en-US" b="1" dirty="0">
                    <a:cs typeface="Arial" pitchFamily="34" charset="0"/>
                  </a:rPr>
                  <a:t> </a:t>
                </a:r>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𝟏</m:t>
                        </m:r>
                      </m:num>
                      <m:den>
                        <m:r>
                          <a:rPr lang="en-US" b="1" i="1" dirty="0" smtClean="0">
                            <a:latin typeface="Cambria Math"/>
                            <a:cs typeface="Arial" pitchFamily="34" charset="0"/>
                          </a:rPr>
                          <m:t>𝟓</m:t>
                        </m:r>
                      </m:den>
                    </m:f>
                  </m:oMath>
                </a14:m>
                <a:endParaRPr lang="en-US" b="1" dirty="0">
                  <a:latin typeface="Arial" pitchFamily="34" charset="0"/>
                  <a:cs typeface="Arial" pitchFamily="34" charset="0"/>
                </a:endParaRPr>
              </a:p>
              <a:p>
                <a:r>
                  <a:rPr lang="en-US" b="1" dirty="0">
                    <a:solidFill>
                      <a:srgbClr val="D60093"/>
                    </a:solidFill>
                  </a:rPr>
                  <a:t>Gaussian elimination method works for </a:t>
                </a:r>
                <a:br>
                  <a:rPr lang="en-US" b="1" dirty="0">
                    <a:solidFill>
                      <a:srgbClr val="D60093"/>
                    </a:solidFill>
                  </a:rPr>
                </a:br>
                <a:r>
                  <a:rPr lang="en-US" b="1" dirty="0">
                    <a:solidFill>
                      <a:srgbClr val="D60093"/>
                    </a:solidFill>
                  </a:rPr>
                  <a:t>small examples, but we need a better method for large web-size graphs</a:t>
                </a:r>
              </a:p>
              <a:p>
                <a:r>
                  <a:rPr lang="en-US" b="1" dirty="0">
                    <a:solidFill>
                      <a:srgbClr val="0000FF"/>
                    </a:solidFill>
                  </a:rPr>
                  <a:t>We need a new formulation!</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457200" y="1295400"/>
                <a:ext cx="8229600" cy="5410200"/>
              </a:xfrm>
              <a:blipFill rotWithShape="1">
                <a:blip r:embed="rId3"/>
                <a:stretch>
                  <a:fillRect t="-1578" b="-32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F320F6BC-1E80-4BCD-AF38-6A3CC78FD118}" type="slidenum">
              <a:rPr lang="en-US"/>
              <a:pPr>
                <a:defRPr/>
              </a:pPr>
              <a:t>20</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7" name="Rectangle 6"/>
          <p:cNvSpPr/>
          <p:nvPr/>
        </p:nvSpPr>
        <p:spPr>
          <a:xfrm>
            <a:off x="6629400" y="144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8" name="TextBox 7"/>
          <p:cNvSpPr txBox="1"/>
          <p:nvPr/>
        </p:nvSpPr>
        <p:spPr>
          <a:xfrm>
            <a:off x="6613567" y="1230868"/>
            <a:ext cx="1768433" cy="369332"/>
          </a:xfrm>
          <a:prstGeom prst="rect">
            <a:avLst/>
          </a:prstGeom>
          <a:noFill/>
        </p:spPr>
        <p:txBody>
          <a:bodyPr wrap="none" rtlCol="0">
            <a:spAutoFit/>
          </a:bodyPr>
          <a:lstStyle/>
          <a:p>
            <a:r>
              <a:rPr lang="en-US" b="1" dirty="0">
                <a:solidFill>
                  <a:srgbClr val="008000"/>
                </a:solidFill>
              </a:rPr>
              <a:t>Flow equations:</a:t>
            </a:r>
          </a:p>
        </p:txBody>
      </p:sp>
    </p:spTree>
    <p:extLst>
      <p:ext uri="{BB962C8B-B14F-4D97-AF65-F5344CB8AC3E}">
        <p14:creationId xmlns:p14="http://schemas.microsoft.com/office/powerpoint/2010/main" val="53720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PageRank: Matrix Formulation</a:t>
            </a:r>
          </a:p>
        </p:txBody>
      </p:sp>
      <mc:AlternateContent xmlns:mc="http://schemas.openxmlformats.org/markup-compatibility/2006" xmlns:a14="http://schemas.microsoft.com/office/drawing/2010/main">
        <mc:Choice Requires="a14">
          <p:sp>
            <p:nvSpPr>
              <p:cNvPr id="12291" name="Rectangle 3"/>
              <p:cNvSpPr>
                <a:spLocks noGrp="1" noChangeArrowheads="1"/>
              </p:cNvSpPr>
              <p:nvPr>
                <p:ph idx="1"/>
              </p:nvPr>
            </p:nvSpPr>
            <p:spPr/>
            <p:txBody>
              <a:bodyPr>
                <a:normAutofit/>
              </a:bodyPr>
              <a:lstStyle/>
              <a:p>
                <a:pPr>
                  <a:lnSpc>
                    <a:spcPct val="80000"/>
                  </a:lnSpc>
                </a:pPr>
                <a:r>
                  <a:rPr lang="en-US" b="1" dirty="0">
                    <a:solidFill>
                      <a:srgbClr val="0000FF"/>
                    </a:solidFill>
                  </a:rPr>
                  <a:t>Stochastic adjacency matrix </a:t>
                </a:r>
                <a14:m>
                  <m:oMath xmlns:m="http://schemas.openxmlformats.org/officeDocument/2006/math">
                    <m:r>
                      <a:rPr lang="en-US" b="1" i="1" dirty="0" smtClean="0">
                        <a:solidFill>
                          <a:srgbClr val="0000FF"/>
                        </a:solidFill>
                        <a:latin typeface="Cambria Math"/>
                        <a:cs typeface="Times New Roman" pitchFamily="18" charset="0"/>
                      </a:rPr>
                      <m:t>𝑴</m:t>
                    </m:r>
                  </m:oMath>
                </a14:m>
                <a:endParaRPr lang="en-US" b="1" i="1" dirty="0">
                  <a:solidFill>
                    <a:srgbClr val="0000FF"/>
                  </a:solidFill>
                  <a:latin typeface="Times New Roman" pitchFamily="18" charset="0"/>
                  <a:cs typeface="Times New Roman" pitchFamily="18" charset="0"/>
                </a:endParaRPr>
              </a:p>
              <a:p>
                <a:pPr lvl="1">
                  <a:lnSpc>
                    <a:spcPct val="80000"/>
                  </a:lnSpc>
                </a:pPr>
                <a:r>
                  <a:rPr lang="en-US" dirty="0"/>
                  <a:t>Let page </a:t>
                </a:r>
                <a14:m>
                  <m:oMath xmlns:m="http://schemas.openxmlformats.org/officeDocument/2006/math">
                    <m:r>
                      <a:rPr lang="en-US" b="0" i="1" dirty="0" smtClean="0">
                        <a:latin typeface="Cambria Math"/>
                      </a:rPr>
                      <m:t>𝑖</m:t>
                    </m:r>
                  </m:oMath>
                </a14:m>
                <a:r>
                  <a:rPr lang="en-US" dirty="0"/>
                  <a:t> has </a:t>
                </a:r>
                <a14:m>
                  <m:oMath xmlns:m="http://schemas.openxmlformats.org/officeDocument/2006/math">
                    <m:r>
                      <a:rPr lang="en-US" i="1" dirty="0" smtClean="0">
                        <a:latin typeface="Cambria Math"/>
                        <a:cs typeface="Times New Roman" pitchFamily="18" charset="0"/>
                      </a:rPr>
                      <m:t>𝑑</m:t>
                    </m:r>
                    <m:r>
                      <a:rPr lang="en-US" b="0" i="1" baseline="-25000" dirty="0" smtClean="0">
                        <a:latin typeface="Cambria Math"/>
                        <a:cs typeface="Times New Roman" pitchFamily="18" charset="0"/>
                      </a:rPr>
                      <m:t>𝑖</m:t>
                    </m:r>
                  </m:oMath>
                </a14:m>
                <a:r>
                  <a:rPr lang="en-US" i="1" dirty="0">
                    <a:latin typeface="Times New Roman" pitchFamily="18" charset="0"/>
                    <a:cs typeface="Times New Roman" pitchFamily="18" charset="0"/>
                  </a:rPr>
                  <a:t> </a:t>
                </a:r>
                <a:r>
                  <a:rPr lang="en-US" dirty="0"/>
                  <a:t>out-links</a:t>
                </a:r>
              </a:p>
              <a:p>
                <a:pPr lvl="1">
                  <a:lnSpc>
                    <a:spcPct val="80000"/>
                  </a:lnSpc>
                </a:pPr>
                <a:r>
                  <a:rPr lang="en-US" dirty="0"/>
                  <a:t>If </a:t>
                </a:r>
                <a14:m>
                  <m:oMath xmlns:m="http://schemas.openxmlformats.org/officeDocument/2006/math">
                    <m:r>
                      <a:rPr lang="en-US" b="0" i="1" dirty="0" smtClean="0">
                        <a:latin typeface="Cambria Math"/>
                        <a:cs typeface="Times New Roman" pitchFamily="18" charset="0"/>
                      </a:rPr>
                      <m:t>𝑖</m:t>
                    </m:r>
                    <m:r>
                      <a:rPr lang="en-US" i="1" dirty="0" smtClean="0">
                        <a:latin typeface="Cambria Math"/>
                        <a:cs typeface="Times New Roman" pitchFamily="18" charset="0"/>
                      </a:rPr>
                      <m:t> →</m:t>
                    </m:r>
                    <m:r>
                      <a:rPr lang="en-US" b="0" i="1" dirty="0" smtClean="0">
                        <a:latin typeface="Cambria Math"/>
                        <a:cs typeface="Times New Roman" pitchFamily="18" charset="0"/>
                      </a:rPr>
                      <m:t>𝑗</m:t>
                    </m:r>
                  </m:oMath>
                </a14:m>
                <a:r>
                  <a:rPr lang="en-US" dirty="0"/>
                  <a:t>, then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rPr>
                      <m:t> </m:t>
                    </m:r>
                    <m:r>
                      <a:rPr lang="en-US" sz="3200" i="1" dirty="0" smtClean="0">
                        <a:latin typeface="Cambria Math"/>
                        <a:cs typeface="Times New Roman" pitchFamily="18" charset="0"/>
                      </a:rPr>
                      <m:t>=</m:t>
                    </m:r>
                    <m:f>
                      <m:fPr>
                        <m:ctrlPr>
                          <a:rPr lang="en-US" sz="3200" i="1" dirty="0" smtClean="0">
                            <a:latin typeface="Cambria Math" panose="02040503050406030204" pitchFamily="18" charset="0"/>
                            <a:cs typeface="Times New Roman" pitchFamily="18" charset="0"/>
                          </a:rPr>
                        </m:ctrlPr>
                      </m:fPr>
                      <m:num>
                        <m:r>
                          <a:rPr lang="en-US" sz="3200" i="1" dirty="0" smtClean="0">
                            <a:latin typeface="Cambria Math"/>
                            <a:cs typeface="Times New Roman" pitchFamily="18" charset="0"/>
                          </a:rPr>
                          <m:t>1</m:t>
                        </m:r>
                      </m:num>
                      <m:den>
                        <m:r>
                          <a:rPr lang="en-US" sz="3200" i="1" dirty="0" err="1" smtClean="0">
                            <a:latin typeface="Cambria Math"/>
                            <a:cs typeface="Times New Roman" pitchFamily="18" charset="0"/>
                          </a:rPr>
                          <m:t>𝑑</m:t>
                        </m:r>
                        <m:r>
                          <a:rPr lang="en-US" sz="3200" b="0" i="1" baseline="-25000" dirty="0" smtClean="0">
                            <a:latin typeface="Cambria Math"/>
                            <a:cs typeface="Times New Roman" pitchFamily="18" charset="0"/>
                          </a:rPr>
                          <m:t>𝑖</m:t>
                        </m:r>
                      </m:den>
                    </m:f>
                  </m:oMath>
                </a14:m>
                <a:r>
                  <a:rPr lang="en-US" i="1" dirty="0">
                    <a:latin typeface="Times New Roman" pitchFamily="18" charset="0"/>
                    <a:cs typeface="Times New Roman" pitchFamily="18" charset="0"/>
                  </a:rPr>
                  <a:t>    </a:t>
                </a:r>
                <a:r>
                  <a:rPr lang="en-US" dirty="0"/>
                  <a:t>else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cs typeface="Times New Roman" pitchFamily="18" charset="0"/>
                      </a:rPr>
                      <m:t> = 0</m:t>
                    </m:r>
                  </m:oMath>
                </a14:m>
                <a:endParaRPr lang="en-US" i="1" dirty="0">
                  <a:latin typeface="Times New Roman" pitchFamily="18" charset="0"/>
                  <a:cs typeface="Times New Roman" pitchFamily="18" charset="0"/>
                </a:endParaRPr>
              </a:p>
              <a:p>
                <a:pPr lvl="2">
                  <a:lnSpc>
                    <a:spcPct val="80000"/>
                  </a:lnSpc>
                </a:pPr>
                <a14:m>
                  <m:oMath xmlns:m="http://schemas.openxmlformats.org/officeDocument/2006/math">
                    <m:r>
                      <a:rPr lang="en-US" b="1" i="1" dirty="0" smtClean="0">
                        <a:latin typeface="Cambria Math"/>
                      </a:rPr>
                      <m:t>𝑴</m:t>
                    </m:r>
                  </m:oMath>
                </a14:m>
                <a:r>
                  <a:rPr lang="en-US" dirty="0"/>
                  <a:t> is a </a:t>
                </a:r>
                <a:r>
                  <a:rPr lang="en-US" b="1" dirty="0"/>
                  <a:t>column stochastic matrix</a:t>
                </a:r>
              </a:p>
              <a:p>
                <a:pPr lvl="3">
                  <a:lnSpc>
                    <a:spcPct val="80000"/>
                  </a:lnSpc>
                </a:pPr>
                <a:r>
                  <a:rPr lang="en-US" dirty="0"/>
                  <a:t>Columns sum to 1</a:t>
                </a:r>
              </a:p>
              <a:p>
                <a:pPr>
                  <a:lnSpc>
                    <a:spcPct val="80000"/>
                  </a:lnSpc>
                </a:pPr>
                <a:r>
                  <a:rPr lang="en-US" b="1" dirty="0">
                    <a:solidFill>
                      <a:srgbClr val="008000"/>
                    </a:solidFill>
                  </a:rPr>
                  <a:t>Rank vector </a:t>
                </a:r>
                <a14:m>
                  <m:oMath xmlns:m="http://schemas.openxmlformats.org/officeDocument/2006/math">
                    <m:r>
                      <a:rPr lang="en-US" b="1" i="1" dirty="0" smtClean="0">
                        <a:solidFill>
                          <a:srgbClr val="008000"/>
                        </a:solidFill>
                        <a:latin typeface="Cambria Math"/>
                        <a:cs typeface="Times New Roman" pitchFamily="18" charset="0"/>
                      </a:rPr>
                      <m:t>𝒓</m:t>
                    </m:r>
                  </m:oMath>
                </a14:m>
                <a:r>
                  <a:rPr lang="en-US" b="1" dirty="0">
                    <a:solidFill>
                      <a:srgbClr val="008000"/>
                    </a:solidFill>
                  </a:rPr>
                  <a:t>:</a:t>
                </a:r>
                <a:r>
                  <a:rPr lang="en-US" dirty="0">
                    <a:solidFill>
                      <a:srgbClr val="008000"/>
                    </a:solidFill>
                  </a:rPr>
                  <a:t> </a:t>
                </a:r>
                <a:r>
                  <a:rPr lang="en-US" dirty="0"/>
                  <a:t>vector with an entry per page</a:t>
                </a:r>
              </a:p>
              <a:p>
                <a:pPr lvl="1">
                  <a:lnSpc>
                    <a:spcPct val="80000"/>
                  </a:lnSpc>
                </a:pPr>
                <a14:m>
                  <m:oMath xmlns:m="http://schemas.openxmlformats.org/officeDocument/2006/math">
                    <m:r>
                      <a:rPr lang="en-US" i="1" dirty="0" smtClean="0">
                        <a:latin typeface="Cambria Math"/>
                        <a:cs typeface="Times New Roman" pitchFamily="18" charset="0"/>
                      </a:rPr>
                      <m:t>𝑟</m:t>
                    </m:r>
                    <m:r>
                      <a:rPr lang="en-US" i="1" baseline="-25000" dirty="0" err="1" smtClean="0">
                        <a:latin typeface="Cambria Math"/>
                        <a:cs typeface="Times New Roman" pitchFamily="18" charset="0"/>
                      </a:rPr>
                      <m:t>𝑖</m:t>
                    </m:r>
                  </m:oMath>
                </a14:m>
                <a:r>
                  <a:rPr lang="en-US" dirty="0"/>
                  <a:t> is the importance score of page </a:t>
                </a:r>
                <a14:m>
                  <m:oMath xmlns:m="http://schemas.openxmlformats.org/officeDocument/2006/math">
                    <m:r>
                      <a:rPr lang="en-US" i="1" dirty="0" smtClean="0">
                        <a:latin typeface="Cambria Math"/>
                        <a:cs typeface="Times New Roman" pitchFamily="18" charset="0"/>
                      </a:rPr>
                      <m:t>𝑖</m:t>
                    </m:r>
                  </m:oMath>
                </a14:m>
                <a:endParaRPr lang="en-US" dirty="0"/>
              </a:p>
              <a:p>
                <a:pPr lvl="1">
                  <a:lnSpc>
                    <a:spcPct val="80000"/>
                  </a:lnSpc>
                </a:pPr>
                <a14:m>
                  <m:oMath xmlns:m="http://schemas.openxmlformats.org/officeDocument/2006/math">
                    <m:nary>
                      <m:naryPr>
                        <m:chr m:val="∑"/>
                        <m:supHide m:val="on"/>
                        <m:ctrlPr>
                          <a:rPr lang="en-US" b="0" i="1" dirty="0" smtClean="0">
                            <a:latin typeface="Cambria Math" panose="02040503050406030204" pitchFamily="18" charset="0"/>
                          </a:rPr>
                        </m:ctrlPr>
                      </m:naryPr>
                      <m:sub>
                        <m:r>
                          <a:rPr lang="en-US" b="0" i="1" dirty="0" smtClean="0">
                            <a:latin typeface="Cambria Math"/>
                          </a:rPr>
                          <m:t>𝑖</m:t>
                        </m:r>
                      </m:sub>
                      <m:sup/>
                      <m:e>
                        <m:sSubSup>
                          <m:sSubSupPr>
                            <m:ctrlPr>
                              <a:rPr lang="en-US" b="0" i="1" dirty="0" smtClean="0">
                                <a:latin typeface="Cambria Math" panose="02040503050406030204" pitchFamily="18" charset="0"/>
                              </a:rPr>
                            </m:ctrlPr>
                          </m:sSubSupPr>
                          <m:e>
                            <m:r>
                              <a:rPr lang="en-US" b="0" i="1" dirty="0" smtClean="0">
                                <a:latin typeface="Cambria Math"/>
                              </a:rPr>
                              <m:t>𝑟</m:t>
                            </m:r>
                          </m:e>
                          <m:sub>
                            <m:r>
                              <a:rPr lang="en-US" b="0" i="1" dirty="0" smtClean="0">
                                <a:latin typeface="Cambria Math"/>
                              </a:rPr>
                              <m:t>𝑖</m:t>
                            </m:r>
                          </m:sub>
                          <m:sup/>
                        </m:sSubSup>
                        <m:r>
                          <a:rPr lang="en-US" b="0" i="1" dirty="0" smtClean="0">
                            <a:latin typeface="Cambria Math"/>
                          </a:rPr>
                          <m:t>=1</m:t>
                        </m:r>
                      </m:e>
                    </m:nary>
                  </m:oMath>
                </a14:m>
                <a:endParaRPr lang="en-US" sz="1000" i="1" dirty="0">
                  <a:latin typeface="Times New Roman" pitchFamily="18" charset="0"/>
                  <a:cs typeface="Times New Roman" pitchFamily="18" charset="0"/>
                </a:endParaRPr>
              </a:p>
              <a:p>
                <a:r>
                  <a:rPr lang="en-US" b="1" dirty="0">
                    <a:solidFill>
                      <a:srgbClr val="D60093"/>
                    </a:solidFill>
                  </a:rPr>
                  <a:t>The flow equations can be written </a:t>
                </a:r>
                <a:br>
                  <a:rPr lang="en-US" b="1" dirty="0">
                    <a:solidFill>
                      <a:schemeClr val="accent3"/>
                    </a:solidFill>
                  </a:rPr>
                </a:br>
                <a:r>
                  <a:rPr lang="en-US" dirty="0">
                    <a:solidFill>
                      <a:schemeClr val="accent3"/>
                    </a:solidFill>
                  </a:rPr>
                  <a:t>			</a:t>
                </a:r>
                <a14:m>
                  <m:oMath xmlns:m="http://schemas.openxmlformats.org/officeDocument/2006/math">
                    <m:r>
                      <a:rPr lang="en-US" sz="4000" b="1" i="1" dirty="0" smtClean="0">
                        <a:solidFill>
                          <a:srgbClr val="0000FF"/>
                        </a:solidFill>
                        <a:latin typeface="Cambria Math"/>
                        <a:cs typeface="Times New Roman" pitchFamily="18" charset="0"/>
                      </a:rPr>
                      <m:t>𝒓</m:t>
                    </m:r>
                    <m:r>
                      <a:rPr lang="en-US" sz="4000" b="1" i="1" dirty="0" smtClean="0">
                        <a:solidFill>
                          <a:srgbClr val="0000FF"/>
                        </a:solidFill>
                        <a:latin typeface="Cambria Math"/>
                        <a:cs typeface="Times New Roman" pitchFamily="18" charset="0"/>
                      </a:rPr>
                      <m:t> </m:t>
                    </m:r>
                    <m:r>
                      <a:rPr lang="en-US" sz="4000" i="1" dirty="0" smtClean="0">
                        <a:solidFill>
                          <a:srgbClr val="0000FF"/>
                        </a:solidFill>
                        <a:latin typeface="Cambria Math"/>
                        <a:cs typeface="Times New Roman" pitchFamily="18" charset="0"/>
                      </a:rPr>
                      <m:t>=</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𝑴</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𝒓</m:t>
                    </m:r>
                  </m:oMath>
                </a14:m>
                <a:endParaRPr lang="en-US" sz="4000" b="1" i="1" dirty="0">
                  <a:solidFill>
                    <a:srgbClr val="0000FF"/>
                  </a:solidFill>
                  <a:latin typeface="Times New Roman" pitchFamily="18" charset="0"/>
                  <a:cs typeface="Times New Roman" pitchFamily="18" charset="0"/>
                </a:endParaRPr>
              </a:p>
              <a:p>
                <a:pPr>
                  <a:lnSpc>
                    <a:spcPct val="80000"/>
                  </a:lnSpc>
                  <a:buNone/>
                </a:pPr>
                <a:endParaRPr lang="en-US" i="1" dirty="0">
                  <a:latin typeface="Times New Roman" pitchFamily="18" charset="0"/>
                  <a:cs typeface="Times New Roman" pitchFamily="18" charset="0"/>
                </a:endParaRPr>
              </a:p>
              <a:p>
                <a:pPr>
                  <a:lnSpc>
                    <a:spcPct val="80000"/>
                  </a:lnSpc>
                </a:pPr>
                <a:endParaRPr lang="en-US" dirty="0"/>
              </a:p>
            </p:txBody>
          </p:sp>
        </mc:Choice>
        <mc:Fallback xmlns="">
          <p:sp>
            <p:nvSpPr>
              <p:cNvPr id="12291" name="Rectangle 3"/>
              <p:cNvSpPr>
                <a:spLocks noGrp="1" noRot="1" noChangeAspect="1" noMove="1" noResize="1" noEditPoints="1" noAdjustHandles="1" noChangeArrowheads="1" noChangeShapeType="1" noTextEdit="1"/>
              </p:cNvSpPr>
              <p:nvPr>
                <p:ph idx="1"/>
              </p:nvPr>
            </p:nvSpPr>
            <p:spPr>
              <a:blipFill rotWithShape="1">
                <a:blip r:embed="rId4"/>
                <a:stretch>
                  <a:fillRect t="-2320"/>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pPr>
              <a:defRPr/>
            </a:pPr>
            <a:fld id="{5BE82754-D6A7-4E99-8E05-39BC9FF0DCF3}" type="slidenum">
              <a:rPr lang="en-US"/>
              <a:pPr>
                <a:defRPr/>
              </a:pPr>
              <a:t>21</a:t>
            </a:fld>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540387970"/>
              </p:ext>
            </p:extLst>
          </p:nvPr>
        </p:nvGraphicFramePr>
        <p:xfrm>
          <a:off x="7315200" y="4572000"/>
          <a:ext cx="1791753" cy="1219200"/>
        </p:xfrm>
        <a:graphic>
          <a:graphicData uri="http://schemas.openxmlformats.org/presentationml/2006/ole">
            <mc:AlternateContent xmlns:mc="http://schemas.openxmlformats.org/markup-compatibility/2006">
              <mc:Choice xmlns:v="urn:schemas-microsoft-com:vml" Requires="v">
                <p:oleObj spid="_x0000_s49207" name="Equation" r:id="rId5" imgW="634680" imgH="431640" progId="Equation.3">
                  <p:embed/>
                </p:oleObj>
              </mc:Choice>
              <mc:Fallback>
                <p:oleObj name="Equation" r:id="rId5" imgW="6346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4572000"/>
                        <a:ext cx="1791753" cy="12192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3091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Example</a:t>
            </a:r>
          </a:p>
        </p:txBody>
      </p:sp>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457200" y="1295401"/>
                <a:ext cx="8229600" cy="1981200"/>
              </a:xfrm>
            </p:spPr>
            <p:txBody>
              <a:bodyPr>
                <a:normAutofit fontScale="92500" lnSpcReduction="10000"/>
              </a:bodyPr>
              <a:lstStyle/>
              <a:p>
                <a:r>
                  <a:rPr lang="en-US" b="1" dirty="0"/>
                  <a:t>Remember the flow equation:</a:t>
                </a:r>
              </a:p>
              <a:p>
                <a:r>
                  <a:rPr lang="en-US" b="1" dirty="0">
                    <a:solidFill>
                      <a:srgbClr val="008000"/>
                    </a:solidFill>
                  </a:rPr>
                  <a:t>Flow equation in the matrix form</a:t>
                </a:r>
              </a:p>
              <a:p>
                <a:pPr marL="118872" indent="0">
                  <a:buNone/>
                </a:pPr>
                <a14:m>
                  <m:oMathPara xmlns:m="http://schemas.openxmlformats.org/officeDocument/2006/math">
                    <m:oMathParaPr>
                      <m:jc m:val="centerGroup"/>
                    </m:oMathParaPr>
                    <m:oMath xmlns:m="http://schemas.openxmlformats.org/officeDocument/2006/math">
                      <m:r>
                        <a:rPr lang="en-US" b="1" i="1" dirty="0">
                          <a:solidFill>
                            <a:srgbClr val="0000FF"/>
                          </a:solidFill>
                          <a:latin typeface="Cambria Math"/>
                          <a:cs typeface="Times New Roman" pitchFamily="18" charset="0"/>
                        </a:rPr>
                        <m:t>𝑴</m:t>
                      </m:r>
                      <m:r>
                        <a:rPr lang="en-US" b="1" i="1" dirty="0">
                          <a:solidFill>
                            <a:srgbClr val="0000FF"/>
                          </a:solidFill>
                          <a:latin typeface="Cambria Math"/>
                          <a:cs typeface="Times New Roman" pitchFamily="18" charset="0"/>
                        </a:rPr>
                        <m:t>⋅ </m:t>
                      </m:r>
                      <m:r>
                        <a:rPr lang="en-US" b="1" i="1" dirty="0">
                          <a:solidFill>
                            <a:srgbClr val="0000FF"/>
                          </a:solidFill>
                          <a:latin typeface="Cambria Math"/>
                          <a:cs typeface="Times New Roman" pitchFamily="18" charset="0"/>
                        </a:rPr>
                        <m:t>𝒓</m:t>
                      </m:r>
                      <m:r>
                        <a:rPr lang="en-US" b="1" i="1" dirty="0" smtClean="0">
                          <a:solidFill>
                            <a:srgbClr val="0000FF"/>
                          </a:solidFill>
                          <a:latin typeface="Cambria Math"/>
                          <a:cs typeface="Times New Roman" pitchFamily="18" charset="0"/>
                        </a:rPr>
                        <m:t>=</m:t>
                      </m:r>
                      <m:r>
                        <a:rPr lang="en-US" b="1" i="1" dirty="0" smtClean="0">
                          <a:solidFill>
                            <a:srgbClr val="0000FF"/>
                          </a:solidFill>
                          <a:latin typeface="Cambria Math"/>
                          <a:cs typeface="Times New Roman" pitchFamily="18" charset="0"/>
                        </a:rPr>
                        <m:t>𝒓</m:t>
                      </m:r>
                    </m:oMath>
                  </m:oMathPara>
                </a14:m>
                <a:endParaRPr lang="en-US" b="1" i="1" dirty="0">
                  <a:solidFill>
                    <a:srgbClr val="0000FF"/>
                  </a:solidFill>
                  <a:latin typeface="Times New Roman" pitchFamily="18" charset="0"/>
                  <a:cs typeface="Times New Roman" pitchFamily="18" charset="0"/>
                </a:endParaRPr>
              </a:p>
              <a:p>
                <a:pPr lvl="1"/>
                <a:r>
                  <a:rPr lang="en-US" b="1" dirty="0">
                    <a:solidFill>
                      <a:srgbClr val="0000FF"/>
                    </a:solidFill>
                  </a:rPr>
                  <a:t>Suppose page </a:t>
                </a:r>
                <a:r>
                  <a:rPr lang="en-US" b="1" i="1" dirty="0" err="1">
                    <a:solidFill>
                      <a:srgbClr val="0000FF"/>
                    </a:solidFill>
                  </a:rPr>
                  <a:t>i</a:t>
                </a:r>
                <a:r>
                  <a:rPr lang="en-US" b="1" dirty="0">
                    <a:solidFill>
                      <a:srgbClr val="0000FF"/>
                    </a:solidFill>
                  </a:rPr>
                  <a:t> links to 3 pages, including </a:t>
                </a:r>
                <a:r>
                  <a:rPr lang="en-US" b="1" i="1" dirty="0">
                    <a:solidFill>
                      <a:srgbClr val="0000FF"/>
                    </a:solidFill>
                  </a:rPr>
                  <a:t>j</a:t>
                </a:r>
              </a:p>
              <a:p>
                <a:pPr marL="118872" indent="0">
                  <a:buNone/>
                </a:pPr>
                <a:endParaRPr lang="en-US" b="1" dirty="0">
                  <a:solidFill>
                    <a:srgbClr val="008000"/>
                  </a:solidFill>
                </a:endParaRPr>
              </a:p>
              <a:p>
                <a:pPr>
                  <a:buNone/>
                </a:pPr>
                <a:endParaRPr lang="en-US" dirty="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457200" y="1295401"/>
                <a:ext cx="8229600" cy="1981200"/>
              </a:xfrm>
              <a:blipFill rotWithShape="1">
                <a:blip r:embed="rId4"/>
                <a:stretch>
                  <a:fillRect t="-4000" b="-1231"/>
                </a:stretch>
              </a:blipFill>
            </p:spPr>
            <p:txBody>
              <a:bodyPr/>
              <a:lstStyle/>
              <a:p>
                <a:r>
                  <a:rPr lang="en-US">
                    <a:noFill/>
                  </a:rPr>
                  <a:t> </a:t>
                </a:r>
              </a:p>
            </p:txBody>
          </p:sp>
        </mc:Fallback>
      </mc:AlternateContent>
      <p:sp>
        <p:nvSpPr>
          <p:cNvPr id="26" name="Footer Placeholder 2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25" name="Slide Number Placeholder 24"/>
          <p:cNvSpPr>
            <a:spLocks noGrp="1"/>
          </p:cNvSpPr>
          <p:nvPr>
            <p:ph type="sldNum" sz="quarter" idx="12"/>
          </p:nvPr>
        </p:nvSpPr>
        <p:spPr/>
        <p:txBody>
          <a:bodyPr/>
          <a:lstStyle/>
          <a:p>
            <a:pPr>
              <a:defRPr/>
            </a:pPr>
            <a:fld id="{7B356C98-9078-459C-96C5-C05D5164B2ED}" type="slidenum">
              <a:rPr lang="en-US"/>
              <a:pPr>
                <a:defRPr/>
              </a:pPr>
              <a:t>22</a:t>
            </a:fld>
            <a:endParaRPr lang="en-US"/>
          </a:p>
        </p:txBody>
      </p:sp>
      <p:grpSp>
        <p:nvGrpSpPr>
          <p:cNvPr id="2" name="Group 19"/>
          <p:cNvGrpSpPr>
            <a:grpSpLocks/>
          </p:cNvGrpSpPr>
          <p:nvPr/>
        </p:nvGrpSpPr>
        <p:grpSpPr bwMode="auto">
          <a:xfrm>
            <a:off x="1347788" y="3107392"/>
            <a:ext cx="2325688" cy="3330577"/>
            <a:chOff x="1243" y="1152"/>
            <a:chExt cx="1465" cy="2098"/>
          </a:xfrm>
        </p:grpSpPr>
        <p:sp>
          <p:nvSpPr>
            <p:cNvPr id="47124" name="Rectangle 3"/>
            <p:cNvSpPr>
              <a:spLocks noChangeArrowheads="1"/>
            </p:cNvSpPr>
            <p:nvPr/>
          </p:nvSpPr>
          <p:spPr bwMode="auto">
            <a:xfrm>
              <a:off x="1412" y="1462"/>
              <a:ext cx="1296" cy="1248"/>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47125" name="Text Box 4"/>
            <p:cNvSpPr txBox="1">
              <a:spLocks noChangeArrowheads="1"/>
            </p:cNvSpPr>
            <p:nvPr/>
          </p:nvSpPr>
          <p:spPr bwMode="auto">
            <a:xfrm>
              <a:off x="1243" y="1680"/>
              <a:ext cx="169" cy="288"/>
            </a:xfrm>
            <a:prstGeom prst="rect">
              <a:avLst/>
            </a:prstGeom>
            <a:noFill/>
            <a:ln w="9525">
              <a:noFill/>
              <a:miter lim="800000"/>
              <a:headEnd/>
              <a:tailEnd/>
            </a:ln>
          </p:spPr>
          <p:txBody>
            <a:bodyPr wrap="none">
              <a:spAutoFit/>
            </a:bodyPr>
            <a:lstStyle/>
            <a:p>
              <a:r>
                <a:rPr lang="en-US" sz="2400" b="1" i="1" dirty="0">
                  <a:latin typeface="Times New Roman" pitchFamily="18" charset="0"/>
                </a:rPr>
                <a:t>j</a:t>
              </a:r>
            </a:p>
          </p:txBody>
        </p:sp>
        <p:sp>
          <p:nvSpPr>
            <p:cNvPr id="47126" name="Text Box 5"/>
            <p:cNvSpPr txBox="1">
              <a:spLocks noChangeArrowheads="1"/>
            </p:cNvSpPr>
            <p:nvPr/>
          </p:nvSpPr>
          <p:spPr bwMode="auto">
            <a:xfrm>
              <a:off x="2095" y="1152"/>
              <a:ext cx="169" cy="288"/>
            </a:xfrm>
            <a:prstGeom prst="rect">
              <a:avLst/>
            </a:prstGeom>
            <a:noFill/>
            <a:ln w="9525">
              <a:noFill/>
              <a:miter lim="800000"/>
              <a:headEnd/>
              <a:tailEnd/>
            </a:ln>
          </p:spPr>
          <p:txBody>
            <a:bodyPr wrap="none">
              <a:spAutoFit/>
            </a:bodyPr>
            <a:lstStyle/>
            <a:p>
              <a:r>
                <a:rPr lang="en-US" sz="2400" b="1" i="1" dirty="0" err="1">
                  <a:latin typeface="Times New Roman" pitchFamily="18" charset="0"/>
                </a:rPr>
                <a:t>i</a:t>
              </a:r>
              <a:endParaRPr lang="en-US" sz="2400" b="1" dirty="0">
                <a:latin typeface="Times New Roman" pitchFamily="18" charset="0"/>
              </a:endParaRPr>
            </a:p>
          </p:txBody>
        </p:sp>
        <p:sp>
          <p:nvSpPr>
            <p:cNvPr id="47127" name="Line 6"/>
            <p:cNvSpPr>
              <a:spLocks noChangeShapeType="1"/>
            </p:cNvSpPr>
            <p:nvPr/>
          </p:nvSpPr>
          <p:spPr bwMode="auto">
            <a:xfrm>
              <a:off x="1412" y="1846"/>
              <a:ext cx="1296" cy="0"/>
            </a:xfrm>
            <a:prstGeom prst="line">
              <a:avLst/>
            </a:prstGeom>
            <a:noFill/>
            <a:ln w="9525">
              <a:solidFill>
                <a:schemeClr val="tx1"/>
              </a:solidFill>
              <a:round/>
              <a:headEnd/>
              <a:tailEnd/>
            </a:ln>
          </p:spPr>
          <p:txBody>
            <a:bodyPr wrap="none" anchor="ctr"/>
            <a:lstStyle/>
            <a:p>
              <a:endParaRPr lang="en-US" b="1" dirty="0"/>
            </a:p>
          </p:txBody>
        </p:sp>
        <p:sp>
          <p:nvSpPr>
            <p:cNvPr id="47128" name="Line 7"/>
            <p:cNvSpPr>
              <a:spLocks noChangeShapeType="1"/>
            </p:cNvSpPr>
            <p:nvPr/>
          </p:nvSpPr>
          <p:spPr bwMode="auto">
            <a:xfrm>
              <a:off x="2180" y="1462"/>
              <a:ext cx="0" cy="1248"/>
            </a:xfrm>
            <a:prstGeom prst="line">
              <a:avLst/>
            </a:prstGeom>
            <a:noFill/>
            <a:ln w="9525">
              <a:solidFill>
                <a:schemeClr val="tx1"/>
              </a:solidFill>
              <a:round/>
              <a:headEnd/>
              <a:tailEnd/>
            </a:ln>
          </p:spPr>
          <p:txBody>
            <a:bodyPr wrap="none" anchor="ctr"/>
            <a:lstStyle/>
            <a:p>
              <a:endParaRPr lang="en-US"/>
            </a:p>
          </p:txBody>
        </p:sp>
        <p:sp>
          <p:nvSpPr>
            <p:cNvPr id="47129" name="Text Box 16"/>
            <p:cNvSpPr txBox="1">
              <a:spLocks noChangeArrowheads="1"/>
            </p:cNvSpPr>
            <p:nvPr/>
          </p:nvSpPr>
          <p:spPr bwMode="auto">
            <a:xfrm>
              <a:off x="1910" y="2843"/>
              <a:ext cx="349"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M</a:t>
              </a:r>
            </a:p>
          </p:txBody>
        </p:sp>
      </p:grpSp>
      <p:grpSp>
        <p:nvGrpSpPr>
          <p:cNvPr id="3" name="Group 20"/>
          <p:cNvGrpSpPr>
            <a:grpSpLocks/>
          </p:cNvGrpSpPr>
          <p:nvPr/>
        </p:nvGrpSpPr>
        <p:grpSpPr bwMode="auto">
          <a:xfrm>
            <a:off x="5073667" y="3564592"/>
            <a:ext cx="349251" cy="2882902"/>
            <a:chOff x="3590" y="1440"/>
            <a:chExt cx="220" cy="1816"/>
          </a:xfrm>
        </p:grpSpPr>
        <p:sp>
          <p:nvSpPr>
            <p:cNvPr id="47122" name="Rectangle 11"/>
            <p:cNvSpPr>
              <a:spLocks noChangeArrowheads="1"/>
            </p:cNvSpPr>
            <p:nvPr/>
          </p:nvSpPr>
          <p:spPr bwMode="auto">
            <a:xfrm>
              <a:off x="3600"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3" name="Text Box 17"/>
            <p:cNvSpPr txBox="1">
              <a:spLocks noChangeArrowheads="1"/>
            </p:cNvSpPr>
            <p:nvPr/>
          </p:nvSpPr>
          <p:spPr bwMode="auto">
            <a:xfrm>
              <a:off x="3590" y="2849"/>
              <a:ext cx="220"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sp>
        <p:nvSpPr>
          <p:cNvPr id="19474" name="Text Box 18"/>
          <p:cNvSpPr txBox="1">
            <a:spLocks noChangeArrowheads="1"/>
          </p:cNvSpPr>
          <p:nvPr/>
        </p:nvSpPr>
        <p:spPr bwMode="auto">
          <a:xfrm>
            <a:off x="6902450" y="5791200"/>
            <a:ext cx="349776"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nvGrpSpPr>
          <p:cNvPr id="4" name="Group 25"/>
          <p:cNvGrpSpPr>
            <a:grpSpLocks/>
          </p:cNvGrpSpPr>
          <p:nvPr/>
        </p:nvGrpSpPr>
        <p:grpSpPr bwMode="auto">
          <a:xfrm>
            <a:off x="5988058" y="3564592"/>
            <a:ext cx="1555752" cy="2133600"/>
            <a:chOff x="4166" y="1440"/>
            <a:chExt cx="980" cy="1344"/>
          </a:xfrm>
        </p:grpSpPr>
        <p:grpSp>
          <p:nvGrpSpPr>
            <p:cNvPr id="5" name="Group 22"/>
            <p:cNvGrpSpPr>
              <a:grpSpLocks/>
            </p:cNvGrpSpPr>
            <p:nvPr/>
          </p:nvGrpSpPr>
          <p:grpSpPr bwMode="auto">
            <a:xfrm>
              <a:off x="4166" y="1440"/>
              <a:ext cx="778" cy="1344"/>
              <a:chOff x="4166" y="1440"/>
              <a:chExt cx="778" cy="1344"/>
            </a:xfrm>
          </p:grpSpPr>
          <p:sp>
            <p:nvSpPr>
              <p:cNvPr id="47120" name="Rectangle 13"/>
              <p:cNvSpPr>
                <a:spLocks noChangeArrowheads="1"/>
              </p:cNvSpPr>
              <p:nvPr/>
            </p:nvSpPr>
            <p:spPr bwMode="auto">
              <a:xfrm>
                <a:off x="4752"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1" name="Text Box 15"/>
              <p:cNvSpPr txBox="1">
                <a:spLocks noChangeArrowheads="1"/>
              </p:cNvSpPr>
              <p:nvPr/>
            </p:nvSpPr>
            <p:spPr bwMode="auto">
              <a:xfrm>
                <a:off x="4166" y="1927"/>
                <a:ext cx="270" cy="407"/>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grpSp>
        <p:sp>
          <p:nvSpPr>
            <p:cNvPr id="47118" name="Line 23"/>
            <p:cNvSpPr>
              <a:spLocks noChangeShapeType="1"/>
            </p:cNvSpPr>
            <p:nvPr/>
          </p:nvSpPr>
          <p:spPr bwMode="auto">
            <a:xfrm>
              <a:off x="4752" y="1835"/>
              <a:ext cx="192" cy="0"/>
            </a:xfrm>
            <a:prstGeom prst="line">
              <a:avLst/>
            </a:prstGeom>
            <a:noFill/>
            <a:ln w="9525">
              <a:solidFill>
                <a:schemeClr val="tx1"/>
              </a:solidFill>
              <a:round/>
              <a:headEnd/>
              <a:tailEnd/>
            </a:ln>
          </p:spPr>
          <p:txBody>
            <a:bodyPr/>
            <a:lstStyle/>
            <a:p>
              <a:endParaRPr lang="en-US"/>
            </a:p>
          </p:txBody>
        </p:sp>
        <p:sp>
          <p:nvSpPr>
            <p:cNvPr id="47119" name="Rectangle 24"/>
            <p:cNvSpPr>
              <a:spLocks noChangeArrowheads="1"/>
            </p:cNvSpPr>
            <p:nvPr/>
          </p:nvSpPr>
          <p:spPr bwMode="auto">
            <a:xfrm>
              <a:off x="4927" y="1688"/>
              <a:ext cx="219" cy="291"/>
            </a:xfrm>
            <a:prstGeom prst="rect">
              <a:avLst/>
            </a:prstGeom>
            <a:noFill/>
            <a:ln w="9525">
              <a:noFill/>
              <a:miter lim="800000"/>
              <a:headEnd/>
              <a:tailEnd/>
            </a:ln>
          </p:spPr>
          <p:txBody>
            <a:bodyPr wrap="none">
              <a:spAutoFit/>
            </a:bodyPr>
            <a:lstStyle/>
            <a:p>
              <a:r>
                <a:rPr lang="en-US" sz="2400" b="1" i="1" dirty="0" err="1">
                  <a:latin typeface="Corbel" pitchFamily="34" charset="0"/>
                </a:rPr>
                <a:t>r</a:t>
              </a:r>
              <a:r>
                <a:rPr lang="en-US" sz="2400" b="1" i="1" baseline="-25000" dirty="0" err="1">
                  <a:latin typeface="Corbel" pitchFamily="34" charset="0"/>
                </a:rPr>
                <a:t>j</a:t>
              </a:r>
              <a:endParaRPr lang="en-US" sz="2400" b="1" i="1" baseline="-25000" dirty="0">
                <a:latin typeface="Corbel" pitchFamily="34" charset="0"/>
              </a:endParaRPr>
            </a:p>
          </p:txBody>
        </p:sp>
      </p:grpSp>
      <p:grpSp>
        <p:nvGrpSpPr>
          <p:cNvPr id="6" name="Group 14"/>
          <p:cNvGrpSpPr>
            <a:grpSpLocks/>
          </p:cNvGrpSpPr>
          <p:nvPr/>
        </p:nvGrpSpPr>
        <p:grpSpPr bwMode="auto">
          <a:xfrm>
            <a:off x="820493" y="4286977"/>
            <a:ext cx="1927225" cy="1312863"/>
            <a:chOff x="933" y="1872"/>
            <a:chExt cx="1214" cy="827"/>
          </a:xfrm>
        </p:grpSpPr>
        <p:sp>
          <p:nvSpPr>
            <p:cNvPr id="47115" name="Text Box 9"/>
            <p:cNvSpPr txBox="1">
              <a:spLocks noChangeArrowheads="1"/>
            </p:cNvSpPr>
            <p:nvPr/>
          </p:nvSpPr>
          <p:spPr bwMode="auto">
            <a:xfrm>
              <a:off x="933" y="2411"/>
              <a:ext cx="361" cy="288"/>
            </a:xfrm>
            <a:prstGeom prst="rect">
              <a:avLst/>
            </a:prstGeom>
            <a:noFill/>
            <a:ln w="9525">
              <a:noFill/>
              <a:miter lim="800000"/>
              <a:headEnd/>
              <a:tailEnd/>
            </a:ln>
          </p:spPr>
          <p:txBody>
            <a:bodyPr wrap="none">
              <a:spAutoFit/>
            </a:bodyPr>
            <a:lstStyle/>
            <a:p>
              <a:r>
                <a:rPr lang="en-US" sz="2400" b="1" dirty="0">
                  <a:solidFill>
                    <a:srgbClr val="008000"/>
                  </a:solidFill>
                  <a:latin typeface="Times New Roman" pitchFamily="18" charset="0"/>
                </a:rPr>
                <a:t>1/3</a:t>
              </a:r>
            </a:p>
          </p:txBody>
        </p:sp>
        <p:sp>
          <p:nvSpPr>
            <p:cNvPr id="47116" name="Line 10"/>
            <p:cNvSpPr>
              <a:spLocks noChangeShapeType="1"/>
            </p:cNvSpPr>
            <p:nvPr/>
          </p:nvSpPr>
          <p:spPr bwMode="auto">
            <a:xfrm flipV="1">
              <a:off x="1114" y="1872"/>
              <a:ext cx="1033" cy="550"/>
            </a:xfrm>
            <a:prstGeom prst="line">
              <a:avLst/>
            </a:prstGeom>
            <a:noFill/>
            <a:ln w="9525">
              <a:solidFill>
                <a:schemeClr val="tx1"/>
              </a:solidFill>
              <a:round/>
              <a:headEnd/>
              <a:tailEnd type="triangle" w="med" len="med"/>
            </a:ln>
          </p:spPr>
          <p:txBody>
            <a:bodyPr wrap="none" anchor="ctr"/>
            <a:lstStyle/>
            <a:p>
              <a:endParaRPr lang="en-US"/>
            </a:p>
          </p:txBody>
        </p:sp>
      </p:grpSp>
      <p:graphicFrame>
        <p:nvGraphicFramePr>
          <p:cNvPr id="7" name="Object 6"/>
          <p:cNvGraphicFramePr>
            <a:graphicFrameLocks noChangeAspect="1"/>
          </p:cNvGraphicFramePr>
          <p:nvPr>
            <p:extLst>
              <p:ext uri="{D42A27DB-BD31-4B8C-83A1-F6EECF244321}">
                <p14:modId xmlns:p14="http://schemas.microsoft.com/office/powerpoint/2010/main" val="3334200067"/>
              </p:ext>
            </p:extLst>
          </p:nvPr>
        </p:nvGraphicFramePr>
        <p:xfrm>
          <a:off x="5899348" y="1066800"/>
          <a:ext cx="1568252" cy="1066800"/>
        </p:xfrm>
        <a:graphic>
          <a:graphicData uri="http://schemas.openxmlformats.org/presentationml/2006/ole">
            <mc:AlternateContent xmlns:mc="http://schemas.openxmlformats.org/markup-compatibility/2006">
              <mc:Choice xmlns:v="urn:schemas-microsoft-com:vml" Requires="v">
                <p:oleObj spid="_x0000_s50229" name="Equation" r:id="rId5" imgW="634725" imgH="431613" progId="Equation.3">
                  <p:embed/>
                </p:oleObj>
              </mc:Choice>
              <mc:Fallback>
                <p:oleObj name="Equation" r:id="rId5" imgW="634725" imgH="431613"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348" y="1066800"/>
                        <a:ext cx="1568252" cy="1066800"/>
                      </a:xfrm>
                      <a:prstGeom prst="rect">
                        <a:avLst/>
                      </a:prstGeom>
                      <a:noFill/>
                      <a:ln>
                        <a:noFill/>
                      </a:ln>
                    </p:spPr>
                  </p:pic>
                </p:oleObj>
              </mc:Fallback>
            </mc:AlternateContent>
          </a:graphicData>
        </a:graphic>
      </p:graphicFrame>
      <p:sp>
        <p:nvSpPr>
          <p:cNvPr id="28" name="Line 6"/>
          <p:cNvSpPr>
            <a:spLocks noChangeShapeType="1"/>
          </p:cNvSpPr>
          <p:nvPr/>
        </p:nvSpPr>
        <p:spPr bwMode="auto">
          <a:xfrm>
            <a:off x="5089524" y="5029200"/>
            <a:ext cx="296863" cy="0"/>
          </a:xfrm>
          <a:prstGeom prst="line">
            <a:avLst/>
          </a:prstGeom>
          <a:noFill/>
          <a:ln w="9525">
            <a:solidFill>
              <a:schemeClr val="tx1"/>
            </a:solidFill>
            <a:round/>
            <a:headEnd/>
            <a:tailEnd/>
          </a:ln>
        </p:spPr>
        <p:txBody>
          <a:bodyPr wrap="none" anchor="ctr"/>
          <a:lstStyle/>
          <a:p>
            <a:endParaRPr lang="en-US"/>
          </a:p>
        </p:txBody>
      </p:sp>
      <p:sp>
        <p:nvSpPr>
          <p:cNvPr id="29" name="Rectangle 24"/>
          <p:cNvSpPr>
            <a:spLocks noChangeArrowheads="1"/>
          </p:cNvSpPr>
          <p:nvPr/>
        </p:nvSpPr>
        <p:spPr bwMode="auto">
          <a:xfrm>
            <a:off x="5334000" y="4719935"/>
            <a:ext cx="344966" cy="461665"/>
          </a:xfrm>
          <a:prstGeom prst="rect">
            <a:avLst/>
          </a:prstGeom>
          <a:noFill/>
          <a:ln w="9525">
            <a:noFill/>
            <a:miter lim="800000"/>
            <a:headEnd/>
            <a:tailEnd/>
          </a:ln>
        </p:spPr>
        <p:txBody>
          <a:bodyPr wrap="none">
            <a:spAutoFit/>
          </a:bodyPr>
          <a:lstStyle/>
          <a:p>
            <a:r>
              <a:rPr lang="en-US" sz="2400" b="1" i="1" dirty="0" err="1">
                <a:latin typeface="Corbel" pitchFamily="34" charset="0"/>
              </a:rPr>
              <a:t>r</a:t>
            </a:r>
            <a:r>
              <a:rPr lang="en-US" sz="2400" b="1" i="1" baseline="-25000" dirty="0" err="1">
                <a:latin typeface="Corbel" pitchFamily="34" charset="0"/>
              </a:rPr>
              <a:t>i</a:t>
            </a:r>
            <a:endParaRPr lang="en-US" sz="2400" b="1" i="1" baseline="-25000" dirty="0">
              <a:latin typeface="Corbel" pitchFamily="34" charset="0"/>
            </a:endParaRPr>
          </a:p>
        </p:txBody>
      </p:sp>
      <p:sp>
        <p:nvSpPr>
          <p:cNvPr id="32" name="Rectangle 3"/>
          <p:cNvSpPr>
            <a:spLocks noChangeArrowheads="1"/>
          </p:cNvSpPr>
          <p:nvPr/>
        </p:nvSpPr>
        <p:spPr bwMode="auto">
          <a:xfrm>
            <a:off x="2762792" y="4134577"/>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3" name="Text Box 16"/>
          <p:cNvSpPr txBox="1">
            <a:spLocks noChangeArrowheads="1"/>
          </p:cNvSpPr>
          <p:nvPr/>
        </p:nvSpPr>
        <p:spPr bwMode="auto">
          <a:xfrm>
            <a:off x="4114800" y="4230469"/>
            <a:ext cx="322524"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a:t>
            </a:r>
          </a:p>
        </p:txBody>
      </p:sp>
      <p:sp>
        <p:nvSpPr>
          <p:cNvPr id="34" name="Text Box 16"/>
          <p:cNvSpPr txBox="1">
            <a:spLocks noChangeArrowheads="1"/>
          </p:cNvSpPr>
          <p:nvPr/>
        </p:nvSpPr>
        <p:spPr bwMode="auto">
          <a:xfrm>
            <a:off x="4191000" y="5715000"/>
            <a:ext cx="322524"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a:t>
            </a:r>
          </a:p>
        </p:txBody>
      </p:sp>
      <p:sp>
        <p:nvSpPr>
          <p:cNvPr id="35" name="Text Box 15"/>
          <p:cNvSpPr txBox="1">
            <a:spLocks noChangeArrowheads="1"/>
          </p:cNvSpPr>
          <p:nvPr/>
        </p:nvSpPr>
        <p:spPr bwMode="auto">
          <a:xfrm>
            <a:off x="6019800" y="5830887"/>
            <a:ext cx="428625" cy="646113"/>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sp>
        <p:nvSpPr>
          <p:cNvPr id="36" name="Rectangle 3"/>
          <p:cNvSpPr>
            <a:spLocks noChangeArrowheads="1"/>
          </p:cNvSpPr>
          <p:nvPr/>
        </p:nvSpPr>
        <p:spPr bwMode="auto">
          <a:xfrm>
            <a:off x="2763296" y="46482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7" name="Rectangle 3"/>
          <p:cNvSpPr>
            <a:spLocks noChangeArrowheads="1"/>
          </p:cNvSpPr>
          <p:nvPr/>
        </p:nvSpPr>
        <p:spPr bwMode="auto">
          <a:xfrm>
            <a:off x="2754928" y="52578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8" name="Line 10"/>
          <p:cNvSpPr>
            <a:spLocks noChangeShapeType="1"/>
          </p:cNvSpPr>
          <p:nvPr/>
        </p:nvSpPr>
        <p:spPr bwMode="auto">
          <a:xfrm flipV="1">
            <a:off x="1320801" y="4724399"/>
            <a:ext cx="1434127" cy="558490"/>
          </a:xfrm>
          <a:prstGeom prst="line">
            <a:avLst/>
          </a:prstGeom>
          <a:noFill/>
          <a:ln w="9525">
            <a:solidFill>
              <a:schemeClr val="tx1"/>
            </a:solidFill>
            <a:round/>
            <a:headEnd/>
            <a:tailEnd type="triangle" w="med" len="med"/>
          </a:ln>
        </p:spPr>
        <p:txBody>
          <a:bodyPr wrap="none" anchor="ctr"/>
          <a:lstStyle/>
          <a:p>
            <a:endParaRPr lang="en-US"/>
          </a:p>
        </p:txBody>
      </p:sp>
      <p:sp>
        <p:nvSpPr>
          <p:cNvPr id="39" name="Line 10"/>
          <p:cNvSpPr>
            <a:spLocks noChangeShapeType="1"/>
          </p:cNvSpPr>
          <p:nvPr/>
        </p:nvSpPr>
        <p:spPr bwMode="auto">
          <a:xfrm flipV="1">
            <a:off x="1347788" y="5333999"/>
            <a:ext cx="1399931" cy="76201"/>
          </a:xfrm>
          <a:prstGeom prst="line">
            <a:avLst/>
          </a:prstGeom>
          <a:noFill/>
          <a:ln w="9525">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74470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9474"/>
                                        </p:tgtEl>
                                        <p:attrNameLst>
                                          <p:attrName>style.visibility</p:attrName>
                                        </p:attrNameLst>
                                      </p:cBhvr>
                                      <p:to>
                                        <p:strVal val="visible"/>
                                      </p:to>
                                    </p:set>
                                    <p:animEffect transition="in" filter="dissolve">
                                      <p:cBhvr>
                                        <p:cTn id="14" dur="500"/>
                                        <p:tgtEl>
                                          <p:spTgt spid="1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Eigenvector Formulation</a:t>
            </a:r>
          </a:p>
        </p:txBody>
      </p:sp>
      <mc:AlternateContent xmlns:mc="http://schemas.openxmlformats.org/markup-compatibility/2006" xmlns:a14="http://schemas.microsoft.com/office/drawing/2010/main">
        <mc:Choice Requires="a14">
          <p:sp>
            <p:nvSpPr>
              <p:cNvPr id="49154" name="Rectangle 3"/>
              <p:cNvSpPr>
                <a:spLocks noGrp="1" noChangeArrowheads="1"/>
              </p:cNvSpPr>
              <p:nvPr>
                <p:ph type="body" idx="1"/>
              </p:nvPr>
            </p:nvSpPr>
            <p:spPr>
              <a:xfrm>
                <a:off x="457200" y="1295400"/>
                <a:ext cx="8229600" cy="5332749"/>
              </a:xfrm>
            </p:spPr>
            <p:txBody>
              <a:bodyPr>
                <a:normAutofit lnSpcReduction="10000"/>
              </a:bodyPr>
              <a:lstStyle/>
              <a:p>
                <a:r>
                  <a:rPr lang="en-US" b="1" dirty="0">
                    <a:solidFill>
                      <a:srgbClr val="D60093"/>
                    </a:solidFill>
                  </a:rPr>
                  <a:t>The flow equations can be written</a:t>
                </a:r>
                <a:r>
                  <a:rPr lang="en-US" dirty="0">
                    <a:solidFill>
                      <a:srgbClr val="D60093"/>
                    </a:solidFill>
                  </a:rPr>
                  <a:t> </a:t>
                </a:r>
                <a:br>
                  <a:rPr lang="en-US" dirty="0">
                    <a:solidFill>
                      <a:srgbClr val="D60093"/>
                    </a:solidFill>
                  </a:rPr>
                </a:br>
                <a:r>
                  <a:rPr lang="en-US" dirty="0">
                    <a:solidFill>
                      <a:schemeClr val="accent3"/>
                    </a:solidFill>
                  </a:rPr>
                  <a:t>		</a:t>
                </a:r>
                <a14:m>
                  <m:oMath xmlns:m="http://schemas.openxmlformats.org/officeDocument/2006/math">
                    <m:r>
                      <a:rPr lang="en-US" sz="3600" b="1" i="1" dirty="0" smtClean="0">
                        <a:solidFill>
                          <a:srgbClr val="0000FF"/>
                        </a:solidFill>
                        <a:latin typeface="Cambria Math"/>
                      </a:rPr>
                      <m:t>𝒓</m:t>
                    </m:r>
                    <m:r>
                      <a:rPr lang="en-US" sz="3600" b="1" i="1" dirty="0" smtClean="0">
                        <a:solidFill>
                          <a:srgbClr val="0000FF"/>
                        </a:solidFill>
                        <a:latin typeface="Cambria Math"/>
                      </a:rPr>
                      <m:t> </m:t>
                    </m:r>
                    <m:r>
                      <a:rPr lang="en-US" sz="3600" i="1" dirty="0" smtClean="0">
                        <a:solidFill>
                          <a:srgbClr val="0000FF"/>
                        </a:solidFill>
                        <a:latin typeface="Cambria Math"/>
                      </a:rPr>
                      <m:t>=</m:t>
                    </m:r>
                    <m:r>
                      <a:rPr lang="en-US" sz="3600" b="1" i="1" dirty="0" smtClean="0">
                        <a:solidFill>
                          <a:srgbClr val="0000FF"/>
                        </a:solidFill>
                        <a:latin typeface="Cambria Math"/>
                      </a:rPr>
                      <m:t> </m:t>
                    </m:r>
                    <m:r>
                      <a:rPr lang="en-US" sz="3600" b="1" i="1" dirty="0" smtClean="0">
                        <a:solidFill>
                          <a:srgbClr val="0000FF"/>
                        </a:solidFill>
                        <a:latin typeface="Cambria Math"/>
                      </a:rPr>
                      <m:t>𝑴</m:t>
                    </m:r>
                    <m:r>
                      <a:rPr lang="en-US" sz="3600" b="1" i="1" dirty="0" smtClean="0">
                        <a:solidFill>
                          <a:srgbClr val="0000FF"/>
                        </a:solidFill>
                        <a:latin typeface="Cambria Math"/>
                      </a:rPr>
                      <m:t> </m:t>
                    </m:r>
                    <m:r>
                      <a:rPr lang="en-US" sz="3600" i="1" dirty="0" smtClean="0">
                        <a:solidFill>
                          <a:srgbClr val="0000FF"/>
                        </a:solidFill>
                        <a:latin typeface="Cambria Math"/>
                      </a:rPr>
                      <m:t>∙ </m:t>
                    </m:r>
                    <m:r>
                      <a:rPr lang="en-US" sz="3600" b="1" i="1" dirty="0" smtClean="0">
                        <a:solidFill>
                          <a:srgbClr val="0000FF"/>
                        </a:solidFill>
                        <a:latin typeface="Cambria Math"/>
                      </a:rPr>
                      <m:t>𝒓</m:t>
                    </m:r>
                  </m:oMath>
                </a14:m>
                <a:endParaRPr lang="en-US" sz="3600" b="1" i="1" dirty="0">
                  <a:solidFill>
                    <a:srgbClr val="0000FF"/>
                  </a:solidFill>
                </a:endParaRPr>
              </a:p>
              <a:p>
                <a:r>
                  <a:rPr lang="en-US" dirty="0"/>
                  <a:t>So the </a:t>
                </a:r>
                <a:r>
                  <a:rPr lang="en-US" b="1" dirty="0"/>
                  <a:t>rank vector</a:t>
                </a:r>
                <a:r>
                  <a:rPr lang="en-US" dirty="0"/>
                  <a:t> </a:t>
                </a:r>
                <a:r>
                  <a:rPr lang="en-US" b="1" i="1" dirty="0">
                    <a:solidFill>
                      <a:srgbClr val="0000FF"/>
                    </a:solidFill>
                  </a:rPr>
                  <a:t>r</a:t>
                </a:r>
                <a:r>
                  <a:rPr lang="en-US" dirty="0"/>
                  <a:t> is an </a:t>
                </a:r>
                <a:r>
                  <a:rPr lang="en-US" b="1" dirty="0"/>
                  <a:t>eigenvector</a:t>
                </a:r>
                <a:r>
                  <a:rPr lang="en-US" dirty="0"/>
                  <a:t> of the stochastic web matrix </a:t>
                </a:r>
                <a:r>
                  <a:rPr lang="en-US" b="1" i="1" dirty="0">
                    <a:solidFill>
                      <a:srgbClr val="0000FF"/>
                    </a:solidFill>
                  </a:rPr>
                  <a:t>M</a:t>
                </a:r>
              </a:p>
              <a:p>
                <a:pPr lvl="1"/>
                <a:r>
                  <a:rPr lang="en-US" dirty="0"/>
                  <a:t>In fact, its first or principal eigenvector, </a:t>
                </a:r>
                <a:br>
                  <a:rPr lang="en-US" dirty="0"/>
                </a:br>
                <a:r>
                  <a:rPr lang="en-US" dirty="0"/>
                  <a:t>with corresponding eigenvalue </a:t>
                </a:r>
                <a:r>
                  <a:rPr lang="en-US" b="1" i="1" dirty="0"/>
                  <a:t>1</a:t>
                </a:r>
              </a:p>
              <a:p>
                <a:pPr lvl="2"/>
                <a:r>
                  <a:rPr lang="en-US" dirty="0"/>
                  <a:t>Largest eigenvalue of </a:t>
                </a:r>
                <a:r>
                  <a:rPr lang="en-US" b="1" i="1" dirty="0"/>
                  <a:t>M</a:t>
                </a:r>
                <a:r>
                  <a:rPr lang="en-US" dirty="0"/>
                  <a:t> is </a:t>
                </a:r>
                <a:r>
                  <a:rPr lang="en-US" b="1" dirty="0"/>
                  <a:t>1</a:t>
                </a:r>
                <a:r>
                  <a:rPr lang="en-US" dirty="0"/>
                  <a:t> since </a:t>
                </a:r>
                <a:r>
                  <a:rPr lang="en-US" b="1" i="1" dirty="0"/>
                  <a:t>M</a:t>
                </a:r>
                <a:r>
                  <a:rPr lang="en-US" dirty="0"/>
                  <a:t> is</a:t>
                </a:r>
                <a:br>
                  <a:rPr lang="en-US" dirty="0"/>
                </a:br>
                <a:r>
                  <a:rPr lang="en-US" dirty="0"/>
                  <a:t>column stochastic (with non-negative entries)</a:t>
                </a:r>
              </a:p>
              <a:p>
                <a:pPr lvl="3"/>
                <a:r>
                  <a:rPr lang="en-US" i="1" dirty="0"/>
                  <a:t>We know </a:t>
                </a:r>
                <a:r>
                  <a:rPr lang="en-US" b="1" i="1" dirty="0"/>
                  <a:t>r</a:t>
                </a:r>
                <a:r>
                  <a:rPr lang="en-US" i="1" dirty="0"/>
                  <a:t> is unit length and each column of </a:t>
                </a:r>
                <a:r>
                  <a:rPr lang="en-US" b="1" i="1" dirty="0"/>
                  <a:t>M</a:t>
                </a:r>
                <a:br>
                  <a:rPr lang="en-US" i="1" dirty="0"/>
                </a:br>
                <a:r>
                  <a:rPr lang="en-US" i="1" dirty="0"/>
                  <a:t>sums to one, so </a:t>
                </a:r>
                <a14:m>
                  <m:oMath xmlns:m="http://schemas.openxmlformats.org/officeDocument/2006/math">
                    <m:r>
                      <a:rPr lang="en-US" b="1" i="1" dirty="0" smtClean="0">
                        <a:latin typeface="Cambria Math"/>
                      </a:rPr>
                      <m:t>𝑴𝒓</m:t>
                    </m:r>
                    <m:r>
                      <a:rPr lang="en-US" b="1" i="1" dirty="0" smtClean="0">
                        <a:latin typeface="Cambria Math"/>
                      </a:rPr>
                      <m:t>≤</m:t>
                    </m:r>
                    <m:r>
                      <a:rPr lang="en-US" b="1" i="1" dirty="0" smtClean="0">
                        <a:latin typeface="Cambria Math"/>
                      </a:rPr>
                      <m:t>𝟏</m:t>
                    </m:r>
                  </m:oMath>
                </a14:m>
                <a:r>
                  <a:rPr lang="en-US" b="1" i="1" dirty="0"/>
                  <a:t> </a:t>
                </a:r>
              </a:p>
              <a:p>
                <a:pPr lvl="8"/>
                <a:endParaRPr lang="en-US" b="1" i="1" dirty="0"/>
              </a:p>
              <a:p>
                <a:r>
                  <a:rPr lang="en-US" b="1" dirty="0">
                    <a:solidFill>
                      <a:srgbClr val="0000FF"/>
                    </a:solidFill>
                  </a:rPr>
                  <a:t>We can now efficiently solve for </a:t>
                </a:r>
                <a:r>
                  <a:rPr lang="en-US" b="1" i="1" dirty="0">
                    <a:solidFill>
                      <a:srgbClr val="0000FF"/>
                    </a:solidFill>
                  </a:rPr>
                  <a:t>r</a:t>
                </a:r>
                <a:r>
                  <a:rPr lang="en-US" b="1" dirty="0">
                    <a:solidFill>
                      <a:srgbClr val="0000FF"/>
                    </a:solidFill>
                  </a:rPr>
                  <a:t>!</a:t>
                </a:r>
                <a:br>
                  <a:rPr lang="en-US" b="1" dirty="0">
                    <a:solidFill>
                      <a:srgbClr val="0000FF"/>
                    </a:solidFill>
                  </a:rPr>
                </a:br>
                <a:r>
                  <a:rPr lang="en-US" b="1" dirty="0"/>
                  <a:t>The method is called Power iteration</a:t>
                </a:r>
                <a:endParaRPr lang="en-US" b="1" dirty="0">
                  <a:solidFill>
                    <a:srgbClr val="008000"/>
                  </a:solidFill>
                </a:endParaRPr>
              </a:p>
            </p:txBody>
          </p:sp>
        </mc:Choice>
        <mc:Fallback xmlns="">
          <p:sp>
            <p:nvSpPr>
              <p:cNvPr id="49154" name="Rectangle 3"/>
              <p:cNvSpPr>
                <a:spLocks noGrp="1" noRot="1" noChangeAspect="1" noMove="1" noResize="1" noEditPoints="1" noAdjustHandles="1" noChangeArrowheads="1" noChangeShapeType="1" noTextEdit="1"/>
              </p:cNvSpPr>
              <p:nvPr>
                <p:ph type="body" idx="1"/>
              </p:nvPr>
            </p:nvSpPr>
            <p:spPr>
              <a:xfrm>
                <a:off x="457200" y="1295400"/>
                <a:ext cx="8229600" cy="5332749"/>
              </a:xfrm>
              <a:blipFill rotWithShape="1">
                <a:blip r:embed="rId3"/>
                <a:stretch>
                  <a:fillRect t="-1602" b="-36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D3EDE4FB-B398-4150-9D47-B0DE2AF6C811}" type="slidenum">
              <a:rPr lang="en-US"/>
              <a:pPr>
                <a:defRPr/>
              </a:pPr>
              <a:t>23</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mc:AlternateContent xmlns:mc="http://schemas.openxmlformats.org/markup-compatibility/2006" xmlns:a14="http://schemas.microsoft.com/office/drawing/2010/main">
        <mc:Choice Requires="a14">
          <p:sp>
            <p:nvSpPr>
              <p:cNvPr id="2" name="TextBox 1"/>
              <p:cNvSpPr txBox="1"/>
              <p:nvPr/>
            </p:nvSpPr>
            <p:spPr>
              <a:xfrm>
                <a:off x="7467600" y="3614916"/>
                <a:ext cx="1676400" cy="1261884"/>
              </a:xfrm>
              <a:prstGeom prst="rect">
                <a:avLst/>
              </a:prstGeom>
              <a:noFill/>
            </p:spPr>
            <p:txBody>
              <a:bodyPr wrap="square" rtlCol="0">
                <a:spAutoFit/>
              </a:bodyPr>
              <a:lstStyle/>
              <a:p>
                <a:pPr/>
                <a:r>
                  <a:rPr lang="en-US" sz="1400" b="1" dirty="0">
                    <a:solidFill>
                      <a:srgbClr val="008000"/>
                    </a:solidFill>
                    <a:latin typeface="Arial" pitchFamily="34" charset="0"/>
                    <a:cs typeface="Arial" pitchFamily="34" charset="0"/>
                  </a:rPr>
                  <a:t>NOTE:</a:t>
                </a:r>
                <a:r>
                  <a:rPr lang="en-US" sz="1400" b="1" i="1" dirty="0">
                    <a:solidFill>
                      <a:srgbClr val="008000"/>
                    </a:solidFill>
                    <a:latin typeface="Arial" pitchFamily="34" charset="0"/>
                    <a:cs typeface="Arial" pitchFamily="34" charset="0"/>
                  </a:rPr>
                  <a:t> x</a:t>
                </a:r>
                <a:r>
                  <a:rPr lang="en-US" sz="1400" dirty="0">
                    <a:solidFill>
                      <a:srgbClr val="008000"/>
                    </a:solidFill>
                    <a:latin typeface="Arial" pitchFamily="34" charset="0"/>
                    <a:cs typeface="Arial" pitchFamily="34" charset="0"/>
                  </a:rPr>
                  <a:t> is an eigenvector with the corresponding eigenvalue </a:t>
                </a:r>
                <a:r>
                  <a:rPr lang="el-GR" sz="1400" b="1" dirty="0">
                    <a:solidFill>
                      <a:srgbClr val="008000"/>
                    </a:solidFill>
                    <a:latin typeface="Arial" pitchFamily="34" charset="0"/>
                    <a:cs typeface="Arial" pitchFamily="34" charset="0"/>
                  </a:rPr>
                  <a:t>λ</a:t>
                </a:r>
                <a:r>
                  <a:rPr lang="en-US" sz="1400" dirty="0">
                    <a:solidFill>
                      <a:srgbClr val="008000"/>
                    </a:solidFill>
                    <a:latin typeface="Arial" pitchFamily="34" charset="0"/>
                    <a:cs typeface="Arial" pitchFamily="34" charset="0"/>
                  </a:rPr>
                  <a:t> if:</a:t>
                </a:r>
                <a:br>
                  <a:rPr lang="en-US" sz="1400" dirty="0">
                    <a:solidFill>
                      <a:srgbClr val="008000"/>
                    </a:solidFill>
                    <a:latin typeface="Arial" pitchFamily="34" charset="0"/>
                    <a:cs typeface="Arial" pitchFamily="34" charset="0"/>
                  </a:rPr>
                </a:br>
                <a14:m>
                  <m:oMathPara xmlns:m="http://schemas.openxmlformats.org/officeDocument/2006/math">
                    <m:oMathParaPr>
                      <m:jc m:val="centerGroup"/>
                    </m:oMathParaPr>
                    <m:oMath xmlns:m="http://schemas.openxmlformats.org/officeDocument/2006/math">
                      <m:r>
                        <a:rPr lang="en-US" b="1" i="1" smtClean="0">
                          <a:solidFill>
                            <a:srgbClr val="008000"/>
                          </a:solidFill>
                          <a:latin typeface="Cambria Math"/>
                          <a:cs typeface="Arial" pitchFamily="34" charset="0"/>
                        </a:rPr>
                        <m:t>𝑨𝒙</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𝝀</m:t>
                      </m:r>
                      <m:r>
                        <a:rPr lang="en-US" b="1" i="1" smtClean="0">
                          <a:solidFill>
                            <a:srgbClr val="008000"/>
                          </a:solidFill>
                          <a:latin typeface="Cambria Math"/>
                          <a:cs typeface="Arial" pitchFamily="34" charset="0"/>
                        </a:rPr>
                        <m:t>𝒙</m:t>
                      </m:r>
                    </m:oMath>
                  </m:oMathPara>
                </a14:m>
                <a:endParaRPr lang="en-US" b="1" dirty="0">
                  <a:solidFill>
                    <a:srgbClr val="008000"/>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467600" y="3614916"/>
                <a:ext cx="1676400" cy="1261884"/>
              </a:xfrm>
              <a:prstGeom prst="rect">
                <a:avLst/>
              </a:prstGeom>
              <a:blipFill rotWithShape="1">
                <a:blip r:embed="rId4"/>
                <a:stretch>
                  <a:fillRect l="-727" t="-483"/>
                </a:stretch>
              </a:blipFill>
            </p:spPr>
            <p:txBody>
              <a:bodyPr/>
              <a:lstStyle/>
              <a:p>
                <a:r>
                  <a:rPr lang="en-US">
                    <a:noFill/>
                  </a:rPr>
                  <a:t> </a:t>
                </a:r>
              </a:p>
            </p:txBody>
          </p:sp>
        </mc:Fallback>
      </mc:AlternateContent>
    </p:spTree>
    <p:extLst>
      <p:ext uri="{BB962C8B-B14F-4D97-AF65-F5344CB8AC3E}">
        <p14:creationId xmlns:p14="http://schemas.microsoft.com/office/powerpoint/2010/main" val="237215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Example: Flow Equations &amp; M</a:t>
            </a:r>
          </a:p>
        </p:txBody>
      </p:sp>
      <p:grpSp>
        <p:nvGrpSpPr>
          <p:cNvPr id="3" name="Group 26"/>
          <p:cNvGrpSpPr>
            <a:grpSpLocks/>
          </p:cNvGrpSpPr>
          <p:nvPr/>
        </p:nvGrpSpPr>
        <p:grpSpPr bwMode="auto">
          <a:xfrm>
            <a:off x="5759450" y="3581400"/>
            <a:ext cx="2774950" cy="2209800"/>
            <a:chOff x="3628" y="2256"/>
            <a:chExt cx="1748" cy="1392"/>
          </a:xfrm>
        </p:grpSpPr>
        <p:sp>
          <p:nvSpPr>
            <p:cNvPr id="51233" name="Text Box 16"/>
            <p:cNvSpPr txBox="1">
              <a:spLocks noChangeArrowheads="1"/>
            </p:cNvSpPr>
            <p:nvPr/>
          </p:nvSpPr>
          <p:spPr bwMode="auto">
            <a:xfrm>
              <a:off x="4036" y="2256"/>
              <a:ext cx="737" cy="330"/>
            </a:xfrm>
            <a:prstGeom prst="rect">
              <a:avLst/>
            </a:prstGeom>
            <a:noFill/>
            <a:ln w="9525">
              <a:noFill/>
              <a:miter lim="800000"/>
              <a:headEnd/>
              <a:tailEnd/>
            </a:ln>
          </p:spPr>
          <p:txBody>
            <a:bodyPr wrap="none">
              <a:spAutoFit/>
            </a:bodyPr>
            <a:lstStyle/>
            <a:p>
              <a:r>
                <a:rPr lang="en-US" sz="2800" b="1" i="1" dirty="0">
                  <a:solidFill>
                    <a:srgbClr val="008000"/>
                  </a:solidFill>
                  <a:latin typeface="Corbel" pitchFamily="34" charset="0"/>
                </a:rPr>
                <a:t>r = </a:t>
              </a:r>
              <a:r>
                <a:rPr lang="en-US" sz="2800" b="1" i="1" dirty="0" err="1">
                  <a:solidFill>
                    <a:srgbClr val="008000"/>
                  </a:solidFill>
                  <a:latin typeface="Corbel" pitchFamily="34" charset="0"/>
                </a:rPr>
                <a:t>M∙r</a:t>
              </a:r>
              <a:endParaRPr lang="en-US" sz="2800" b="1" i="1" dirty="0">
                <a:solidFill>
                  <a:srgbClr val="008000"/>
                </a:solidFill>
                <a:latin typeface="Corbel" pitchFamily="34" charset="0"/>
              </a:endParaRPr>
            </a:p>
          </p:txBody>
        </p:sp>
        <p:sp>
          <p:nvSpPr>
            <p:cNvPr id="51234" name="Rectangle 22"/>
            <p:cNvSpPr>
              <a:spLocks noChangeArrowheads="1"/>
            </p:cNvSpPr>
            <p:nvPr/>
          </p:nvSpPr>
          <p:spPr bwMode="auto">
            <a:xfrm>
              <a:off x="4128" y="2854"/>
              <a:ext cx="912"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5" name="Text Box 23"/>
            <p:cNvSpPr txBox="1">
              <a:spLocks noChangeArrowheads="1"/>
            </p:cNvSpPr>
            <p:nvPr/>
          </p:nvSpPr>
          <p:spPr bwMode="auto">
            <a:xfrm>
              <a:off x="3628" y="2832"/>
              <a:ext cx="1748" cy="756"/>
            </a:xfrm>
            <a:prstGeom prst="rect">
              <a:avLst/>
            </a:prstGeom>
            <a:noFill/>
            <a:ln w="9525">
              <a:noFill/>
              <a:miter lim="800000"/>
              <a:headEnd/>
              <a:tailEnd/>
            </a:ln>
          </p:spPr>
          <p:txBody>
            <a:bodyPr>
              <a:spAutoFit/>
            </a:bodyPr>
            <a:lstStyle/>
            <a:p>
              <a:r>
                <a:rPr lang="en-US" sz="2400" dirty="0">
                  <a:latin typeface="Times New Roman" pitchFamily="18" charset="0"/>
                </a:rPr>
                <a:t> y       ½    ½    0     y</a:t>
              </a:r>
            </a:p>
            <a:p>
              <a:r>
                <a:rPr lang="en-US" sz="2400" dirty="0">
                  <a:latin typeface="Times New Roman" pitchFamily="18" charset="0"/>
                </a:rPr>
                <a:t> a   =  ½     0    1     a</a:t>
              </a:r>
            </a:p>
            <a:p>
              <a:r>
                <a:rPr lang="en-US" sz="2400" dirty="0">
                  <a:latin typeface="Times New Roman" pitchFamily="18" charset="0"/>
                </a:rPr>
                <a:t> m       0    ½    0    m</a:t>
              </a:r>
            </a:p>
          </p:txBody>
        </p:sp>
        <p:sp>
          <p:nvSpPr>
            <p:cNvPr id="51236" name="Rectangle 24"/>
            <p:cNvSpPr>
              <a:spLocks noChangeArrowheads="1"/>
            </p:cNvSpPr>
            <p:nvPr/>
          </p:nvSpPr>
          <p:spPr bwMode="auto">
            <a:xfrm>
              <a:off x="3648" y="2832"/>
              <a:ext cx="288"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7" name="Rectangle 25"/>
            <p:cNvSpPr>
              <a:spLocks noChangeArrowheads="1"/>
            </p:cNvSpPr>
            <p:nvPr/>
          </p:nvSpPr>
          <p:spPr bwMode="auto">
            <a:xfrm>
              <a:off x="5088" y="2832"/>
              <a:ext cx="288" cy="816"/>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grpSp>
      <p:sp>
        <p:nvSpPr>
          <p:cNvPr id="23" name="Slide Number Placeholder 22"/>
          <p:cNvSpPr>
            <a:spLocks noGrp="1"/>
          </p:cNvSpPr>
          <p:nvPr>
            <p:ph type="sldNum" sz="quarter" idx="12"/>
          </p:nvPr>
        </p:nvSpPr>
        <p:spPr/>
        <p:txBody>
          <a:bodyPr/>
          <a:lstStyle/>
          <a:p>
            <a:pPr>
              <a:defRPr/>
            </a:pPr>
            <a:fld id="{B833F12A-5354-4EB8-81C6-823819745DA4}" type="slidenum">
              <a:rPr lang="en-US"/>
              <a:pPr>
                <a:defRPr/>
              </a:pPr>
              <a:t>24</a:t>
            </a:fld>
            <a:endParaRPr lang="en-US"/>
          </a:p>
        </p:txBody>
      </p:sp>
      <p:sp>
        <p:nvSpPr>
          <p:cNvPr id="24" name="Footer Placeholder 23"/>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25" name="Group 20"/>
          <p:cNvGrpSpPr/>
          <p:nvPr/>
        </p:nvGrpSpPr>
        <p:grpSpPr>
          <a:xfrm>
            <a:off x="1353127" y="2133600"/>
            <a:ext cx="1752600" cy="1371600"/>
            <a:chOff x="5715000" y="1828800"/>
            <a:chExt cx="1752600" cy="1371600"/>
          </a:xfrm>
        </p:grpSpPr>
        <p:cxnSp>
          <p:nvCxnSpPr>
            <p:cNvPr id="27" name="Straight Arrow Connector 26"/>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3" name="Oval 3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4" name="Oval 3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5" name="Table 34"/>
          <p:cNvGraphicFramePr>
            <a:graphicFrameLocks noGrp="1"/>
          </p:cNvGraphicFramePr>
          <p:nvPr>
            <p:extLst>
              <p:ext uri="{D42A27DB-BD31-4B8C-83A1-F6EECF244321}">
                <p14:modId xmlns:p14="http://schemas.microsoft.com/office/powerpoint/2010/main" val="3229585220"/>
              </p:ext>
            </p:extLst>
          </p:nvPr>
        </p:nvGraphicFramePr>
        <p:xfrm>
          <a:off x="5334000" y="1600200"/>
          <a:ext cx="2438400" cy="182880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sz="2400" dirty="0">
                        <a:latin typeface="Times New Roman" pitchFamily="18" charset="0"/>
                        <a:cs typeface="Times New Roman" pitchFamily="18" charset="0"/>
                      </a:endParaRPr>
                    </a:p>
                  </a:txBody>
                  <a:tcPr/>
                </a:tc>
                <a:tc>
                  <a:txBody>
                    <a:bodyPr/>
                    <a:lstStyle/>
                    <a:p>
                      <a:pPr algn="ctr"/>
                      <a:r>
                        <a:rPr lang="en-US" sz="2400" b="1" dirty="0">
                          <a:solidFill>
                            <a:srgbClr val="008000"/>
                          </a:solidFill>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solidFill>
                            <a:srgbClr val="008000"/>
                          </a:solidFill>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solidFill>
                            <a:srgbClr val="008000"/>
                          </a:solidFill>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sz="2400" b="1" i="0" dirty="0">
                          <a:solidFill>
                            <a:srgbClr val="008000"/>
                          </a:solidFill>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sz="2400" b="1" i="0" dirty="0">
                          <a:solidFill>
                            <a:srgbClr val="008000"/>
                          </a:solidFill>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sz="2400" b="1" i="0" dirty="0">
                          <a:solidFill>
                            <a:srgbClr val="008000"/>
                          </a:solidFill>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6" name="Rectangle 35"/>
          <p:cNvSpPr/>
          <p:nvPr/>
        </p:nvSpPr>
        <p:spPr>
          <a:xfrm>
            <a:off x="752764" y="4495800"/>
            <a:ext cx="2828636" cy="1348061"/>
          </a:xfrm>
          <a:prstGeom prst="rect">
            <a:avLst/>
          </a:prstGeom>
          <a:noFill/>
        </p:spPr>
        <p:txBody>
          <a:bodyPr wrap="square">
            <a:spAutoFit/>
          </a:bodyPr>
          <a:lstStyle/>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endParaRPr lang="en-US" sz="24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p:txBody>
      </p:sp>
    </p:spTree>
    <p:extLst>
      <p:ext uri="{BB962C8B-B14F-4D97-AF65-F5344CB8AC3E}">
        <p14:creationId xmlns:p14="http://schemas.microsoft.com/office/powerpoint/2010/main" val="26457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Power Iteration Method</a:t>
            </a:r>
          </a:p>
        </p:txBody>
      </p:sp>
      <p:sp>
        <p:nvSpPr>
          <p:cNvPr id="21507" name="Rectangle 3"/>
          <p:cNvSpPr>
            <a:spLocks noGrp="1" noChangeArrowheads="1"/>
          </p:cNvSpPr>
          <p:nvPr>
            <p:ph type="body" idx="1"/>
          </p:nvPr>
        </p:nvSpPr>
        <p:spPr/>
        <p:txBody>
          <a:bodyPr/>
          <a:lstStyle/>
          <a:p>
            <a:r>
              <a:rPr lang="en-US" b="1" dirty="0">
                <a:solidFill>
                  <a:srgbClr val="0000FF"/>
                </a:solidFill>
              </a:rPr>
              <a:t>Given a web graph with </a:t>
            </a:r>
            <a:r>
              <a:rPr lang="en-US" b="1" i="1" dirty="0">
                <a:solidFill>
                  <a:srgbClr val="0000FF"/>
                </a:solidFill>
              </a:rPr>
              <a:t>n</a:t>
            </a:r>
            <a:r>
              <a:rPr lang="en-US" b="1" dirty="0">
                <a:solidFill>
                  <a:srgbClr val="0000FF"/>
                </a:solidFill>
              </a:rPr>
              <a:t> nodes, where the nodes are pages and edges are hyperlinks</a:t>
            </a:r>
          </a:p>
          <a:p>
            <a:r>
              <a:rPr lang="en-US" b="1" dirty="0">
                <a:solidFill>
                  <a:srgbClr val="008000"/>
                </a:solidFill>
              </a:rPr>
              <a:t>Power iteration: </a:t>
            </a:r>
            <a:r>
              <a:rPr lang="en-US" dirty="0"/>
              <a:t>a simple iterative scheme</a:t>
            </a:r>
          </a:p>
          <a:p>
            <a:pPr lvl="1"/>
            <a:r>
              <a:rPr lang="en-US" dirty="0"/>
              <a:t>Suppose there are </a:t>
            </a:r>
            <a:r>
              <a:rPr lang="en-US" i="1" dirty="0"/>
              <a:t>N</a:t>
            </a:r>
            <a:r>
              <a:rPr lang="en-US" dirty="0"/>
              <a:t> web pages</a:t>
            </a:r>
            <a:endParaRPr lang="en-US" dirty="0">
              <a:latin typeface="Times New Roman" pitchFamily="18" charset="0"/>
              <a:cs typeface="Times New Roman" pitchFamily="18" charset="0"/>
            </a:endParaRPr>
          </a:p>
          <a:p>
            <a:pPr lvl="1"/>
            <a:r>
              <a:rPr lang="en-US" dirty="0"/>
              <a:t>Initialize: </a:t>
            </a:r>
            <a:r>
              <a:rPr lang="en-US" b="1" dirty="0"/>
              <a:t>r</a:t>
            </a:r>
            <a:r>
              <a:rPr lang="en-US" baseline="30000" dirty="0"/>
              <a:t>(0)</a:t>
            </a:r>
            <a:r>
              <a:rPr lang="en-US" dirty="0"/>
              <a:t> = [1/N,….,1/N]</a:t>
            </a:r>
            <a:r>
              <a:rPr lang="en-US" baseline="30000" dirty="0"/>
              <a:t>T</a:t>
            </a:r>
            <a:endParaRPr lang="en-US" dirty="0"/>
          </a:p>
          <a:p>
            <a:pPr lvl="1"/>
            <a:r>
              <a:rPr lang="en-US" dirty="0"/>
              <a:t>Iterate: </a:t>
            </a:r>
            <a:r>
              <a:rPr lang="en-US" b="1" dirty="0"/>
              <a:t>r</a:t>
            </a:r>
            <a:r>
              <a:rPr lang="en-US" baseline="30000" dirty="0"/>
              <a:t>(t+1)</a:t>
            </a:r>
            <a:r>
              <a:rPr lang="en-US" dirty="0"/>
              <a:t> = </a:t>
            </a:r>
            <a:r>
              <a:rPr lang="en-US" b="1" dirty="0"/>
              <a:t>M </a:t>
            </a:r>
            <a:r>
              <a:rPr lang="en-US" dirty="0"/>
              <a:t>∙ </a:t>
            </a:r>
            <a:r>
              <a:rPr lang="en-US" b="1" dirty="0"/>
              <a:t>r</a:t>
            </a:r>
            <a:r>
              <a:rPr lang="en-US" baseline="30000" dirty="0"/>
              <a:t>(t)</a:t>
            </a:r>
          </a:p>
          <a:p>
            <a:pPr lvl="1"/>
            <a:r>
              <a:rPr lang="en-US" dirty="0"/>
              <a:t>Stop when |</a:t>
            </a:r>
            <a:r>
              <a:rPr lang="en-US" b="1" dirty="0"/>
              <a:t>r</a:t>
            </a:r>
            <a:r>
              <a:rPr lang="en-US" baseline="30000" dirty="0"/>
              <a:t>(t+1) </a:t>
            </a:r>
            <a:r>
              <a:rPr lang="en-US" dirty="0"/>
              <a:t>– </a:t>
            </a:r>
            <a:r>
              <a:rPr lang="en-US" b="1" dirty="0"/>
              <a:t>r</a:t>
            </a:r>
            <a:r>
              <a:rPr lang="en-US" baseline="30000" dirty="0"/>
              <a:t>(t)</a:t>
            </a:r>
            <a:r>
              <a:rPr lang="en-US" dirty="0"/>
              <a:t>|</a:t>
            </a:r>
            <a:r>
              <a:rPr lang="en-US" baseline="-25000" dirty="0"/>
              <a:t>1</a:t>
            </a:r>
            <a:r>
              <a:rPr lang="en-US" dirty="0"/>
              <a:t> &lt; </a:t>
            </a:r>
            <a:r>
              <a:rPr lang="en-US" dirty="0">
                <a:latin typeface="Symbol" pitchFamily="18" charset="2"/>
                <a:sym typeface="Symbol" pitchFamily="18" charset="2"/>
              </a:rPr>
              <a:t></a:t>
            </a:r>
          </a:p>
          <a:p>
            <a:pPr marL="768096" lvl="2" indent="0">
              <a:buNone/>
            </a:pPr>
            <a:endParaRPr lang="en-US" baseline="30000" dirty="0"/>
          </a:p>
        </p:txBody>
      </p:sp>
      <p:sp>
        <p:nvSpPr>
          <p:cNvPr id="5" name="Slide Number Placeholder 4"/>
          <p:cNvSpPr>
            <a:spLocks noGrp="1"/>
          </p:cNvSpPr>
          <p:nvPr>
            <p:ph type="sldNum" sz="quarter" idx="12"/>
          </p:nvPr>
        </p:nvSpPr>
        <p:spPr/>
        <p:txBody>
          <a:bodyPr/>
          <a:lstStyle/>
          <a:p>
            <a:pPr>
              <a:defRPr/>
            </a:pPr>
            <a:fld id="{F5311F5F-9F01-4FB0-97C4-F008FC58AFD4}" type="slidenum">
              <a:rPr lang="en-US"/>
              <a:pPr>
                <a:defRPr/>
              </a:pPr>
              <a:t>25</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406311052"/>
              </p:ext>
            </p:extLst>
          </p:nvPr>
        </p:nvGraphicFramePr>
        <p:xfrm>
          <a:off x="6934200" y="3200400"/>
          <a:ext cx="1943216" cy="1027412"/>
        </p:xfrm>
        <a:graphic>
          <a:graphicData uri="http://schemas.openxmlformats.org/presentationml/2006/ole">
            <mc:AlternateContent xmlns:mc="http://schemas.openxmlformats.org/markup-compatibility/2006">
              <mc:Choice xmlns:v="urn:schemas-microsoft-com:vml" Requires="v">
                <p:oleObj spid="_x0000_s37973" name="Equation" r:id="rId4" imgW="888840" imgH="469800" progId="Equation.3">
                  <p:embed/>
                </p:oleObj>
              </mc:Choice>
              <mc:Fallback>
                <p:oleObj name="Equation" r:id="rId4" imgW="888840" imgH="469800" progId="Equation.3">
                  <p:embed/>
                  <p:pic>
                    <p:nvPicPr>
                      <p:cNvPr id="0" name=""/>
                      <p:cNvPicPr>
                        <a:picLocks noChangeAspect="1" noChangeArrowheads="1"/>
                      </p:cNvPicPr>
                      <p:nvPr/>
                    </p:nvPicPr>
                    <p:blipFill>
                      <a:blip r:embed="rId5"/>
                      <a:srcRect/>
                      <a:stretch>
                        <a:fillRect/>
                      </a:stretch>
                    </p:blipFill>
                    <p:spPr bwMode="auto">
                      <a:xfrm>
                        <a:off x="6934200" y="3200400"/>
                        <a:ext cx="1943216" cy="1027412"/>
                      </a:xfrm>
                      <a:prstGeom prst="rect">
                        <a:avLst/>
                      </a:prstGeom>
                      <a:noFill/>
                      <a:ln>
                        <a:noFill/>
                      </a:ln>
                    </p:spPr>
                  </p:pic>
                </p:oleObj>
              </mc:Fallback>
            </mc:AlternateContent>
          </a:graphicData>
        </a:graphic>
      </p:graphicFrame>
      <p:sp>
        <p:nvSpPr>
          <p:cNvPr id="8" name="TextBox 7"/>
          <p:cNvSpPr txBox="1"/>
          <p:nvPr/>
        </p:nvSpPr>
        <p:spPr>
          <a:xfrm>
            <a:off x="6309570" y="4191000"/>
            <a:ext cx="2834430"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a:t>
            </a:r>
            <a:r>
              <a:rPr lang="en-US" baseline="-25000" dirty="0">
                <a:solidFill>
                  <a:srgbClr val="008000"/>
                </a:solidFill>
                <a:latin typeface="Arial" pitchFamily="34" charset="0"/>
                <a:cs typeface="Arial" pitchFamily="34" charset="0"/>
              </a:rPr>
              <a:t>i</a:t>
            </a:r>
            <a:r>
              <a:rPr lang="en-US" dirty="0">
                <a:solidFill>
                  <a:srgbClr val="008000"/>
                </a:solidFill>
                <a:latin typeface="Arial" pitchFamily="34" charset="0"/>
                <a:cs typeface="Arial" pitchFamily="34" charset="0"/>
              </a:rPr>
              <a:t> …. out-degree of node i</a:t>
            </a:r>
          </a:p>
        </p:txBody>
      </p:sp>
      <p:sp>
        <p:nvSpPr>
          <p:cNvPr id="9" name="Rectangle 8"/>
          <p:cNvSpPr/>
          <p:nvPr/>
        </p:nvSpPr>
        <p:spPr>
          <a:xfrm>
            <a:off x="533400" y="4953000"/>
            <a:ext cx="7010400" cy="707886"/>
          </a:xfrm>
          <a:prstGeom prst="rect">
            <a:avLst/>
          </a:prstGeom>
        </p:spPr>
        <p:txBody>
          <a:bodyPr wrap="square">
            <a:spAutoFit/>
          </a:bodyPr>
          <a:lstStyle/>
          <a:p>
            <a:pPr lvl="2"/>
            <a:r>
              <a:rPr lang="en-US" sz="2000" dirty="0">
                <a:solidFill>
                  <a:srgbClr val="008000"/>
                </a:solidFill>
                <a:latin typeface="Arial" pitchFamily="34" charset="0"/>
                <a:cs typeface="Arial" pitchFamily="34" charset="0"/>
              </a:rPr>
              <a:t>|</a:t>
            </a:r>
            <a:r>
              <a:rPr lang="en-US" sz="2000" b="1" dirty="0">
                <a:solidFill>
                  <a:srgbClr val="008000"/>
                </a:solidFill>
                <a:latin typeface="Arial" pitchFamily="34" charset="0"/>
                <a:cs typeface="Arial" pitchFamily="34" charset="0"/>
              </a:rPr>
              <a:t>x</a:t>
            </a:r>
            <a:r>
              <a:rPr lang="en-US" sz="2000" dirty="0">
                <a:solidFill>
                  <a:srgbClr val="008000"/>
                </a:solidFill>
                <a:latin typeface="Arial" pitchFamily="34" charset="0"/>
                <a:cs typeface="Arial" pitchFamily="34" charset="0"/>
              </a:rPr>
              <a:t>|</a:t>
            </a:r>
            <a:r>
              <a:rPr lang="en-US" sz="2000" baseline="-2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 </a:t>
            </a:r>
            <a:r>
              <a:rPr lang="en-US" sz="2000" dirty="0">
                <a:solidFill>
                  <a:srgbClr val="008000"/>
                </a:solidFill>
                <a:latin typeface="Arial" pitchFamily="34" charset="0"/>
                <a:cs typeface="Arial" pitchFamily="34" charset="0"/>
                <a:sym typeface="Symbol" pitchFamily="18" charset="2"/>
              </a:rPr>
              <a:t></a:t>
            </a:r>
            <a:r>
              <a:rPr lang="en-US" sz="2000" baseline="-25000" dirty="0">
                <a:solidFill>
                  <a:srgbClr val="008000"/>
                </a:solidFill>
                <a:latin typeface="Arial" pitchFamily="34" charset="0"/>
                <a:cs typeface="Arial" pitchFamily="34" charset="0"/>
              </a:rPr>
              <a:t>1≤i≤N</a:t>
            </a:r>
            <a:r>
              <a:rPr lang="en-US" sz="2000" dirty="0">
                <a:solidFill>
                  <a:srgbClr val="008000"/>
                </a:solidFill>
                <a:latin typeface="Arial" pitchFamily="34" charset="0"/>
                <a:cs typeface="Arial" pitchFamily="34" charset="0"/>
              </a:rPr>
              <a:t>|x</a:t>
            </a:r>
            <a:r>
              <a:rPr lang="en-US" sz="2000" baseline="-25000" dirty="0">
                <a:solidFill>
                  <a:srgbClr val="008000"/>
                </a:solidFill>
                <a:latin typeface="Arial" pitchFamily="34" charset="0"/>
                <a:cs typeface="Arial" pitchFamily="34" charset="0"/>
              </a:rPr>
              <a:t>i</a:t>
            </a:r>
            <a:r>
              <a:rPr lang="en-US" sz="2000" dirty="0">
                <a:solidFill>
                  <a:srgbClr val="008000"/>
                </a:solidFill>
                <a:latin typeface="Arial" pitchFamily="34" charset="0"/>
                <a:cs typeface="Arial" pitchFamily="34" charset="0"/>
              </a:rPr>
              <a:t>| is the </a:t>
            </a:r>
            <a:r>
              <a:rPr lang="en-US" sz="2000" b="1" dirty="0">
                <a:solidFill>
                  <a:srgbClr val="008000"/>
                </a:solidFill>
                <a:latin typeface="Arial" pitchFamily="34" charset="0"/>
                <a:cs typeface="Arial" pitchFamily="34" charset="0"/>
              </a:rPr>
              <a:t>L</a:t>
            </a:r>
            <a:r>
              <a:rPr lang="en-US" sz="2000" b="1" baseline="-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norm </a:t>
            </a:r>
          </a:p>
          <a:p>
            <a:pPr lvl="2"/>
            <a:r>
              <a:rPr lang="en-US" sz="2000" dirty="0">
                <a:solidFill>
                  <a:srgbClr val="008000"/>
                </a:solidFill>
                <a:latin typeface="Arial" pitchFamily="34" charset="0"/>
                <a:cs typeface="Arial" pitchFamily="34" charset="0"/>
              </a:rPr>
              <a:t>Can use any other vector norm, e.g., Euclidean</a:t>
            </a:r>
          </a:p>
        </p:txBody>
      </p:sp>
    </p:spTree>
    <p:extLst>
      <p:ext uri="{BB962C8B-B14F-4D97-AF65-F5344CB8AC3E}">
        <p14:creationId xmlns:p14="http://schemas.microsoft.com/office/powerpoint/2010/main" val="3962121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PageRank</a:t>
            </a:r>
            <a:r>
              <a:rPr lang="en-US" dirty="0"/>
              <a:t>: How to solve?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a:latin typeface="Times New Roman" pitchFamily="18" charset="0"/>
                    <a:cs typeface="Times New Roman" pitchFamily="18" charset="0"/>
                  </a:rPr>
                  <a:t>/N</a:t>
                </a:r>
              </a:p>
              <a:p>
                <a:pPr lvl="1"/>
                <a:r>
                  <a:rPr lang="en-US" b="1" dirty="0">
                    <a:cs typeface="Times New Roman" pitchFamily="18" charset="0"/>
                  </a:rPr>
                  <a:t>1:</a:t>
                </a:r>
                <a:r>
                  <a:rPr lang="en-US" b="0" dirty="0">
                    <a:cs typeface="Times New Roman" pitchFamily="18" charset="0"/>
                  </a:rPr>
                  <a:t> </a:t>
                </a:r>
                <a14:m>
                  <m:oMath xmlns:m="http://schemas.openxmlformats.org/officeDocument/2006/math">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panose="02040503050406030204" pitchFamily="18" charset="0"/>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panose="02040503050406030204" pitchFamily="18" charset="0"/>
                                <a:cs typeface="Times New Roman" pitchFamily="18" charset="0"/>
                              </a:rPr>
                            </m:ctrlPr>
                          </m:fPr>
                          <m:num>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1"/>
                <a:r>
                  <a:rPr lang="en-US" b="1" dirty="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a:p>
              <a:p>
                <a:pPr lvl="1"/>
                <a:r>
                  <a:rPr lang="en-US" dirty="0" err="1"/>
                  <a:t>Goto</a:t>
                </a:r>
                <a:r>
                  <a:rPr lang="en-US" dirty="0"/>
                  <a:t> </a:t>
                </a:r>
                <a:r>
                  <a:rPr lang="en-US" b="1" dirty="0"/>
                  <a:t>1</a:t>
                </a:r>
              </a:p>
              <a:p>
                <a:r>
                  <a:rPr lang="en-US" b="1" dirty="0">
                    <a:solidFill>
                      <a:srgbClr val="0000FF"/>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1/3	5/12	9/24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3/6	1/3	11/24	…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20" name="Table 19"/>
          <p:cNvGraphicFramePr>
            <a:graphicFrameLocks noGrp="1"/>
          </p:cNvGraphicFramePr>
          <p:nvPr>
            <p:extLst>
              <p:ext uri="{D42A27DB-BD31-4B8C-83A1-F6EECF244321}">
                <p14:modId xmlns:p14="http://schemas.microsoft.com/office/powerpoint/2010/main" val="1148594121"/>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26</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15" name="Rectangle 14"/>
          <p:cNvSpPr/>
          <p:nvPr/>
        </p:nvSpPr>
        <p:spPr>
          <a:xfrm>
            <a:off x="3200400" y="4800600"/>
            <a:ext cx="53340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Rectangle 23"/>
          <p:cNvSpPr/>
          <p:nvPr/>
        </p:nvSpPr>
        <p:spPr>
          <a:xfrm>
            <a:off x="4038600" y="480060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p:cNvSpPr/>
          <p:nvPr/>
        </p:nvSpPr>
        <p:spPr>
          <a:xfrm>
            <a:off x="4974400" y="481287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25"/>
          <p:cNvSpPr/>
          <p:nvPr/>
        </p:nvSpPr>
        <p:spPr>
          <a:xfrm>
            <a:off x="6019800" y="4729050"/>
            <a:ext cx="1608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927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PageRank</a:t>
            </a:r>
            <a:r>
              <a:rPr lang="en-US" dirty="0"/>
              <a:t>: How to solve?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a:latin typeface="Times New Roman" pitchFamily="18" charset="0"/>
                    <a:cs typeface="Times New Roman" pitchFamily="18" charset="0"/>
                  </a:rPr>
                  <a:t>/N</a:t>
                </a:r>
              </a:p>
              <a:p>
                <a:pPr lvl="1"/>
                <a:r>
                  <a:rPr lang="en-US" b="1" dirty="0">
                    <a:cs typeface="Times New Roman" pitchFamily="18" charset="0"/>
                  </a:rPr>
                  <a:t>1:</a:t>
                </a:r>
                <a:r>
                  <a:rPr lang="en-US" b="0" dirty="0">
                    <a:cs typeface="Times New Roman" pitchFamily="18" charset="0"/>
                  </a:rPr>
                  <a:t> </a:t>
                </a:r>
                <a14:m>
                  <m:oMath xmlns:m="http://schemas.openxmlformats.org/officeDocument/2006/math">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panose="02040503050406030204" pitchFamily="18" charset="0"/>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panose="02040503050406030204" pitchFamily="18" charset="0"/>
                                <a:cs typeface="Times New Roman" pitchFamily="18" charset="0"/>
                              </a:rPr>
                            </m:ctrlPr>
                          </m:fPr>
                          <m:num>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1"/>
                <a:r>
                  <a:rPr lang="en-US" b="1" dirty="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a:p>
              <a:p>
                <a:pPr lvl="1"/>
                <a:r>
                  <a:rPr lang="en-US" dirty="0" err="1"/>
                  <a:t>Goto</a:t>
                </a:r>
                <a:r>
                  <a:rPr lang="en-US" dirty="0"/>
                  <a:t> </a:t>
                </a:r>
                <a:r>
                  <a:rPr lang="en-US" b="1" dirty="0"/>
                  <a:t>1</a:t>
                </a:r>
              </a:p>
              <a:p>
                <a:r>
                  <a:rPr lang="en-US" b="1" dirty="0">
                    <a:solidFill>
                      <a:srgbClr val="0000FF"/>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1/3	5/12	9/24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3/6	1/3	11/24	…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20" name="Table 19"/>
          <p:cNvGraphicFramePr>
            <a:graphicFrameLocks noGrp="1"/>
          </p:cNvGraphicFramePr>
          <p:nvPr>
            <p:extLst>
              <p:ext uri="{D42A27DB-BD31-4B8C-83A1-F6EECF244321}">
                <p14:modId xmlns:p14="http://schemas.microsoft.com/office/powerpoint/2010/main" val="3232368390"/>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27</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Tree>
    <p:extLst>
      <p:ext uri="{BB962C8B-B14F-4D97-AF65-F5344CB8AC3E}">
        <p14:creationId xmlns:p14="http://schemas.microsoft.com/office/powerpoint/2010/main" val="1588808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a:lstStyle/>
              <a:p>
                <a:r>
                  <a:rPr lang="en-US" b="1" dirty="0">
                    <a:solidFill>
                      <a:srgbClr val="0000FF"/>
                    </a:solidFill>
                  </a:rPr>
                  <a:t>Power iteration: </a:t>
                </a:r>
                <a:br>
                  <a:rPr lang="en-US" b="1" dirty="0">
                    <a:solidFill>
                      <a:srgbClr val="0000FF"/>
                    </a:solidFill>
                  </a:rPr>
                </a:br>
                <a:r>
                  <a:rPr lang="en-US" dirty="0"/>
                  <a:t>A method for finding dominant eigenvector (the vector corresponding to the largest eigenvalue)</a:t>
                </a:r>
              </a:p>
              <a:p>
                <a:pPr lvl="1"/>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m:t>
                        </m:r>
                        <m:r>
                          <a:rPr lang="en-US" b="1" i="1" smtClean="0">
                            <a:latin typeface="Cambria Math"/>
                          </a:rPr>
                          <m:t>𝟏</m:t>
                        </m:r>
                        <m:r>
                          <a:rPr lang="en-US" b="1" i="1" smtClean="0">
                            <a:latin typeface="Cambria Math"/>
                          </a:rPr>
                          <m:t>)</m:t>
                        </m:r>
                      </m:sup>
                    </m:sSup>
                    <m:r>
                      <a:rPr lang="en-US" b="1" i="1" smtClean="0">
                        <a:latin typeface="Cambria Math"/>
                      </a:rPr>
                      <m:t>=</m:t>
                    </m:r>
                    <m:r>
                      <a:rPr lang="en-US" b="1" i="1" smtClean="0">
                        <a:latin typeface="Cambria Math"/>
                      </a:rPr>
                      <m:t>𝑴</m:t>
                    </m:r>
                    <m:r>
                      <a:rPr lang="en-US" b="1" i="1" smtClean="0">
                        <a:latin typeface="Cambria Math"/>
                      </a:rPr>
                      <m:t>⋅</m:t>
                    </m:r>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m:t>
                        </m:r>
                        <m:r>
                          <a:rPr lang="en-US" b="1" i="1" smtClean="0">
                            <a:latin typeface="Cambria Math"/>
                          </a:rPr>
                          <m:t>𝟎</m:t>
                        </m:r>
                        <m:r>
                          <a:rPr lang="en-US" b="1" i="1" smtClean="0">
                            <a:latin typeface="Cambria Math"/>
                          </a:rPr>
                          <m:t>)</m:t>
                        </m:r>
                      </m:sup>
                    </m:sSup>
                  </m:oMath>
                </a14:m>
                <a:endParaRPr lang="en-US" b="1" dirty="0"/>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r>
                          <a:rPr lang="en-US" b="1" i="1" smtClean="0">
                            <a:latin typeface="Cambria Math"/>
                          </a:rPr>
                          <m:t>𝟐</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smtClean="0">
                                <a:latin typeface="Cambria Math" panose="02040503050406030204" pitchFamily="18" charset="0"/>
                              </a:rPr>
                            </m:ctrlPr>
                          </m:dPr>
                          <m:e>
                            <m:r>
                              <a:rPr lang="en-US" b="1" i="1" smtClean="0">
                                <a:latin typeface="Cambria Math"/>
                              </a:rPr>
                              <m:t>𝟏</m:t>
                            </m:r>
                          </m:e>
                        </m:d>
                      </m:sup>
                    </m:sSup>
                    <m:r>
                      <a:rPr lang="en-US" b="1" i="1" smtClean="0">
                        <a:latin typeface="Cambria Math"/>
                      </a:rPr>
                      <m:t>=</m:t>
                    </m:r>
                    <m:r>
                      <a:rPr lang="en-US" b="1" i="1" smtClean="0">
                        <a:latin typeface="Cambria Math"/>
                      </a:rPr>
                      <m:t>𝑴</m:t>
                    </m:r>
                    <m:d>
                      <m:dPr>
                        <m:ctrlPr>
                          <a:rPr lang="en-US" b="1" i="1" smtClean="0">
                            <a:latin typeface="Cambria Math" panose="02040503050406030204" pitchFamily="18" charset="0"/>
                          </a:rPr>
                        </m:ctrlPr>
                      </m:dPr>
                      <m:e>
                        <m:r>
                          <a:rPr lang="en-US" b="1" i="1">
                            <a:latin typeface="Cambria Math"/>
                          </a:rPr>
                          <m:t>𝑴</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𝟏</m:t>
                                </m:r>
                              </m:e>
                            </m:d>
                          </m:sup>
                        </m:sSup>
                      </m:e>
                    </m:d>
                    <m:r>
                      <a:rPr lang="en-US" b="1" i="1" smtClean="0">
                        <a:latin typeface="Cambria Math"/>
                      </a:rPr>
                      <m:t>=</m:t>
                    </m:r>
                    <m:sSup>
                      <m:sSupPr>
                        <m:ctrlPr>
                          <a:rPr lang="en-US" b="1" i="1" smtClean="0">
                            <a:latin typeface="Cambria Math" panose="02040503050406030204" pitchFamily="18" charset="0"/>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oMath>
                </a14:m>
                <a:endParaRPr lang="en-US" b="1" dirty="0"/>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r>
                          <a:rPr lang="en-US" b="1" i="1" smtClean="0">
                            <a:latin typeface="Cambria Math"/>
                          </a:rPr>
                          <m:t>𝟑</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𝟐</m:t>
                            </m:r>
                          </m:e>
                        </m:d>
                      </m:sup>
                    </m:sSup>
                    <m:r>
                      <a:rPr lang="en-US" b="1" i="1">
                        <a:latin typeface="Cambria Math"/>
                      </a:rPr>
                      <m:t>=</m:t>
                    </m:r>
                    <m:r>
                      <a:rPr lang="en-US" b="1" i="1">
                        <a:latin typeface="Cambria Math"/>
                      </a:rPr>
                      <m:t>𝑴</m:t>
                    </m:r>
                    <m:d>
                      <m:dPr>
                        <m:ctrlPr>
                          <a:rPr lang="en-US" b="1" i="1">
                            <a:latin typeface="Cambria Math" panose="02040503050406030204" pitchFamily="18" charset="0"/>
                          </a:rPr>
                        </m:ctrlPr>
                      </m:dPr>
                      <m:e>
                        <m:sSup>
                          <m:sSupPr>
                            <m:ctrlPr>
                              <a:rPr lang="en-US" b="1" i="1" smtClean="0">
                                <a:latin typeface="Cambria Math" panose="02040503050406030204" pitchFamily="18" charset="0"/>
                              </a:rPr>
                            </m:ctrlPr>
                          </m:sSupPr>
                          <m:e>
                            <m:r>
                              <a:rPr lang="en-US" b="1" i="1">
                                <a:latin typeface="Cambria Math"/>
                              </a:rPr>
                              <m:t>𝑴</m:t>
                            </m:r>
                          </m:e>
                          <m:sup>
                            <m:r>
                              <a:rPr lang="en-US" b="1" i="1" smtClean="0">
                                <a:latin typeface="Cambria Math"/>
                              </a:rPr>
                              <m:t>𝟐</m:t>
                            </m:r>
                          </m:sup>
                        </m:sSup>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e>
                    </m:d>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𝟑</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oMath>
                </a14:m>
                <a:endParaRPr lang="en-US" b="1" dirty="0"/>
              </a:p>
              <a:p>
                <a:r>
                  <a:rPr lang="en-US" b="1" dirty="0">
                    <a:solidFill>
                      <a:srgbClr val="D60093"/>
                    </a:solidFill>
                  </a:rPr>
                  <a:t>Claim:</a:t>
                </a:r>
                <a:r>
                  <a:rPr lang="en-US" dirty="0">
                    <a:solidFill>
                      <a:srgbClr val="D60093"/>
                    </a:solidFill>
                  </a:rPr>
                  <a:t> </a:t>
                </a:r>
                <a:br>
                  <a:rPr lang="en-US" dirty="0">
                    <a:solidFill>
                      <a:srgbClr val="D60093"/>
                    </a:solidFill>
                  </a:rPr>
                </a:b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r>
                      <a:rPr lang="en-US" b="1" i="1" smtClean="0">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smtClean="0">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smtClean="0">
                        <a:latin typeface="Cambria Math"/>
                      </a:rPr>
                      <m:t>,…</m:t>
                    </m:r>
                  </m:oMath>
                </a14:m>
                <a:r>
                  <a:rPr lang="en-US" dirty="0"/>
                  <a:t> approaches the dominant eigenvector of </a:t>
                </a:r>
                <a14:m>
                  <m:oMath xmlns:m="http://schemas.openxmlformats.org/officeDocument/2006/math">
                    <m:r>
                      <a:rPr lang="en-US" b="1" i="1" dirty="0" smtClean="0">
                        <a:latin typeface="Cambria Math"/>
                      </a:rPr>
                      <m:t>𝑴</m:t>
                    </m:r>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2"/>
                <a:stretch>
                  <a:fillRect t="-696" r="-77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28</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18178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fontScale="92500" lnSpcReduction="20000"/>
              </a:bodyPr>
              <a:lstStyle/>
              <a:p>
                <a:r>
                  <a:rPr lang="en-US" b="1" dirty="0">
                    <a:solidFill>
                      <a:srgbClr val="D60093"/>
                    </a:solidFill>
                  </a:rPr>
                  <a:t>Claim:</a:t>
                </a:r>
                <a:r>
                  <a:rPr lang="en-US" dirty="0">
                    <a:solidFill>
                      <a:srgbClr val="D60093"/>
                    </a:solidFill>
                  </a:rPr>
                  <a:t> </a:t>
                </a: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a:p>
              <a:p>
                <a:r>
                  <a:rPr lang="en-US" b="1" dirty="0">
                    <a:solidFill>
                      <a:srgbClr val="008000"/>
                    </a:solidFill>
                  </a:rPr>
                  <a:t>Proof:</a:t>
                </a:r>
              </a:p>
              <a:p>
                <a:pPr lvl="1"/>
                <a:r>
                  <a:rPr lang="en-US" dirty="0"/>
                  <a:t>Assume </a:t>
                </a:r>
                <a:r>
                  <a:rPr lang="en-US" b="1" i="1" dirty="0"/>
                  <a:t>M</a:t>
                </a:r>
                <a:r>
                  <a:rPr lang="en-US" dirty="0"/>
                  <a:t> has </a:t>
                </a:r>
                <a:r>
                  <a:rPr lang="en-US" b="1" i="1" dirty="0"/>
                  <a:t>n</a:t>
                </a:r>
                <a:r>
                  <a:rPr lang="en-US" dirty="0"/>
                  <a:t> linearly independent eigenvectors,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𝑥</m:t>
                        </m:r>
                      </m:e>
                      <m:sub>
                        <m:r>
                          <a:rPr lang="en-US" i="1" dirty="0" smtClean="0">
                            <a:latin typeface="Cambria Math"/>
                          </a:rPr>
                          <m:t>1</m:t>
                        </m:r>
                      </m:sub>
                    </m:sSub>
                    <m:r>
                      <a:rPr lang="en-US" i="1" dirty="0" smtClean="0">
                        <a:latin typeface="Cambria Math"/>
                      </a:rPr>
                      <m:t>, </m:t>
                    </m:r>
                    <m:sSub>
                      <m:sSubPr>
                        <m:ctrlPr>
                          <a:rPr lang="en-US" i="1" dirty="0" smtClean="0">
                            <a:latin typeface="Cambria Math" panose="02040503050406030204" pitchFamily="18" charset="0"/>
                          </a:rPr>
                        </m:ctrlPr>
                      </m:sSubPr>
                      <m:e>
                        <m:r>
                          <a:rPr lang="en-US" b="0" i="1" dirty="0" smtClean="0">
                            <a:latin typeface="Cambria Math"/>
                          </a:rPr>
                          <m:t>𝑥</m:t>
                        </m:r>
                      </m:e>
                      <m:sub>
                        <m:r>
                          <a:rPr lang="en-US" i="1" dirty="0" smtClean="0">
                            <a:latin typeface="Cambria Math"/>
                          </a:rPr>
                          <m:t>2</m:t>
                        </m:r>
                      </m:sub>
                    </m:sSub>
                    <m:r>
                      <a:rPr lang="en-US" i="1" dirty="0" smtClean="0">
                        <a:latin typeface="Cambria Math"/>
                      </a:rPr>
                      <m:t>, </m:t>
                    </m:r>
                    <m:r>
                      <a:rPr lang="en-US" b="0" i="1" dirty="0" smtClean="0">
                        <a:latin typeface="Cambria Math"/>
                      </a:rPr>
                      <m:t>…, </m:t>
                    </m:r>
                    <m:sSub>
                      <m:sSubPr>
                        <m:ctrlPr>
                          <a:rPr lang="en-US" b="0" i="1" dirty="0" smtClean="0">
                            <a:latin typeface="Cambria Math" panose="02040503050406030204" pitchFamily="18" charset="0"/>
                          </a:rPr>
                        </m:ctrlPr>
                      </m:sSubPr>
                      <m:e>
                        <m:r>
                          <a:rPr lang="en-US" b="0" i="1" dirty="0" smtClean="0">
                            <a:latin typeface="Cambria Math"/>
                          </a:rPr>
                          <m:t>𝑥</m:t>
                        </m:r>
                      </m:e>
                      <m:sub>
                        <m:r>
                          <a:rPr lang="en-US" b="0" i="1" dirty="0" smtClean="0">
                            <a:latin typeface="Cambria Math"/>
                          </a:rPr>
                          <m:t>𝑛</m:t>
                        </m:r>
                      </m:sub>
                    </m:sSub>
                  </m:oMath>
                </a14:m>
                <a:r>
                  <a:rPr lang="en-US" dirty="0"/>
                  <a:t> with corresponding eigenvalues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1</m:t>
                        </m:r>
                      </m:sub>
                    </m:sSub>
                    <m:r>
                      <a:rPr lang="en-US" b="0" i="1" dirty="0" smtClean="0">
                        <a:latin typeface="Cambria Math"/>
                      </a:rPr>
                      <m:t>,</m:t>
                    </m:r>
                    <m:sSub>
                      <m:sSubPr>
                        <m:ctrlPr>
                          <a:rPr lang="en-US" i="1" dirty="0" smtClean="0">
                            <a:latin typeface="Cambria Math" panose="02040503050406030204" pitchFamily="18" charset="0"/>
                          </a:rPr>
                        </m:ctrlPr>
                      </m:sSubPr>
                      <m:e>
                        <m:r>
                          <a:rPr lang="en-US" i="1" dirty="0">
                            <a:latin typeface="Cambria Math"/>
                          </a:rPr>
                          <m:t>𝜆</m:t>
                        </m:r>
                      </m:e>
                      <m:sub>
                        <m:r>
                          <a:rPr lang="en-US" b="0" i="1" dirty="0" smtClean="0">
                            <a:latin typeface="Cambria Math"/>
                          </a:rPr>
                          <m:t>2</m:t>
                        </m:r>
                      </m:sub>
                    </m:sSub>
                    <m:r>
                      <a:rPr lang="en-US" i="1" dirty="0">
                        <a:latin typeface="Cambria Math"/>
                      </a:rPr>
                      <m:t>,</m:t>
                    </m:r>
                    <m:r>
                      <a:rPr lang="en-US" b="0" i="1" dirty="0" smtClean="0">
                        <a:latin typeface="Cambria Math"/>
                      </a:rPr>
                      <m:t> …,</m:t>
                    </m:r>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𝑛</m:t>
                        </m:r>
                      </m:sub>
                    </m:sSub>
                  </m:oMath>
                </a14:m>
                <a:r>
                  <a:rPr lang="en-US" dirty="0"/>
                  <a:t>,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1</m:t>
                        </m:r>
                      </m:sub>
                    </m:sSub>
                    <m:r>
                      <a:rPr lang="en-US" b="0" i="1" dirty="0" smtClean="0">
                        <a:latin typeface="Cambria Math"/>
                      </a:rPr>
                      <m:t>&gt;</m:t>
                    </m:r>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2</m:t>
                        </m:r>
                      </m:sub>
                    </m:sSub>
                    <m:r>
                      <a:rPr lang="en-US" b="0" i="1" dirty="0" smtClean="0">
                        <a:latin typeface="Cambria Math"/>
                      </a:rPr>
                      <m:t>&gt;</m:t>
                    </m:r>
                    <m:r>
                      <a:rPr lang="en-US" i="1" dirty="0">
                        <a:latin typeface="Cambria Math"/>
                      </a:rPr>
                      <m:t>…</m:t>
                    </m:r>
                    <m:r>
                      <a:rPr lang="en-US" b="0" i="1" dirty="0" smtClean="0">
                        <a:latin typeface="Cambria Math"/>
                      </a:rPr>
                      <m:t>&gt;</m:t>
                    </m:r>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𝑛</m:t>
                        </m:r>
                      </m:sub>
                    </m:sSub>
                  </m:oMath>
                </a14:m>
                <a:endParaRPr lang="en-US" dirty="0"/>
              </a:p>
              <a:p>
                <a:pPr lvl="1"/>
                <a:r>
                  <a:rPr lang="en-US" dirty="0"/>
                  <a:t>Vectors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 …,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oMath>
                </a14:m>
                <a:r>
                  <a:rPr lang="en-US" dirty="0"/>
                  <a:t> form a basis and thus we can write: </a:t>
                </a:r>
                <a14:m>
                  <m:oMath xmlns:m="http://schemas.openxmlformats.org/officeDocument/2006/math">
                    <m:sSub>
                      <m:sSubPr>
                        <m:ctrlPr>
                          <a:rPr lang="en-US" i="1" dirty="0">
                            <a:latin typeface="Cambria Math" panose="02040503050406030204" pitchFamily="18" charset="0"/>
                          </a:rPr>
                        </m:ctrlPr>
                      </m:sSubPr>
                      <m:e>
                        <m:sSup>
                          <m:sSupPr>
                            <m:ctrlPr>
                              <a:rPr lang="en-US" b="0" i="1" dirty="0" smtClean="0">
                                <a:latin typeface="Cambria Math" panose="02040503050406030204" pitchFamily="18" charset="0"/>
                              </a:rPr>
                            </m:ctrlPr>
                          </m:sSupPr>
                          <m:e>
                            <m:r>
                              <a:rPr lang="en-US" b="0" i="1" dirty="0" smtClean="0">
                                <a:latin typeface="Cambria Math"/>
                              </a:rPr>
                              <m:t>𝑟</m:t>
                            </m:r>
                          </m:e>
                          <m:sup>
                            <m:r>
                              <a:rPr lang="en-US" b="0" i="1" dirty="0" smtClean="0">
                                <a:latin typeface="Cambria Math"/>
                              </a:rPr>
                              <m:t>(0)</m:t>
                            </m:r>
                          </m:sup>
                        </m:sSup>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1</m:t>
                            </m:r>
                          </m:sub>
                        </m:sSub>
                        <m:r>
                          <a:rPr lang="en-US" b="0" i="1" dirty="0" smtClean="0">
                            <a:latin typeface="Cambria Math"/>
                          </a:rPr>
                          <m:t> </m:t>
                        </m:r>
                        <m:r>
                          <a:rPr lang="en-US" b="0" i="1" dirty="0" smtClean="0">
                            <a:latin typeface="Cambria Math"/>
                          </a:rPr>
                          <m:t>𝑥</m:t>
                        </m:r>
                      </m:e>
                      <m:sub>
                        <m:r>
                          <a:rPr lang="en-US" i="1" dirty="0">
                            <a:latin typeface="Cambria Math"/>
                          </a:rPr>
                          <m:t>1</m:t>
                        </m:r>
                      </m:sub>
                    </m:sSub>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2</m:t>
                        </m:r>
                      </m:sub>
                    </m:sSub>
                    <m:r>
                      <a:rPr lang="en-US" i="1" dirty="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𝑛</m:t>
                        </m:r>
                      </m:sub>
                    </m:sSub>
                    <m:r>
                      <a:rPr lang="en-US" b="0" i="1" dirty="0" smtClean="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oMath>
                </a14:m>
                <a:endParaRPr lang="en-US" dirty="0"/>
              </a:p>
              <a:p>
                <a:pPr lvl="1"/>
                <a14:m>
                  <m:oMath xmlns:m="http://schemas.openxmlformats.org/officeDocument/2006/math">
                    <m:r>
                      <a:rPr lang="en-US" b="1" i="1" dirty="0" smtClean="0">
                        <a:latin typeface="Cambria Math"/>
                      </a:rPr>
                      <m:t>𝑴</m:t>
                    </m:r>
                    <m:sSup>
                      <m:sSupPr>
                        <m:ctrlPr>
                          <a:rPr lang="en-US" b="1" i="1" dirty="0" smtClean="0">
                            <a:latin typeface="Cambria Math" panose="02040503050406030204" pitchFamily="18" charset="0"/>
                          </a:rPr>
                        </m:ctrlPr>
                      </m:sSupPr>
                      <m:e>
                        <m:r>
                          <a:rPr lang="en-US" b="1" i="1" dirty="0" smtClean="0">
                            <a:latin typeface="Cambria Math"/>
                          </a:rPr>
                          <m:t>𝒓</m:t>
                        </m:r>
                      </m:e>
                      <m:sup>
                        <m:r>
                          <a:rPr lang="en-US" b="1" i="1" dirty="0" smtClean="0">
                            <a:latin typeface="Cambria Math"/>
                          </a:rPr>
                          <m:t>(</m:t>
                        </m:r>
                        <m:r>
                          <a:rPr lang="en-US" b="1" i="1" dirty="0" smtClean="0">
                            <a:latin typeface="Cambria Math"/>
                          </a:rPr>
                          <m:t>𝟎</m:t>
                        </m:r>
                        <m:r>
                          <a:rPr lang="en-US" b="1" i="1" dirty="0" smtClean="0">
                            <a:latin typeface="Cambria Math"/>
                          </a:rPr>
                          <m:t>)</m:t>
                        </m:r>
                      </m:sup>
                    </m:sSup>
                    <m:r>
                      <a:rPr lang="en-US" b="1" i="1" dirty="0" smtClean="0">
                        <a:latin typeface="Cambria Math"/>
                      </a:rPr>
                      <m:t>=</m:t>
                    </m:r>
                    <m:r>
                      <a:rPr lang="en-US" b="1" i="1" dirty="0" smtClean="0">
                        <a:latin typeface="Cambria Math"/>
                      </a:rPr>
                      <m:t>𝑴</m:t>
                    </m:r>
                    <m:d>
                      <m:dPr>
                        <m:ctrlPr>
                          <a:rPr lang="en-US" b="1" i="1" dirty="0" smtClean="0">
                            <a:latin typeface="Cambria Math" panose="02040503050406030204" pitchFamily="18" charset="0"/>
                          </a:rPr>
                        </m:ctrlPr>
                      </m:dPr>
                      <m:e>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𝟏</m:t>
                            </m:r>
                          </m:sub>
                        </m:sSub>
                        <m:r>
                          <a:rPr lang="en-US" b="1" i="1" dirty="0">
                            <a:latin typeface="Cambria Math"/>
                          </a:rPr>
                          <m:t> </m:t>
                        </m:r>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𝟏</m:t>
                            </m:r>
                          </m:sub>
                        </m:sSub>
                        <m:r>
                          <a:rPr lang="en-US" b="1" i="1" dirty="0">
                            <a:latin typeface="Cambria Math"/>
                          </a:rPr>
                          <m:t>+</m:t>
                        </m:r>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𝟐</m:t>
                            </m:r>
                          </m:sub>
                        </m:sSub>
                        <m:r>
                          <a:rPr lang="en-US" b="1" i="1" dirty="0">
                            <a:latin typeface="Cambria Math"/>
                          </a:rPr>
                          <m:t> </m:t>
                        </m:r>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𝟐</m:t>
                            </m:r>
                          </m:sub>
                        </m:sSub>
                        <m:r>
                          <a:rPr lang="en-US" b="1" i="1" dirty="0">
                            <a:latin typeface="Cambria Math"/>
                          </a:rPr>
                          <m:t>+…+</m:t>
                        </m:r>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𝒏</m:t>
                            </m:r>
                          </m:sub>
                        </m:sSub>
                        <m:r>
                          <a:rPr lang="en-US" b="1" i="1" dirty="0">
                            <a:latin typeface="Cambria Math"/>
                          </a:rPr>
                          <m:t> </m:t>
                        </m:r>
                        <m:sSub>
                          <m:sSubPr>
                            <m:ctrlPr>
                              <a:rPr lang="en-US" b="1" i="1" dirty="0">
                                <a:latin typeface="Cambria Math" panose="02040503050406030204" pitchFamily="18" charset="0"/>
                              </a:rPr>
                            </m:ctrlPr>
                          </m:sSubPr>
                          <m:e>
                            <m:r>
                              <a:rPr lang="en-US" b="1" i="1" dirty="0" smtClean="0">
                                <a:latin typeface="Cambria Math"/>
                              </a:rPr>
                              <m:t>𝒙</m:t>
                            </m:r>
                          </m:e>
                          <m:sub>
                            <m:r>
                              <a:rPr lang="en-US" b="1" i="1" dirty="0">
                                <a:latin typeface="Cambria Math"/>
                              </a:rPr>
                              <m:t>𝒏</m:t>
                            </m:r>
                          </m:sub>
                        </m:sSub>
                      </m:e>
                    </m:d>
                  </m:oMath>
                </a14:m>
                <a:endParaRPr lang="en-US" b="1" dirty="0"/>
              </a:p>
              <a:p>
                <a:pPr marL="457200" lvl="1" indent="0">
                  <a:buNone/>
                </a:pPr>
                <a:r>
                  <a:rPr lang="en-US" dirty="0"/>
                  <a:t>                </a:t>
                </a:r>
                <a14:m>
                  <m:oMath xmlns:m="http://schemas.openxmlformats.org/officeDocument/2006/math">
                    <m:r>
                      <a:rPr lang="en-US" i="1" dirty="0" smtClean="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b="0" i="1" dirty="0" smtClean="0">
                        <a:latin typeface="Cambria Math"/>
                      </a:rPr>
                      <m:t>)</m:t>
                    </m:r>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b="0" i="1" dirty="0" smtClean="0">
                        <a:latin typeface="Cambria Math"/>
                      </a:rPr>
                      <m:t>)</m:t>
                    </m:r>
                  </m:oMath>
                </a14:m>
                <a:endParaRPr lang="en-US" dirty="0"/>
              </a:p>
              <a:p>
                <a:pPr marL="457200" lvl="1" indent="0">
                  <a:buNone/>
                </a:pPr>
                <a:r>
                  <a:rPr lang="en-US" dirty="0"/>
                  <a:t>                </a:t>
                </a:r>
                <a14:m>
                  <m:oMath xmlns:m="http://schemas.openxmlformats.org/officeDocument/2006/math">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1</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𝜆</m:t>
                        </m:r>
                      </m:e>
                      <m:sub>
                        <m:r>
                          <a:rPr lang="en-US" b="0" i="1" dirty="0" smtClean="0">
                            <a:latin typeface="Cambria Math"/>
                          </a:rPr>
                          <m:t>2</m:t>
                        </m:r>
                      </m:sub>
                    </m:sSub>
                    <m:sSub>
                      <m:sSubPr>
                        <m:ctrlPr>
                          <a:rPr lang="en-US" i="1" dirty="0" smtClean="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rPr>
                          <m:t>𝜆</m:t>
                        </m:r>
                      </m:e>
                      <m:sub>
                        <m:r>
                          <a:rPr lang="en-US" b="0" i="1" dirty="0" smtClean="0">
                            <a:latin typeface="Cambria Math"/>
                          </a:rPr>
                          <m:t>𝑛</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a:p>
                <a:pPr lvl="1"/>
                <a:r>
                  <a:rPr lang="en-US" b="1" dirty="0">
                    <a:solidFill>
                      <a:srgbClr val="008000"/>
                    </a:solidFill>
                  </a:rPr>
                  <a:t>Repeated multiplication on both sides produces</a:t>
                </a:r>
              </a:p>
              <a:p>
                <a:pPr marL="457200" lvl="1" indent="0">
                  <a:buNone/>
                </a:pPr>
                <a:r>
                  <a:rPr lang="en-US" b="0"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a:rPr>
                          <m:t>𝑀</m:t>
                        </m:r>
                      </m:e>
                      <m:sup>
                        <m:r>
                          <a:rPr lang="en-US" b="0" i="1" dirty="0" smtClean="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2</m:t>
                        </m:r>
                      </m:sub>
                      <m:sup>
                        <m:r>
                          <a:rPr lang="en-US" i="1">
                            <a:latin typeface="Cambria Math"/>
                          </a:rPr>
                          <m:t>𝑘</m:t>
                        </m:r>
                      </m:sup>
                    </m:sSubSup>
                    <m:sSub>
                      <m:sSubPr>
                        <m:ctrlPr>
                          <a:rPr lang="en-US" i="1" dirty="0" smtClean="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𝑛</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2"/>
                <a:stretch>
                  <a:fillRect t="-1856" r="-857"/>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29</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24098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 Social Networks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a:t>
            </a:fld>
            <a:endParaRPr lang="en-US"/>
          </a:p>
        </p:txBody>
      </p:sp>
      <p:pic>
        <p:nvPicPr>
          <p:cNvPr id="8" name="Picture 2" descr="http://24x7presence.files.wordpress.com/2010/12/white_noise_faceboo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45" y="1572520"/>
            <a:ext cx="8517710" cy="42186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38200" y="6019800"/>
            <a:ext cx="7467600" cy="677108"/>
          </a:xfrm>
          <a:prstGeom prst="rect">
            <a:avLst/>
          </a:prstGeom>
        </p:spPr>
        <p:txBody>
          <a:bodyPr wrap="square">
            <a:spAutoFit/>
          </a:bodyPr>
          <a:lstStyle/>
          <a:p>
            <a:pPr algn="ctr"/>
            <a:r>
              <a:rPr lang="en-US" sz="2000" b="1" dirty="0"/>
              <a:t>Facebook social graph</a:t>
            </a:r>
          </a:p>
          <a:p>
            <a:pPr algn="ctr"/>
            <a:r>
              <a:rPr lang="en-US" b="1" dirty="0">
                <a:solidFill>
                  <a:schemeClr val="bg1">
                    <a:lumMod val="50000"/>
                  </a:schemeClr>
                </a:solidFill>
              </a:rPr>
              <a:t>4-degrees of separation [</a:t>
            </a:r>
            <a:r>
              <a:rPr lang="en-US" b="1" dirty="0" err="1">
                <a:solidFill>
                  <a:schemeClr val="bg1">
                    <a:lumMod val="50000"/>
                  </a:schemeClr>
                </a:solidFill>
              </a:rPr>
              <a:t>Backstrom</a:t>
            </a:r>
            <a:r>
              <a:rPr lang="en-US" b="1" dirty="0">
                <a:solidFill>
                  <a:schemeClr val="bg1">
                    <a:lumMod val="50000"/>
                  </a:schemeClr>
                </a:solidFill>
              </a:rPr>
              <a:t>-</a:t>
            </a:r>
            <a:r>
              <a:rPr lang="en-US" b="1" dirty="0" err="1">
                <a:solidFill>
                  <a:schemeClr val="bg1">
                    <a:lumMod val="50000"/>
                  </a:schemeClr>
                </a:solidFill>
              </a:rPr>
              <a:t>Boldi</a:t>
            </a:r>
            <a:r>
              <a:rPr lang="en-US" b="1" dirty="0">
                <a:solidFill>
                  <a:schemeClr val="bg1">
                    <a:lumMod val="50000"/>
                  </a:schemeClr>
                </a:solidFill>
              </a:rPr>
              <a:t>-Rosa-</a:t>
            </a:r>
            <a:r>
              <a:rPr lang="en-US" b="1" dirty="0" err="1">
                <a:solidFill>
                  <a:schemeClr val="bg1">
                    <a:lumMod val="50000"/>
                  </a:schemeClr>
                </a:solidFill>
              </a:rPr>
              <a:t>Ugander</a:t>
            </a:r>
            <a:r>
              <a:rPr lang="en-US" b="1" dirty="0">
                <a:solidFill>
                  <a:schemeClr val="bg1">
                    <a:lumMod val="50000"/>
                  </a:schemeClr>
                </a:solidFill>
              </a:rPr>
              <a:t>-</a:t>
            </a:r>
            <a:r>
              <a:rPr lang="en-US" b="1" dirty="0" err="1">
                <a:solidFill>
                  <a:schemeClr val="bg1">
                    <a:lumMod val="50000"/>
                  </a:schemeClr>
                </a:solidFill>
              </a:rPr>
              <a:t>Vigna</a:t>
            </a:r>
            <a:r>
              <a:rPr lang="en-US" b="1" dirty="0">
                <a:solidFill>
                  <a:schemeClr val="bg1">
                    <a:lumMod val="50000"/>
                  </a:schemeClr>
                </a:solidFill>
              </a:rPr>
              <a:t>, 2011]</a:t>
            </a:r>
          </a:p>
        </p:txBody>
      </p:sp>
    </p:spTree>
    <p:extLst>
      <p:ext uri="{BB962C8B-B14F-4D97-AF65-F5344CB8AC3E}">
        <p14:creationId xmlns:p14="http://schemas.microsoft.com/office/powerpoint/2010/main" val="3722372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10200"/>
              </a:xfrm>
            </p:spPr>
            <p:txBody>
              <a:bodyPr>
                <a:normAutofit fontScale="85000" lnSpcReduction="20000"/>
              </a:bodyPr>
              <a:lstStyle/>
              <a:p>
                <a:r>
                  <a:rPr lang="en-US" b="1" dirty="0">
                    <a:solidFill>
                      <a:srgbClr val="D60093"/>
                    </a:solidFill>
                  </a:rPr>
                  <a:t>Claim:</a:t>
                </a:r>
                <a:r>
                  <a:rPr lang="en-US" dirty="0">
                    <a:solidFill>
                      <a:srgbClr val="D60093"/>
                    </a:solidFill>
                  </a:rPr>
                  <a:t> </a:t>
                </a: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a:p>
              <a:p>
                <a:r>
                  <a:rPr lang="en-US" b="1" dirty="0">
                    <a:solidFill>
                      <a:srgbClr val="008000"/>
                    </a:solidFill>
                  </a:rPr>
                  <a:t>Proof (continued):</a:t>
                </a:r>
              </a:p>
              <a:p>
                <a:pPr lvl="1"/>
                <a:r>
                  <a:rPr lang="en-US" dirty="0">
                    <a:solidFill>
                      <a:srgbClr val="008000"/>
                    </a:solidFill>
                  </a:rPr>
                  <a:t>Repeated multiplication on both sides produces</a:t>
                </a:r>
              </a:p>
              <a:p>
                <a:pPr marL="457200" lvl="1" indent="0">
                  <a:buNone/>
                </a:pPr>
                <a:r>
                  <a:rPr lang="en-US" dirty="0">
                    <a:solidFill>
                      <a:srgbClr val="008000"/>
                    </a:solidFill>
                  </a:rPr>
                  <a:t>  </a:t>
                </a: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𝑀</m:t>
                        </m:r>
                      </m:e>
                      <m:sup>
                        <m:r>
                          <a:rPr lang="en-US" i="1" dirty="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𝑛</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a:p>
                <a:pPr lvl="1"/>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𝑀</m:t>
                        </m:r>
                      </m:e>
                      <m:sup>
                        <m:r>
                          <a:rPr lang="en-US" i="1" dirty="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d>
                      <m:dPr>
                        <m:begChr m:val="["/>
                        <m:endChr m:val="]"/>
                        <m:ctrlPr>
                          <a:rPr lang="en-US"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sSup>
                          <m:sSupPr>
                            <m:ctrlPr>
                              <a:rPr lang="en-US" b="0" i="1" dirty="0" smtClean="0">
                                <a:latin typeface="Cambria Math" panose="02040503050406030204" pitchFamily="18" charset="0"/>
                              </a:rPr>
                            </m:ctrlPr>
                          </m:sSupPr>
                          <m:e>
                            <m:d>
                              <m:dPr>
                                <m:ctrlPr>
                                  <a:rPr lang="en-US" i="1" dirty="0" smtClean="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b="0" i="1" dirty="0" smtClean="0">
                                <a:latin typeface="Cambria Math"/>
                              </a:rPr>
                              <m:t>𝑘</m:t>
                            </m:r>
                          </m:sup>
                        </m:s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e>
                    </m:d>
                  </m:oMath>
                </a14:m>
                <a:endParaRPr lang="en-US" dirty="0"/>
              </a:p>
              <a:p>
                <a:pPr lvl="1"/>
                <a:r>
                  <a:rPr lang="en-US" dirty="0"/>
                  <a:t>Since </a:t>
                </a:r>
                <a14:m>
                  <m:oMath xmlns:m="http://schemas.openxmlformats.org/officeDocument/2006/math">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r>
                      <a:rPr lang="en-US" b="0" i="1" smtClean="0">
                        <a:latin typeface="Cambria Math"/>
                      </a:rPr>
                      <m:t>&gt;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2</m:t>
                        </m:r>
                      </m:sub>
                      <m:sup/>
                    </m:sSubSup>
                  </m:oMath>
                </a14:m>
                <a:r>
                  <a:rPr lang="en-US" dirty="0"/>
                  <a:t> then fractions </a:t>
                </a:r>
                <a14:m>
                  <m:oMath xmlns:m="http://schemas.openxmlformats.org/officeDocument/2006/math">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r>
                      <a:rPr lang="en-US" b="0" i="1" smtClean="0">
                        <a:latin typeface="Cambria Math"/>
                      </a:rPr>
                      <m:t>,</m:t>
                    </m:r>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3</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r>
                      <a:rPr lang="en-US" b="0" i="1" smtClean="0">
                        <a:latin typeface="Cambria Math"/>
                      </a:rPr>
                      <m:t>…&lt;1</m:t>
                    </m:r>
                  </m:oMath>
                </a14:m>
                <a:r>
                  <a:rPr lang="en-US" dirty="0"/>
                  <a:t> </a:t>
                </a:r>
                <a:br>
                  <a:rPr lang="en-US" dirty="0"/>
                </a:br>
                <a:r>
                  <a:rPr lang="en-US" dirty="0"/>
                  <a:t>and so </a:t>
                </a:r>
                <a14:m>
                  <m:oMath xmlns:m="http://schemas.openxmlformats.org/officeDocument/2006/math">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𝑖</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r>
                      <a:rPr lang="en-US" b="0" i="1" dirty="0" smtClean="0">
                        <a:latin typeface="Cambria Math"/>
                      </a:rPr>
                      <m:t>=0</m:t>
                    </m:r>
                  </m:oMath>
                </a14:m>
                <a:r>
                  <a:rPr lang="en-US" dirty="0"/>
                  <a:t> as </a:t>
                </a:r>
                <a14:m>
                  <m:oMath xmlns:m="http://schemas.openxmlformats.org/officeDocument/2006/math">
                    <m:r>
                      <a:rPr lang="en-US" b="0" i="1" smtClean="0">
                        <a:latin typeface="Cambria Math"/>
                      </a:rPr>
                      <m:t>𝑘</m:t>
                    </m:r>
                    <m:r>
                      <a:rPr lang="en-US" b="0" i="1" smtClean="0">
                        <a:latin typeface="Cambria Math"/>
                      </a:rPr>
                      <m:t>→∞</m:t>
                    </m:r>
                  </m:oMath>
                </a14:m>
                <a:r>
                  <a:rPr lang="en-US" dirty="0"/>
                  <a:t>  (for all </a:t>
                </a:r>
                <a14:m>
                  <m:oMath xmlns:m="http://schemas.openxmlformats.org/officeDocument/2006/math">
                    <m:r>
                      <a:rPr lang="en-US" i="1" dirty="0" smtClean="0">
                        <a:latin typeface="Cambria Math"/>
                      </a:rPr>
                      <m:t>𝑖</m:t>
                    </m:r>
                    <m:r>
                      <a:rPr lang="en-US" i="1" dirty="0" smtClean="0">
                        <a:latin typeface="Cambria Math"/>
                      </a:rPr>
                      <m:t>=2…</m:t>
                    </m:r>
                    <m:r>
                      <a:rPr lang="en-US" i="1" dirty="0" smtClean="0">
                        <a:latin typeface="Cambria Math"/>
                      </a:rPr>
                      <m:t>𝑛</m:t>
                    </m:r>
                  </m:oMath>
                </a14:m>
                <a:r>
                  <a:rPr lang="en-US" dirty="0"/>
                  <a:t>).</a:t>
                </a:r>
              </a:p>
              <a:p>
                <a:pPr lvl="1"/>
                <a:r>
                  <a:rPr lang="en-US" sz="3300" b="1" dirty="0">
                    <a:solidFill>
                      <a:srgbClr val="0000FF"/>
                    </a:solidFill>
                  </a:rPr>
                  <a:t>Thus: </a:t>
                </a:r>
                <a14:m>
                  <m:oMath xmlns:m="http://schemas.openxmlformats.org/officeDocument/2006/math">
                    <m:sSup>
                      <m:sSupPr>
                        <m:ctrlPr>
                          <a:rPr lang="en-US" sz="3300" b="1" i="1" dirty="0">
                            <a:solidFill>
                              <a:srgbClr val="0000FF"/>
                            </a:solidFill>
                            <a:latin typeface="Cambria Math" panose="02040503050406030204" pitchFamily="18" charset="0"/>
                          </a:rPr>
                        </m:ctrlPr>
                      </m:sSupPr>
                      <m:e>
                        <m:r>
                          <a:rPr lang="en-US" sz="3300" b="1" i="1" dirty="0">
                            <a:solidFill>
                              <a:srgbClr val="0000FF"/>
                            </a:solidFill>
                            <a:latin typeface="Cambria Math"/>
                          </a:rPr>
                          <m:t>𝑴</m:t>
                        </m:r>
                      </m:e>
                      <m:sup>
                        <m:r>
                          <a:rPr lang="en-US" sz="3300" b="1" i="1" dirty="0">
                            <a:solidFill>
                              <a:srgbClr val="0000FF"/>
                            </a:solidFill>
                            <a:latin typeface="Cambria Math"/>
                          </a:rPr>
                          <m:t>𝒌</m:t>
                        </m:r>
                      </m:sup>
                    </m:sSup>
                    <m:sSup>
                      <m:sSupPr>
                        <m:ctrlPr>
                          <a:rPr lang="en-US" sz="3300" b="1" i="1" dirty="0">
                            <a:solidFill>
                              <a:srgbClr val="0000FF"/>
                            </a:solidFill>
                            <a:latin typeface="Cambria Math" panose="02040503050406030204" pitchFamily="18" charset="0"/>
                          </a:rPr>
                        </m:ctrlPr>
                      </m:sSupPr>
                      <m:e>
                        <m:r>
                          <a:rPr lang="en-US" sz="3300" b="1" i="1" dirty="0">
                            <a:solidFill>
                              <a:srgbClr val="0000FF"/>
                            </a:solidFill>
                            <a:latin typeface="Cambria Math"/>
                          </a:rPr>
                          <m:t>𝒓</m:t>
                        </m:r>
                      </m:e>
                      <m:sup>
                        <m:r>
                          <a:rPr lang="en-US" sz="3300" b="1" i="1" dirty="0">
                            <a:solidFill>
                              <a:srgbClr val="0000FF"/>
                            </a:solidFill>
                            <a:latin typeface="Cambria Math"/>
                          </a:rPr>
                          <m:t>(</m:t>
                        </m:r>
                        <m:r>
                          <a:rPr lang="en-US" sz="3300" b="1" i="1" dirty="0">
                            <a:solidFill>
                              <a:srgbClr val="0000FF"/>
                            </a:solidFill>
                            <a:latin typeface="Cambria Math"/>
                          </a:rPr>
                          <m:t>𝟎</m:t>
                        </m:r>
                        <m:r>
                          <a:rPr lang="en-US" sz="3300" b="1" i="1" dirty="0">
                            <a:solidFill>
                              <a:srgbClr val="0000FF"/>
                            </a:solidFill>
                            <a:latin typeface="Cambria Math"/>
                          </a:rPr>
                          <m:t>)</m:t>
                        </m:r>
                      </m:sup>
                    </m:sSup>
                    <m:r>
                      <a:rPr lang="en-US" sz="3300" b="1" i="1" dirty="0" smtClean="0">
                        <a:solidFill>
                          <a:srgbClr val="0000FF"/>
                        </a:solidFill>
                        <a:latin typeface="Cambria Math"/>
                      </a:rPr>
                      <m:t>≈</m:t>
                    </m:r>
                    <m:sSub>
                      <m:sSubPr>
                        <m:ctrlPr>
                          <a:rPr lang="en-US" sz="3300" b="1" i="1" dirty="0">
                            <a:solidFill>
                              <a:srgbClr val="0000FF"/>
                            </a:solidFill>
                            <a:latin typeface="Cambria Math" panose="02040503050406030204" pitchFamily="18" charset="0"/>
                          </a:rPr>
                        </m:ctrlPr>
                      </m:sSubPr>
                      <m:e>
                        <m:r>
                          <a:rPr lang="en-US" sz="3300" b="1" i="1" dirty="0">
                            <a:solidFill>
                              <a:srgbClr val="0000FF"/>
                            </a:solidFill>
                            <a:latin typeface="Cambria Math"/>
                          </a:rPr>
                          <m:t>𝒄</m:t>
                        </m:r>
                      </m:e>
                      <m:sub>
                        <m:r>
                          <a:rPr lang="en-US" sz="3300" b="1" i="1" dirty="0">
                            <a:solidFill>
                              <a:srgbClr val="0000FF"/>
                            </a:solidFill>
                            <a:latin typeface="Cambria Math"/>
                          </a:rPr>
                          <m:t>𝟏</m:t>
                        </m:r>
                      </m:sub>
                    </m:sSub>
                    <m:d>
                      <m:dPr>
                        <m:ctrlPr>
                          <a:rPr lang="en-US" sz="3300" b="1" i="1" dirty="0">
                            <a:solidFill>
                              <a:srgbClr val="0000FF"/>
                            </a:solidFill>
                            <a:latin typeface="Cambria Math" panose="02040503050406030204" pitchFamily="18" charset="0"/>
                          </a:rPr>
                        </m:ctrlPr>
                      </m:dPr>
                      <m:e>
                        <m:sSubSup>
                          <m:sSubSupPr>
                            <m:ctrlPr>
                              <a:rPr lang="en-US" sz="3300" b="1" i="1">
                                <a:solidFill>
                                  <a:srgbClr val="0000FF"/>
                                </a:solidFill>
                                <a:latin typeface="Cambria Math" panose="02040503050406030204" pitchFamily="18" charset="0"/>
                              </a:rPr>
                            </m:ctrlPr>
                          </m:sSubSupPr>
                          <m:e>
                            <m:r>
                              <a:rPr lang="en-US" sz="3300" b="1" i="1">
                                <a:solidFill>
                                  <a:srgbClr val="0000FF"/>
                                </a:solidFill>
                                <a:latin typeface="Cambria Math"/>
                              </a:rPr>
                              <m:t>𝝀</m:t>
                            </m:r>
                          </m:e>
                          <m:sub>
                            <m:r>
                              <a:rPr lang="en-US" sz="3300" b="1" i="1">
                                <a:solidFill>
                                  <a:srgbClr val="0000FF"/>
                                </a:solidFill>
                                <a:latin typeface="Cambria Math"/>
                              </a:rPr>
                              <m:t>𝟏</m:t>
                            </m:r>
                          </m:sub>
                          <m:sup>
                            <m:r>
                              <a:rPr lang="en-US" sz="3300" b="1" i="1">
                                <a:solidFill>
                                  <a:srgbClr val="0000FF"/>
                                </a:solidFill>
                                <a:latin typeface="Cambria Math"/>
                              </a:rPr>
                              <m:t>𝒌</m:t>
                            </m:r>
                          </m:sup>
                        </m:sSubSup>
                        <m:sSub>
                          <m:sSubPr>
                            <m:ctrlPr>
                              <a:rPr lang="en-US" sz="3300" b="1" i="1" dirty="0">
                                <a:solidFill>
                                  <a:srgbClr val="0000FF"/>
                                </a:solidFill>
                                <a:latin typeface="Cambria Math" panose="02040503050406030204" pitchFamily="18" charset="0"/>
                              </a:rPr>
                            </m:ctrlPr>
                          </m:sSubPr>
                          <m:e>
                            <m:r>
                              <a:rPr lang="en-US" sz="3300" b="1" i="1" dirty="0" smtClean="0">
                                <a:solidFill>
                                  <a:srgbClr val="0000FF"/>
                                </a:solidFill>
                                <a:latin typeface="Cambria Math"/>
                              </a:rPr>
                              <m:t>𝒙</m:t>
                            </m:r>
                          </m:e>
                          <m:sub>
                            <m:r>
                              <a:rPr lang="en-US" sz="3300" b="1" i="1" dirty="0">
                                <a:solidFill>
                                  <a:srgbClr val="0000FF"/>
                                </a:solidFill>
                                <a:latin typeface="Cambria Math"/>
                              </a:rPr>
                              <m:t>𝟏</m:t>
                            </m:r>
                          </m:sub>
                        </m:sSub>
                      </m:e>
                    </m:d>
                  </m:oMath>
                </a14:m>
                <a:endParaRPr lang="en-US" sz="3300" b="1" dirty="0">
                  <a:solidFill>
                    <a:srgbClr val="0000FF"/>
                  </a:solidFill>
                </a:endParaRPr>
              </a:p>
              <a:p>
                <a:pPr lvl="2"/>
                <a:r>
                  <a:rPr lang="en-US" dirty="0"/>
                  <a:t>Note if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a:rPr>
                          <m:t>𝑐</m:t>
                        </m:r>
                      </m:e>
                      <m:sub>
                        <m:r>
                          <a:rPr lang="en-US" i="1" dirty="0" smtClean="0">
                            <a:latin typeface="Cambria Math"/>
                          </a:rPr>
                          <m:t>1</m:t>
                        </m:r>
                      </m:sub>
                    </m:sSub>
                    <m:r>
                      <a:rPr lang="en-US" i="1" dirty="0" smtClean="0">
                        <a:latin typeface="Cambria Math"/>
                      </a:rPr>
                      <m:t>=0</m:t>
                    </m:r>
                  </m:oMath>
                </a14:m>
                <a:r>
                  <a:rPr lang="en-US" dirty="0"/>
                  <a:t> then the method won’t converge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10200"/>
              </a:xfrm>
              <a:blipFill>
                <a:blip r:embed="rId2"/>
                <a:stretch>
                  <a:fillRect t="-1353"/>
                </a:stretch>
              </a:blipFill>
            </p:spPr>
            <p:txBody>
              <a:bodyPr/>
              <a:lstStyle/>
              <a:p>
                <a:r>
                  <a:rPr lang="it-IT">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60016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6626" name="Rectangle 2"/>
          <p:cNvSpPr>
            <a:spLocks noGrp="1" noChangeArrowheads="1"/>
          </p:cNvSpPr>
          <p:nvPr>
            <p:ph type="title"/>
          </p:nvPr>
        </p:nvSpPr>
        <p:spPr/>
        <p:txBody>
          <a:bodyPr/>
          <a:lstStyle/>
          <a:p>
            <a:pPr fontAlgn="auto">
              <a:spcAft>
                <a:spcPts val="0"/>
              </a:spcAft>
              <a:defRPr/>
            </a:pPr>
            <a:r>
              <a:rPr lang="en-US">
                <a:solidFill>
                  <a:schemeClr val="accent1">
                    <a:satMod val="150000"/>
                  </a:schemeClr>
                </a:solidFill>
              </a:rPr>
              <a:t>Random Walk Interpretation</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rtlCol="0">
                <a:normAutofit/>
              </a:bodyPr>
              <a:lstStyle/>
              <a:p>
                <a:pPr marL="438912" indent="-320040" fontAlgn="auto">
                  <a:spcBef>
                    <a:spcPts val="0"/>
                  </a:spcBef>
                  <a:spcAft>
                    <a:spcPts val="0"/>
                  </a:spcAft>
                  <a:buFont typeface="Wingdings 2"/>
                  <a:buChar char=""/>
                  <a:defRPr/>
                </a:pPr>
                <a:r>
                  <a:rPr lang="en-US" b="1" dirty="0">
                    <a:solidFill>
                      <a:srgbClr val="0000FF"/>
                    </a:solidFill>
                    <a:ea typeface="+mn-ea"/>
                  </a:rPr>
                  <a:t>Imagine a random web surfer:</a:t>
                </a:r>
              </a:p>
              <a:p>
                <a:pPr lvl="1">
                  <a:defRPr/>
                </a:pPr>
                <a:r>
                  <a:rPr lang="en-US" dirty="0">
                    <a:ea typeface="+mn-ea"/>
                  </a:rPr>
                  <a:t>At any time </a:t>
                </a:r>
                <a14:m>
                  <m:oMath xmlns:m="http://schemas.openxmlformats.org/officeDocument/2006/math">
                    <m:r>
                      <a:rPr lang="en-US" b="1" i="1" dirty="0" smtClean="0">
                        <a:latin typeface="Cambria Math"/>
                        <a:cs typeface="Times New Roman" pitchFamily="18" charset="0"/>
                      </a:rPr>
                      <m:t>𝒕</m:t>
                    </m:r>
                  </m:oMath>
                </a14:m>
                <a:r>
                  <a:rPr lang="en-US" dirty="0">
                    <a:ea typeface="+mn-ea"/>
                  </a:rPr>
                  <a:t>, surfer is on some page</a:t>
                </a:r>
                <a:r>
                  <a:rPr lang="en-US" b="1" dirty="0"/>
                  <a:t> </a:t>
                </a:r>
                <a14:m>
                  <m:oMath xmlns:m="http://schemas.openxmlformats.org/officeDocument/2006/math">
                    <m:r>
                      <a:rPr lang="en-US" b="1" i="1" dirty="0" smtClean="0">
                        <a:latin typeface="Cambria Math"/>
                        <a:cs typeface="Times New Roman" pitchFamily="18" charset="0"/>
                      </a:rPr>
                      <m:t>𝒊</m:t>
                    </m:r>
                  </m:oMath>
                </a14:m>
                <a:endParaRPr lang="en-US" b="1" dirty="0"/>
              </a:p>
              <a:p>
                <a:pPr lvl="1">
                  <a:defRPr/>
                </a:pPr>
                <a:r>
                  <a:rPr lang="en-US" dirty="0">
                    <a:ea typeface="+mn-ea"/>
                  </a:rPr>
                  <a:t>At time </a:t>
                </a:r>
                <a14:m>
                  <m:oMath xmlns:m="http://schemas.openxmlformats.org/officeDocument/2006/math">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oMath>
                </a14:m>
                <a:r>
                  <a:rPr lang="en-US" dirty="0">
                    <a:ea typeface="+mn-ea"/>
                  </a:rPr>
                  <a:t>, the surfer follows an </a:t>
                </a:r>
                <a:br>
                  <a:rPr lang="en-US" dirty="0">
                    <a:ea typeface="+mn-ea"/>
                  </a:rPr>
                </a:br>
                <a:r>
                  <a:rPr lang="en-US" dirty="0">
                    <a:ea typeface="+mn-ea"/>
                  </a:rPr>
                  <a:t>out-link from </a:t>
                </a:r>
                <a14:m>
                  <m:oMath xmlns:m="http://schemas.openxmlformats.org/officeDocument/2006/math">
                    <m:r>
                      <a:rPr lang="en-US" b="1" i="1" dirty="0" smtClean="0">
                        <a:latin typeface="Cambria Math"/>
                        <a:cs typeface="Times New Roman" pitchFamily="18" charset="0"/>
                      </a:rPr>
                      <m:t>𝒊</m:t>
                    </m:r>
                  </m:oMath>
                </a14:m>
                <a:r>
                  <a:rPr lang="en-US" dirty="0">
                    <a:ea typeface="+mn-ea"/>
                  </a:rPr>
                  <a:t> uniformly at random</a:t>
                </a:r>
              </a:p>
              <a:p>
                <a:pPr lvl="1">
                  <a:defRPr/>
                </a:pPr>
                <a:r>
                  <a:rPr lang="en-US" dirty="0">
                    <a:ea typeface="+mn-ea"/>
                  </a:rPr>
                  <a:t>Ends up on some page </a:t>
                </a:r>
                <a14:m>
                  <m:oMath xmlns:m="http://schemas.openxmlformats.org/officeDocument/2006/math">
                    <m:r>
                      <a:rPr lang="en-US" b="1" i="1" dirty="0" smtClean="0">
                        <a:latin typeface="Cambria Math"/>
                        <a:cs typeface="Times New Roman" pitchFamily="18" charset="0"/>
                      </a:rPr>
                      <m:t>𝒋</m:t>
                    </m:r>
                  </m:oMath>
                </a14:m>
                <a:r>
                  <a:rPr lang="en-US" dirty="0">
                    <a:ea typeface="+mn-ea"/>
                  </a:rPr>
                  <a:t> linked from </a:t>
                </a:r>
                <a14:m>
                  <m:oMath xmlns:m="http://schemas.openxmlformats.org/officeDocument/2006/math">
                    <m:r>
                      <a:rPr lang="en-US" b="1" i="1" dirty="0" smtClean="0">
                        <a:latin typeface="Cambria Math"/>
                        <a:cs typeface="Times New Roman" pitchFamily="18" charset="0"/>
                      </a:rPr>
                      <m:t>𝒊</m:t>
                    </m:r>
                  </m:oMath>
                </a14:m>
                <a:endParaRPr lang="en-US" b="1" dirty="0"/>
              </a:p>
              <a:p>
                <a:pPr marL="731520" lvl="1" indent="-274320" fontAlgn="auto">
                  <a:spcAft>
                    <a:spcPts val="0"/>
                  </a:spcAft>
                  <a:defRPr/>
                </a:pPr>
                <a:r>
                  <a:rPr lang="en-US" dirty="0">
                    <a:ea typeface="+mn-ea"/>
                  </a:rPr>
                  <a:t>Process repeats indefinitely</a:t>
                </a:r>
              </a:p>
              <a:p>
                <a:pPr marL="438912" indent="-320040" fontAlgn="auto">
                  <a:spcBef>
                    <a:spcPts val="0"/>
                  </a:spcBef>
                  <a:spcAft>
                    <a:spcPts val="0"/>
                  </a:spcAft>
                  <a:buFont typeface="Wingdings 2"/>
                  <a:buChar char=""/>
                  <a:defRPr/>
                </a:pPr>
                <a:r>
                  <a:rPr lang="en-US" b="1" dirty="0">
                    <a:solidFill>
                      <a:srgbClr val="D60093"/>
                    </a:solidFill>
                    <a:ea typeface="+mn-ea"/>
                  </a:rPr>
                  <a:t>Let:</a:t>
                </a:r>
              </a:p>
              <a:p>
                <a:pPr lvl="1" indent="-320040">
                  <a:spcBef>
                    <a:spcPts val="0"/>
                  </a:spcBef>
                  <a:buFont typeface="Wingdings 2"/>
                  <a:buChar char=""/>
                  <a:defRPr/>
                </a:pP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dirty="0">
                    <a:ea typeface="+mn-ea"/>
                  </a:rPr>
                  <a:t> … vector whose </a:t>
                </a:r>
                <a14:m>
                  <m:oMath xmlns:m="http://schemas.openxmlformats.org/officeDocument/2006/math">
                    <m:r>
                      <a:rPr lang="en-US" b="1" i="1" dirty="0" smtClean="0">
                        <a:latin typeface="Cambria Math"/>
                        <a:cs typeface="Times New Roman" pitchFamily="18" charset="0"/>
                      </a:rPr>
                      <m:t>𝒊</m:t>
                    </m:r>
                  </m:oMath>
                </a14:m>
                <a:r>
                  <a:rPr lang="en-US" baseline="30000" dirty="0" err="1">
                    <a:ea typeface="+mn-ea"/>
                  </a:rPr>
                  <a:t>th</a:t>
                </a:r>
                <a:r>
                  <a:rPr lang="en-US" dirty="0">
                    <a:ea typeface="+mn-ea"/>
                  </a:rPr>
                  <a:t> coordinate is the </a:t>
                </a:r>
                <a:br>
                  <a:rPr lang="en-US" dirty="0">
                    <a:ea typeface="+mn-ea"/>
                  </a:rPr>
                </a:br>
                <a:r>
                  <a:rPr lang="en-US" dirty="0">
                    <a:ea typeface="+mn-ea"/>
                  </a:rPr>
                  <a:t>prob. that the surfer is at page </a:t>
                </a:r>
                <a14:m>
                  <m:oMath xmlns:m="http://schemas.openxmlformats.org/officeDocument/2006/math">
                    <m:r>
                      <a:rPr lang="en-US" b="1" i="1" dirty="0" smtClean="0">
                        <a:latin typeface="Cambria Math"/>
                        <a:cs typeface="Times New Roman" pitchFamily="18" charset="0"/>
                      </a:rPr>
                      <m:t>𝒊</m:t>
                    </m:r>
                  </m:oMath>
                </a14:m>
                <a:r>
                  <a:rPr lang="en-US" dirty="0">
                    <a:ea typeface="+mn-ea"/>
                  </a:rPr>
                  <a:t> at time</a:t>
                </a:r>
                <a:r>
                  <a:rPr lang="en-US" b="1" dirty="0"/>
                  <a:t> </a:t>
                </a:r>
                <a14:m>
                  <m:oMath xmlns:m="http://schemas.openxmlformats.org/officeDocument/2006/math">
                    <m:r>
                      <a:rPr lang="en-US" b="1" i="1" dirty="0" smtClean="0">
                        <a:latin typeface="Cambria Math"/>
                        <a:cs typeface="Times New Roman" pitchFamily="18" charset="0"/>
                      </a:rPr>
                      <m:t>𝒕</m:t>
                    </m:r>
                  </m:oMath>
                </a14:m>
                <a:endParaRPr lang="en-US" b="1" dirty="0"/>
              </a:p>
              <a:p>
                <a:pPr lvl="1">
                  <a:defRPr/>
                </a:pPr>
                <a:r>
                  <a:rPr lang="en-US" dirty="0">
                    <a:cs typeface="Times New Roman" pitchFamily="18" charset="0"/>
                  </a:rPr>
                  <a:t>So,</a:t>
                </a:r>
                <a:r>
                  <a:rPr lang="en-US" b="1" dirty="0">
                    <a:cs typeface="Times New Roman" pitchFamily="18" charset="0"/>
                  </a:rPr>
                  <a:t>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r>
                  <a:rPr lang="en-US" dirty="0">
                    <a:ea typeface="+mn-ea"/>
                  </a:rPr>
                  <a:t> is a probability distribution over pages</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rotWithShape="1">
                <a:blip r:embed="rId4"/>
                <a:stretch>
                  <a:fillRect t="-696"/>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pPr>
              <a:defRPr/>
            </a:pPr>
            <a:fld id="{12AA374B-8330-4BF2-88A5-5A2633069F38}" type="slidenum">
              <a:rPr lang="en-US"/>
              <a:pPr>
                <a:defRPr/>
              </a:pPr>
              <a:t>31</a:t>
            </a:fld>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1879687158"/>
              </p:ext>
            </p:extLst>
          </p:nvPr>
        </p:nvGraphicFramePr>
        <p:xfrm>
          <a:off x="7067550" y="2743200"/>
          <a:ext cx="2000250" cy="985962"/>
        </p:xfrm>
        <a:graphic>
          <a:graphicData uri="http://schemas.openxmlformats.org/presentationml/2006/ole">
            <mc:AlternateContent xmlns:mc="http://schemas.openxmlformats.org/markup-compatibility/2006">
              <mc:Choice xmlns:v="urn:schemas-microsoft-com:vml" Requires="v">
                <p:oleObj spid="_x0000_s51247" name="Equation" r:id="rId5" imgW="876240" imgH="431640" progId="Equation.3">
                  <p:embed/>
                </p:oleObj>
              </mc:Choice>
              <mc:Fallback>
                <p:oleObj name="Equation" r:id="rId5" imgW="8762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550" y="2743200"/>
                        <a:ext cx="2000250" cy="985962"/>
                      </a:xfrm>
                      <a:prstGeom prst="rect">
                        <a:avLst/>
                      </a:prstGeom>
                      <a:noFill/>
                      <a:ln>
                        <a:noFill/>
                      </a:ln>
                    </p:spPr>
                  </p:pic>
                </p:oleObj>
              </mc:Fallback>
            </mc:AlternateContent>
          </a:graphicData>
        </a:graphic>
      </p:graphicFrame>
      <p:sp>
        <p:nvSpPr>
          <p:cNvPr id="17" name="Oval 16"/>
          <p:cNvSpPr/>
          <p:nvPr/>
        </p:nvSpPr>
        <p:spPr>
          <a:xfrm>
            <a:off x="7719096" y="2438225"/>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latin typeface="Arial" pitchFamily="34" charset="0"/>
                <a:cs typeface="Arial" pitchFamily="34" charset="0"/>
              </a:rPr>
              <a:t>j</a:t>
            </a:r>
          </a:p>
        </p:txBody>
      </p:sp>
      <p:cxnSp>
        <p:nvCxnSpPr>
          <p:cNvPr id="19" name="Straight Arrow Connector 18"/>
          <p:cNvCxnSpPr/>
          <p:nvPr/>
        </p:nvCxnSpPr>
        <p:spPr>
          <a:xfrm>
            <a:off x="7435721" y="1503845"/>
            <a:ext cx="410375"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7973096" y="1503845"/>
            <a:ext cx="165358"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a:endCxn id="17" idx="7"/>
          </p:cNvCxnSpPr>
          <p:nvPr/>
        </p:nvCxnSpPr>
        <p:spPr>
          <a:xfrm flipH="1">
            <a:off x="8077040" y="1493592"/>
            <a:ext cx="781081"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72260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1</a:t>
            </a:r>
          </a:p>
        </p:txBody>
      </p:sp>
      <p:sp>
        <p:nvSpPr>
          <p:cNvPr id="24" name="Oval 23"/>
          <p:cNvSpPr/>
          <p:nvPr/>
        </p:nvSpPr>
        <p:spPr>
          <a:xfrm>
            <a:off x="79372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25" name="Oval 24"/>
          <p:cNvSpPr/>
          <p:nvPr/>
        </p:nvSpPr>
        <p:spPr>
          <a:xfrm>
            <a:off x="86484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3</a:t>
            </a:r>
          </a:p>
        </p:txBody>
      </p:sp>
    </p:spTree>
    <p:extLst>
      <p:ext uri="{BB962C8B-B14F-4D97-AF65-F5344CB8AC3E}">
        <p14:creationId xmlns:p14="http://schemas.microsoft.com/office/powerpoint/2010/main" val="293901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The Stationary Distribution</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a:xfrm>
                <a:off x="457200" y="1295400"/>
                <a:ext cx="8534400" cy="5257801"/>
              </a:xfrm>
            </p:spPr>
            <p:txBody>
              <a:bodyPr rtlCol="0">
                <a:normAutofit/>
              </a:bodyPr>
              <a:lstStyle/>
              <a:p>
                <a:pPr>
                  <a:defRPr/>
                </a:pPr>
                <a:r>
                  <a:rPr lang="en-US" b="1" dirty="0">
                    <a:solidFill>
                      <a:srgbClr val="D60093"/>
                    </a:solidFill>
                  </a:rPr>
                  <a:t>Where is the surfer at time </a:t>
                </a:r>
                <a:r>
                  <a:rPr lang="en-US" b="1" i="1" dirty="0">
                    <a:solidFill>
                      <a:srgbClr val="D60093"/>
                    </a:solidFill>
                    <a:latin typeface="Times New Roman" pitchFamily="18" charset="0"/>
                    <a:cs typeface="Times New Roman" pitchFamily="18" charset="0"/>
                  </a:rPr>
                  <a:t>t+1</a:t>
                </a:r>
                <a:r>
                  <a:rPr lang="en-US" b="1" dirty="0">
                    <a:solidFill>
                      <a:srgbClr val="D60093"/>
                    </a:solidFill>
                  </a:rPr>
                  <a:t>?</a:t>
                </a:r>
              </a:p>
              <a:p>
                <a:pPr marL="731520" lvl="1" indent="-274320" fontAlgn="auto">
                  <a:spcAft>
                    <a:spcPts val="0"/>
                  </a:spcAft>
                  <a:defRPr/>
                </a:pPr>
                <a:r>
                  <a:rPr lang="en-US" dirty="0">
                    <a:ea typeface="+mn-ea"/>
                  </a:rPr>
                  <a:t>Follows a link uniformly at random</a:t>
                </a:r>
              </a:p>
              <a:p>
                <a:pPr indent="-274320">
                  <a:buNone/>
                  <a:defRPr/>
                </a:pPr>
                <a:r>
                  <a:rPr lang="en-US" b="1" i="1" dirty="0">
                    <a:latin typeface="Times New Roman" pitchFamily="18" charset="0"/>
                    <a:cs typeface="Times New Roman" pitchFamily="18" charset="0"/>
                  </a:rPr>
                  <a:t>		</a:t>
                </a:r>
                <a14:m>
                  <m:oMath xmlns:m="http://schemas.openxmlformats.org/officeDocument/2006/math">
                    <m:r>
                      <a:rPr lang="en-US" b="1" i="1" dirty="0" smtClean="0">
                        <a:latin typeface="Cambria Math"/>
                        <a:cs typeface="Times New Roman" pitchFamily="18" charset="0"/>
                      </a:rPr>
                      <m:t>𝒑</m:t>
                    </m:r>
                    <m:d>
                      <m:dPr>
                        <m:ctrlPr>
                          <a:rPr lang="en-US" b="1" i="1" dirty="0" smtClean="0">
                            <a:latin typeface="Cambria Math" panose="02040503050406030204" pitchFamily="18" charset="0"/>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smtClean="0">
                        <a:latin typeface="Cambria Math"/>
                        <a:cs typeface="Times New Roman" pitchFamily="18" charset="0"/>
                      </a:rPr>
                      <m:t>𝑴</m:t>
                    </m:r>
                    <m:r>
                      <a:rPr lang="en-US" b="1" i="1" dirty="0" smtClean="0">
                        <a:latin typeface="Cambria Math"/>
                        <a:cs typeface="Times New Roman" pitchFamily="18" charset="0"/>
                      </a:rPr>
                      <m:t>⋅</m:t>
                    </m:r>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endParaRPr lang="en-US" b="1" i="1" dirty="0">
                  <a:latin typeface="Times New Roman" pitchFamily="18" charset="0"/>
                  <a:cs typeface="Times New Roman" pitchFamily="18" charset="0"/>
                </a:endParaRPr>
              </a:p>
              <a:p>
                <a:pPr marL="731520" lvl="1" indent="-274320" fontAlgn="auto">
                  <a:spcAft>
                    <a:spcPts val="0"/>
                  </a:spcAft>
                  <a:buNone/>
                  <a:defRPr/>
                </a:pPr>
                <a:endParaRPr lang="en-US" sz="500" i="1" dirty="0">
                  <a:latin typeface="Times New Roman" pitchFamily="18" charset="0"/>
                  <a:cs typeface="Times New Roman" pitchFamily="18" charset="0"/>
                </a:endParaRPr>
              </a:p>
              <a:p>
                <a:pPr marL="438912" indent="-320040" fontAlgn="auto">
                  <a:spcBef>
                    <a:spcPts val="0"/>
                  </a:spcBef>
                  <a:spcAft>
                    <a:spcPts val="0"/>
                  </a:spcAft>
                  <a:buFont typeface="Wingdings 2"/>
                  <a:buChar char=""/>
                  <a:defRPr/>
                </a:pPr>
                <a:r>
                  <a:rPr lang="en-US" dirty="0">
                    <a:ea typeface="+mn-ea"/>
                  </a:rPr>
                  <a:t>Suppose the random walk reaches a state </a:t>
                </a:r>
                <a14:m>
                  <m:oMath xmlns:m="http://schemas.openxmlformats.org/officeDocument/2006/math">
                    <m:r>
                      <a:rPr lang="en-US" b="1" i="1" dirty="0" smtClean="0">
                        <a:latin typeface="Cambria Math"/>
                      </a:rPr>
                      <m:t>	</m:t>
                    </m:r>
                    <m:r>
                      <a:rPr lang="en-US" b="1" i="1" dirty="0" smtClean="0">
                        <a:latin typeface="Cambria Math"/>
                        <a:cs typeface="Times New Roman" pitchFamily="18" charset="0"/>
                      </a:rPr>
                      <m:t>𝒑</m:t>
                    </m:r>
                    <m:d>
                      <m:dPr>
                        <m:ctrlPr>
                          <a:rPr lang="en-US" b="1" i="1" dirty="0" smtClean="0">
                            <a:latin typeface="Cambria Math" panose="02040503050406030204" pitchFamily="18" charset="0"/>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a:latin typeface="Cambria Math"/>
                        <a:cs typeface="Times New Roman" pitchFamily="18" charset="0"/>
                      </a:rPr>
                      <m:t>𝑴</m:t>
                    </m:r>
                    <m:r>
                      <a:rPr lang="en-US" b="1" i="1" dirty="0" smtClean="0">
                        <a:latin typeface="Cambria Math"/>
                        <a:cs typeface="Times New Roman" pitchFamily="18" charset="0"/>
                      </a:rPr>
                      <m:t>⋅</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 = </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m:t>
                    </m:r>
                  </m:oMath>
                </a14:m>
                <a:endParaRPr lang="en-US" b="1" i="1" dirty="0">
                  <a:latin typeface="Times New Roman" pitchFamily="18" charset="0"/>
                  <a:cs typeface="Times New Roman" pitchFamily="18" charset="0"/>
                </a:endParaRPr>
              </a:p>
              <a:p>
                <a:pPr marL="457200" lvl="1" indent="0" fontAlgn="auto">
                  <a:spcAft>
                    <a:spcPts val="0"/>
                  </a:spcAft>
                  <a:buNone/>
                  <a:defRPr/>
                </a:pPr>
                <a:r>
                  <a:rPr lang="en-US" dirty="0">
                    <a:ea typeface="+mn-ea"/>
                  </a:rPr>
                  <a:t>then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b="1" dirty="0"/>
                  <a:t> </a:t>
                </a:r>
                <a:r>
                  <a:rPr lang="en-US" dirty="0"/>
                  <a:t>is </a:t>
                </a:r>
                <a:r>
                  <a:rPr lang="en-US" b="1" dirty="0">
                    <a:solidFill>
                      <a:srgbClr val="0000FF"/>
                    </a:solidFill>
                    <a:ea typeface="+mn-ea"/>
                  </a:rPr>
                  <a:t>stationary distribution </a:t>
                </a:r>
                <a:r>
                  <a:rPr lang="en-US" dirty="0">
                    <a:ea typeface="+mn-ea"/>
                  </a:rPr>
                  <a:t>of a random walk</a:t>
                </a:r>
              </a:p>
              <a:p>
                <a:pPr marL="438912" indent="-320040" fontAlgn="auto">
                  <a:spcBef>
                    <a:spcPts val="0"/>
                  </a:spcBef>
                  <a:spcAft>
                    <a:spcPts val="0"/>
                  </a:spcAft>
                  <a:buFont typeface="Wingdings 2"/>
                  <a:buChar char=""/>
                  <a:defRPr/>
                </a:pPr>
                <a:r>
                  <a:rPr lang="en-US" b="1" dirty="0">
                    <a:solidFill>
                      <a:srgbClr val="0000FF"/>
                    </a:solidFill>
                    <a:ea typeface="+mn-ea"/>
                  </a:rPr>
                  <a:t>Our original rank vector</a:t>
                </a:r>
                <a:r>
                  <a:rPr lang="en-US" dirty="0">
                    <a:ea typeface="+mn-ea"/>
                  </a:rPr>
                  <a:t> </a:t>
                </a:r>
                <a14:m>
                  <m:oMath xmlns:m="http://schemas.openxmlformats.org/officeDocument/2006/math">
                    <m:r>
                      <a:rPr lang="en-US" b="1" i="1" dirty="0" smtClean="0">
                        <a:latin typeface="Cambria Math"/>
                        <a:cs typeface="Times New Roman" pitchFamily="18" charset="0"/>
                      </a:rPr>
                      <m:t>𝒓</m:t>
                    </m:r>
                  </m:oMath>
                </a14:m>
                <a:r>
                  <a:rPr lang="en-US" dirty="0">
                    <a:ea typeface="+mn-ea"/>
                  </a:rPr>
                  <a:t> satisfies  </a:t>
                </a:r>
                <a14:m>
                  <m:oMath xmlns:m="http://schemas.openxmlformats.org/officeDocument/2006/math">
                    <m:r>
                      <a:rPr lang="en-US" b="1" i="1" dirty="0" smtClean="0">
                        <a:latin typeface="Cambria Math"/>
                        <a:cs typeface="Times New Roman" pitchFamily="18" charset="0"/>
                      </a:rPr>
                      <m:t>𝒓</m:t>
                    </m:r>
                    <m:r>
                      <a:rPr lang="en-US" b="1" i="1" dirty="0" smtClean="0">
                        <a:latin typeface="Cambria Math"/>
                        <a:cs typeface="Times New Roman" pitchFamily="18" charset="0"/>
                      </a:rPr>
                      <m:t> </m:t>
                    </m:r>
                    <m:r>
                      <a:rPr lang="en-US" i="1" dirty="0" smtClean="0">
                        <a:latin typeface="Cambria Math"/>
                        <a:cs typeface="Times New Roman" pitchFamily="18" charset="0"/>
                      </a:rPr>
                      <m:t>= </m:t>
                    </m:r>
                    <m:r>
                      <a:rPr lang="en-US" b="1" i="1" dirty="0" err="1" smtClean="0">
                        <a:latin typeface="Cambria Math"/>
                        <a:cs typeface="Times New Roman" pitchFamily="18" charset="0"/>
                      </a:rPr>
                      <m:t>𝑴</m:t>
                    </m:r>
                    <m:r>
                      <a:rPr lang="en-US" b="1" i="1" dirty="0" smtClean="0">
                        <a:latin typeface="Cambria Math"/>
                        <a:cs typeface="Times New Roman" pitchFamily="18" charset="0"/>
                      </a:rPr>
                      <m:t>⋅</m:t>
                    </m:r>
                    <m:r>
                      <a:rPr lang="en-US" b="1" i="1" dirty="0" err="1" smtClean="0">
                        <a:latin typeface="Cambria Math"/>
                        <a:cs typeface="Times New Roman" pitchFamily="18" charset="0"/>
                      </a:rPr>
                      <m:t>𝒓</m:t>
                    </m:r>
                  </m:oMath>
                </a14:m>
                <a:endParaRPr lang="en-US" b="1" i="1" dirty="0">
                  <a:latin typeface="Times New Roman" pitchFamily="18" charset="0"/>
                  <a:cs typeface="Times New Roman" pitchFamily="18" charset="0"/>
                </a:endParaRPr>
              </a:p>
              <a:p>
                <a:pPr marL="731520" lvl="1" indent="-274320" fontAlgn="auto">
                  <a:spcAft>
                    <a:spcPts val="0"/>
                  </a:spcAft>
                  <a:defRPr/>
                </a:pPr>
                <a:r>
                  <a:rPr lang="en-US" b="1" dirty="0">
                    <a:solidFill>
                      <a:srgbClr val="D60093"/>
                    </a:solidFill>
                    <a:ea typeface="+mn-ea"/>
                  </a:rPr>
                  <a:t>So, </a:t>
                </a:r>
                <a14:m>
                  <m:oMath xmlns:m="http://schemas.openxmlformats.org/officeDocument/2006/math">
                    <m:r>
                      <a:rPr lang="en-US" b="1" i="1" dirty="0" smtClean="0">
                        <a:solidFill>
                          <a:srgbClr val="D60093"/>
                        </a:solidFill>
                        <a:latin typeface="Cambria Math"/>
                        <a:ea typeface="+mn-ea"/>
                      </a:rPr>
                      <m:t>𝒓</m:t>
                    </m:r>
                  </m:oMath>
                </a14:m>
                <a:r>
                  <a:rPr lang="en-US" b="1" dirty="0">
                    <a:solidFill>
                      <a:srgbClr val="D60093"/>
                    </a:solidFill>
                    <a:ea typeface="+mn-ea"/>
                  </a:rPr>
                  <a:t> is a stationary distribution for </a:t>
                </a:r>
                <a:br>
                  <a:rPr lang="en-US" b="1" dirty="0">
                    <a:solidFill>
                      <a:srgbClr val="D60093"/>
                    </a:solidFill>
                    <a:ea typeface="+mn-ea"/>
                  </a:rPr>
                </a:br>
                <a:r>
                  <a:rPr lang="en-US" b="1" dirty="0">
                    <a:solidFill>
                      <a:srgbClr val="D60093"/>
                    </a:solidFill>
                    <a:ea typeface="+mn-ea"/>
                  </a:rPr>
                  <a:t>the random walk</a:t>
                </a:r>
              </a:p>
              <a:p>
                <a:pPr marL="438912" indent="-320040" fontAlgn="auto">
                  <a:spcBef>
                    <a:spcPts val="0"/>
                  </a:spcBef>
                  <a:spcAft>
                    <a:spcPts val="0"/>
                  </a:spcAft>
                  <a:buFont typeface="Wingdings" pitchFamily="2" charset="2"/>
                  <a:buNone/>
                  <a:defRPr/>
                </a:pPr>
                <a:endParaRPr lang="en-US" dirty="0">
                  <a:ea typeface="+mn-ea"/>
                </a:endParaRPr>
              </a:p>
              <a:p>
                <a:pPr marL="438912" indent="-320040" fontAlgn="auto">
                  <a:spcBef>
                    <a:spcPts val="0"/>
                  </a:spcBef>
                  <a:spcAft>
                    <a:spcPts val="0"/>
                  </a:spcAft>
                  <a:buFont typeface="Wingdings" pitchFamily="2" charset="2"/>
                  <a:buNone/>
                  <a:defRPr/>
                </a:pPr>
                <a:endParaRPr lang="en-US" dirty="0">
                  <a:ea typeface="+mn-ea"/>
                </a:endParaRPr>
              </a:p>
            </p:txBody>
          </p:sp>
        </mc:Choice>
        <mc:Fallback xmlns="">
          <p:sp>
            <p:nvSpPr>
              <p:cNvPr id="27651" name="Rectangle 3"/>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4"/>
                <a:stretch>
                  <a:fillRect t="-928"/>
                </a:stretch>
              </a:blipFill>
            </p:spPr>
            <p:txBody>
              <a:bodyPr/>
              <a:lstStyle/>
              <a:p>
                <a:r>
                  <a:rPr lang="en-US">
                    <a:noFill/>
                  </a:rPr>
                  <a:t> </a:t>
                </a:r>
              </a:p>
            </p:txBody>
          </p:sp>
        </mc:Fallback>
      </mc:AlternateContent>
      <p:graphicFrame>
        <p:nvGraphicFramePr>
          <p:cNvPr id="26" name="Object 25"/>
          <p:cNvGraphicFramePr>
            <a:graphicFrameLocks noChangeAspect="1"/>
          </p:cNvGraphicFramePr>
          <p:nvPr>
            <p:extLst>
              <p:ext uri="{D42A27DB-BD31-4B8C-83A1-F6EECF244321}">
                <p14:modId xmlns:p14="http://schemas.microsoft.com/office/powerpoint/2010/main" val="3961489597"/>
              </p:ext>
            </p:extLst>
          </p:nvPr>
        </p:nvGraphicFramePr>
        <p:xfrm>
          <a:off x="6809710" y="2584450"/>
          <a:ext cx="2344738" cy="463550"/>
        </p:xfrm>
        <a:graphic>
          <a:graphicData uri="http://schemas.openxmlformats.org/presentationml/2006/ole">
            <mc:AlternateContent xmlns:mc="http://schemas.openxmlformats.org/markup-compatibility/2006">
              <mc:Choice xmlns:v="urn:schemas-microsoft-com:vml" Requires="v">
                <p:oleObj spid="_x0000_s57369" name="Equation" r:id="rId5" imgW="1104840" imgH="203040" progId="Equation.3">
                  <p:embed/>
                </p:oleObj>
              </mc:Choice>
              <mc:Fallback>
                <p:oleObj name="Equation" r:id="rId5" imgW="1104840" imgH="203040" progId="Equation.3">
                  <p:embed/>
                  <p:pic>
                    <p:nvPicPr>
                      <p:cNvPr id="0" name=""/>
                      <p:cNvPicPr>
                        <a:picLocks noChangeAspect="1" noChangeArrowheads="1"/>
                      </p:cNvPicPr>
                      <p:nvPr/>
                    </p:nvPicPr>
                    <p:blipFill>
                      <a:blip r:embed="rId6"/>
                      <a:srcRect/>
                      <a:stretch>
                        <a:fillRect/>
                      </a:stretch>
                    </p:blipFill>
                    <p:spPr bwMode="auto">
                      <a:xfrm>
                        <a:off x="6809710" y="2584450"/>
                        <a:ext cx="2344738" cy="463550"/>
                      </a:xfrm>
                      <a:prstGeom prst="rect">
                        <a:avLst/>
                      </a:prstGeom>
                      <a:noFill/>
                      <a:ln>
                        <a:noFill/>
                      </a:ln>
                    </p:spPr>
                  </p:pic>
                </p:oleObj>
              </mc:Fallback>
            </mc:AlternateContent>
          </a:graphicData>
        </a:graphic>
      </p:graphicFrame>
      <p:sp>
        <p:nvSpPr>
          <p:cNvPr id="27" name="Oval 26"/>
          <p:cNvSpPr/>
          <p:nvPr/>
        </p:nvSpPr>
        <p:spPr>
          <a:xfrm>
            <a:off x="7772400" y="2173909"/>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latin typeface="Arial" pitchFamily="34" charset="0"/>
                <a:cs typeface="Arial" pitchFamily="34" charset="0"/>
              </a:rPr>
              <a:t>j</a:t>
            </a:r>
          </a:p>
        </p:txBody>
      </p:sp>
      <p:cxnSp>
        <p:nvCxnSpPr>
          <p:cNvPr id="28" name="Straight Arrow Connector 27"/>
          <p:cNvCxnSpPr>
            <a:endCxn id="27" idx="1"/>
          </p:cNvCxnSpPr>
          <p:nvPr/>
        </p:nvCxnSpPr>
        <p:spPr>
          <a:xfrm>
            <a:off x="7489025" y="1391754"/>
            <a:ext cx="344789"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7" idx="0"/>
          </p:cNvCxnSpPr>
          <p:nvPr/>
        </p:nvCxnSpPr>
        <p:spPr>
          <a:xfrm flipH="1">
            <a:off x="7982079" y="1391754"/>
            <a:ext cx="209679" cy="78215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7"/>
          </p:cNvCxnSpPr>
          <p:nvPr/>
        </p:nvCxnSpPr>
        <p:spPr>
          <a:xfrm flipH="1">
            <a:off x="8130344" y="1391754"/>
            <a:ext cx="727777"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1" name="Oval 30"/>
          <p:cNvSpPr/>
          <p:nvPr/>
        </p:nvSpPr>
        <p:spPr>
          <a:xfrm>
            <a:off x="72260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1</a:t>
            </a:r>
          </a:p>
        </p:txBody>
      </p:sp>
      <p:sp>
        <p:nvSpPr>
          <p:cNvPr id="32" name="Oval 31"/>
          <p:cNvSpPr/>
          <p:nvPr/>
        </p:nvSpPr>
        <p:spPr>
          <a:xfrm>
            <a:off x="79372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33" name="Oval 32"/>
          <p:cNvSpPr/>
          <p:nvPr/>
        </p:nvSpPr>
        <p:spPr>
          <a:xfrm>
            <a:off x="86484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3</a:t>
            </a:r>
          </a:p>
        </p:txBody>
      </p:sp>
      <p:sp>
        <p:nvSpPr>
          <p:cNvPr id="4" name="Slide Number Placeholder 3"/>
          <p:cNvSpPr>
            <a:spLocks noGrp="1"/>
          </p:cNvSpPr>
          <p:nvPr>
            <p:ph type="sldNum" sz="quarter" idx="12"/>
          </p:nvPr>
        </p:nvSpPr>
        <p:spPr/>
        <p:txBody>
          <a:bodyPr/>
          <a:lstStyle/>
          <a:p>
            <a:fld id="{19B12225-5612-419B-A8D5-4B8EEE4C217E}" type="slidenum">
              <a:rPr lang="en-US" smtClean="0"/>
              <a:pPr/>
              <a:t>32</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0426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Existence and Uniqueness</a:t>
            </a:r>
          </a:p>
        </p:txBody>
      </p:sp>
      <p:sp>
        <p:nvSpPr>
          <p:cNvPr id="61442" name="Rectangle 3"/>
          <p:cNvSpPr>
            <a:spLocks noGrp="1" noChangeArrowheads="1"/>
          </p:cNvSpPr>
          <p:nvPr>
            <p:ph idx="1"/>
          </p:nvPr>
        </p:nvSpPr>
        <p:spPr>
          <a:xfrm>
            <a:off x="457200" y="1295401"/>
            <a:ext cx="8229600" cy="1295400"/>
          </a:xfrm>
        </p:spPr>
        <p:txBody>
          <a:bodyPr/>
          <a:lstStyle/>
          <a:p>
            <a:r>
              <a:rPr lang="en-US" b="1" dirty="0">
                <a:solidFill>
                  <a:srgbClr val="0000FF"/>
                </a:solidFill>
              </a:rPr>
              <a:t>A central result from the theory of random walks (a.k.a. Markov processes):</a:t>
            </a:r>
          </a:p>
          <a:p>
            <a:endParaRPr lang="en-US" dirty="0"/>
          </a:p>
        </p:txBody>
      </p:sp>
      <p:sp>
        <p:nvSpPr>
          <p:cNvPr id="10" name="Rounded Rectangle 9"/>
          <p:cNvSpPr/>
          <p:nvPr/>
        </p:nvSpPr>
        <p:spPr>
          <a:xfrm>
            <a:off x="533400" y="2743200"/>
            <a:ext cx="8229600" cy="3048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latin typeface="Calibri" pitchFamily="34" charset="0"/>
              </a:rPr>
              <a:t>For graphs that satisfy </a:t>
            </a:r>
            <a:r>
              <a:rPr lang="en-US" sz="3200" b="1" dirty="0">
                <a:latin typeface="Calibri" pitchFamily="34" charset="0"/>
              </a:rPr>
              <a:t>certain conditions</a:t>
            </a:r>
            <a:r>
              <a:rPr lang="en-US" sz="3200" dirty="0">
                <a:latin typeface="Calibri" pitchFamily="34" charset="0"/>
              </a:rPr>
              <a:t>, </a:t>
            </a:r>
            <a:br>
              <a:rPr lang="en-US" sz="3200" dirty="0">
                <a:latin typeface="Calibri" pitchFamily="34" charset="0"/>
              </a:rPr>
            </a:br>
            <a:r>
              <a:rPr lang="en-US" sz="3200" dirty="0">
                <a:latin typeface="Calibri" pitchFamily="34" charset="0"/>
              </a:rPr>
              <a:t>the </a:t>
            </a:r>
            <a:r>
              <a:rPr lang="en-US" sz="3200" b="1" dirty="0">
                <a:latin typeface="Calibri" pitchFamily="34" charset="0"/>
              </a:rPr>
              <a:t>stationary distribution is unique</a:t>
            </a:r>
            <a:r>
              <a:rPr lang="en-US" sz="3200" dirty="0">
                <a:latin typeface="Calibri" pitchFamily="34" charset="0"/>
              </a:rPr>
              <a:t> and eventually will be reached no matter what the initial probability distribution at time </a:t>
            </a:r>
            <a:r>
              <a:rPr lang="en-US" sz="3200" b="1" dirty="0">
                <a:latin typeface="Calibri" pitchFamily="34" charset="0"/>
              </a:rPr>
              <a:t>t = 0</a:t>
            </a:r>
          </a:p>
        </p:txBody>
      </p:sp>
      <p:sp>
        <p:nvSpPr>
          <p:cNvPr id="11" name="Slide Number Placeholder 10"/>
          <p:cNvSpPr>
            <a:spLocks noGrp="1"/>
          </p:cNvSpPr>
          <p:nvPr>
            <p:ph type="sldNum" sz="quarter" idx="12"/>
          </p:nvPr>
        </p:nvSpPr>
        <p:spPr/>
        <p:txBody>
          <a:bodyPr/>
          <a:lstStyle/>
          <a:p>
            <a:fld id="{19B12225-5612-419B-A8D5-4B8EEE4C217E}" type="slidenum">
              <a:rPr lang="en-US" smtClean="0"/>
              <a:pPr/>
              <a:t>33</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712048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a:t>PageRank: </a:t>
            </a:r>
            <a:br>
              <a:rPr lang="en-US" sz="4800" dirty="0"/>
            </a:br>
            <a:r>
              <a:rPr lang="en-US" sz="4800" dirty="0"/>
              <a:t>The Google Formulation</a:t>
            </a:r>
          </a:p>
        </p:txBody>
      </p:sp>
    </p:spTree>
    <p:extLst>
      <p:ext uri="{BB962C8B-B14F-4D97-AF65-F5344CB8AC3E}">
        <p14:creationId xmlns:p14="http://schemas.microsoft.com/office/powerpoint/2010/main" val="35167764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Three Questions</a:t>
            </a:r>
          </a:p>
        </p:txBody>
      </p:sp>
      <p:sp>
        <p:nvSpPr>
          <p:cNvPr id="3" name="Content Placeholder 2"/>
          <p:cNvSpPr>
            <a:spLocks noGrp="1"/>
          </p:cNvSpPr>
          <p:nvPr>
            <p:ph idx="1"/>
          </p:nvPr>
        </p:nvSpPr>
        <p:spPr/>
        <p:txBody>
          <a:bodyPr/>
          <a:lstStyle/>
          <a:p>
            <a:endParaRPr lang="en-US" b="1" dirty="0"/>
          </a:p>
          <a:p>
            <a:endParaRPr lang="en-US" b="1" dirty="0"/>
          </a:p>
          <a:p>
            <a:endParaRPr lang="en-US" b="1" dirty="0"/>
          </a:p>
          <a:p>
            <a:endParaRPr lang="en-US" b="1" dirty="0"/>
          </a:p>
          <a:p>
            <a:r>
              <a:rPr lang="en-US" sz="3600" b="1" dirty="0">
                <a:solidFill>
                  <a:srgbClr val="D60093"/>
                </a:solidFill>
              </a:rPr>
              <a:t>Does this converge?</a:t>
            </a:r>
          </a:p>
          <a:p>
            <a:pPr lvl="8"/>
            <a:endParaRPr lang="en-US" sz="2000" b="1" dirty="0">
              <a:solidFill>
                <a:srgbClr val="D60093"/>
              </a:solidFill>
            </a:endParaRPr>
          </a:p>
          <a:p>
            <a:r>
              <a:rPr lang="en-US" sz="3600" b="1" dirty="0">
                <a:solidFill>
                  <a:srgbClr val="D60093"/>
                </a:solidFill>
              </a:rPr>
              <a:t>Does it converge to what we want?</a:t>
            </a:r>
          </a:p>
          <a:p>
            <a:pPr lvl="8"/>
            <a:endParaRPr lang="en-US" sz="2000" b="1" dirty="0">
              <a:solidFill>
                <a:srgbClr val="D60093"/>
              </a:solidFill>
            </a:endParaRPr>
          </a:p>
          <a:p>
            <a:r>
              <a:rPr lang="en-US" sz="3600" b="1" dirty="0">
                <a:solidFill>
                  <a:srgbClr val="D60093"/>
                </a:solidFill>
              </a:rPr>
              <a:t>Are results reasonable?</a:t>
            </a:r>
          </a:p>
        </p:txBody>
      </p:sp>
      <p:graphicFrame>
        <p:nvGraphicFramePr>
          <p:cNvPr id="7" name="Object 6"/>
          <p:cNvGraphicFramePr>
            <a:graphicFrameLocks noChangeAspect="1"/>
          </p:cNvGraphicFramePr>
          <p:nvPr>
            <p:extLst>
              <p:ext uri="{D42A27DB-BD31-4B8C-83A1-F6EECF244321}">
                <p14:modId xmlns:p14="http://schemas.microsoft.com/office/powerpoint/2010/main" val="1822117703"/>
              </p:ext>
            </p:extLst>
          </p:nvPr>
        </p:nvGraphicFramePr>
        <p:xfrm>
          <a:off x="762000" y="1371600"/>
          <a:ext cx="3314700" cy="1752600"/>
        </p:xfrm>
        <a:graphic>
          <a:graphicData uri="http://schemas.openxmlformats.org/presentationml/2006/ole">
            <mc:AlternateContent xmlns:mc="http://schemas.openxmlformats.org/markup-compatibility/2006">
              <mc:Choice xmlns:v="urn:schemas-microsoft-com:vml" Requires="v">
                <p:oleObj spid="_x0000_s58416"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33147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97845827"/>
              </p:ext>
            </p:extLst>
          </p:nvPr>
        </p:nvGraphicFramePr>
        <p:xfrm>
          <a:off x="6096000" y="1905000"/>
          <a:ext cx="2337749" cy="844550"/>
        </p:xfrm>
        <a:graphic>
          <a:graphicData uri="http://schemas.openxmlformats.org/presentationml/2006/ole">
            <mc:AlternateContent xmlns:mc="http://schemas.openxmlformats.org/markup-compatibility/2006">
              <mc:Choice xmlns:v="urn:schemas-microsoft-com:vml" Requires="v">
                <p:oleObj spid="_x0000_s58417" name="Equation" r:id="rId5" imgW="457200" imgH="164880" progId="Equation.3">
                  <p:embed/>
                </p:oleObj>
              </mc:Choice>
              <mc:Fallback>
                <p:oleObj name="Equation" r:id="rId5" imgW="457200" imgH="164880" progId="Equation.3">
                  <p:embed/>
                  <p:pic>
                    <p:nvPicPr>
                      <p:cNvPr id="0" name=""/>
                      <p:cNvPicPr>
                        <a:picLocks noChangeAspect="1" noChangeArrowheads="1"/>
                      </p:cNvPicPr>
                      <p:nvPr/>
                    </p:nvPicPr>
                    <p:blipFill>
                      <a:blip r:embed="rId6"/>
                      <a:srcRect/>
                      <a:stretch>
                        <a:fillRect/>
                      </a:stretch>
                    </p:blipFill>
                    <p:spPr bwMode="auto">
                      <a:xfrm>
                        <a:off x="6096000" y="1905000"/>
                        <a:ext cx="2337749" cy="844550"/>
                      </a:xfrm>
                      <a:prstGeom prst="rect">
                        <a:avLst/>
                      </a:prstGeom>
                      <a:noFill/>
                      <a:ln>
                        <a:noFill/>
                      </a:ln>
                    </p:spPr>
                  </p:pic>
                </p:oleObj>
              </mc:Fallback>
            </mc:AlternateContent>
          </a:graphicData>
        </a:graphic>
      </p:graphicFrame>
      <p:sp>
        <p:nvSpPr>
          <p:cNvPr id="9" name="TextBox 8"/>
          <p:cNvSpPr txBox="1"/>
          <p:nvPr/>
        </p:nvSpPr>
        <p:spPr>
          <a:xfrm>
            <a:off x="4285692" y="2057400"/>
            <a:ext cx="1582484" cy="646331"/>
          </a:xfrm>
          <a:prstGeom prst="rect">
            <a:avLst/>
          </a:prstGeom>
          <a:noFill/>
        </p:spPr>
        <p:txBody>
          <a:bodyPr wrap="none" rtlCol="0">
            <a:spAutoFit/>
          </a:bodyPr>
          <a:lstStyle/>
          <a:p>
            <a:pPr algn="ctr"/>
            <a:r>
              <a:rPr lang="en-US" b="1" dirty="0">
                <a:solidFill>
                  <a:srgbClr val="008000"/>
                </a:solidFill>
                <a:latin typeface="Arial" pitchFamily="34" charset="0"/>
                <a:cs typeface="Arial" pitchFamily="34" charset="0"/>
              </a:rPr>
              <a:t>or</a:t>
            </a:r>
          </a:p>
          <a:p>
            <a:pPr algn="ctr"/>
            <a:r>
              <a:rPr lang="en-US" b="1" dirty="0">
                <a:solidFill>
                  <a:srgbClr val="008000"/>
                </a:solidFill>
                <a:latin typeface="Arial" pitchFamily="34" charset="0"/>
                <a:cs typeface="Arial" pitchFamily="34" charset="0"/>
              </a:rPr>
              <a:t> equivalently</a:t>
            </a:r>
          </a:p>
        </p:txBody>
      </p:sp>
      <p:sp>
        <p:nvSpPr>
          <p:cNvPr id="14" name="Slide Number Placeholder 13"/>
          <p:cNvSpPr>
            <a:spLocks noGrp="1"/>
          </p:cNvSpPr>
          <p:nvPr>
            <p:ph type="sldNum" sz="quarter" idx="12"/>
          </p:nvPr>
        </p:nvSpPr>
        <p:spPr/>
        <p:txBody>
          <a:bodyPr/>
          <a:lstStyle/>
          <a:p>
            <a:fld id="{19B12225-5612-419B-A8D5-4B8EEE4C217E}" type="slidenum">
              <a:rPr lang="en-US" smtClean="0"/>
              <a:pPr/>
              <a:t>35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549130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Does this converge?</a:t>
            </a:r>
          </a:p>
        </p:txBody>
      </p:sp>
      <p:sp>
        <p:nvSpPr>
          <p:cNvPr id="3" name="Content Placeholder 2"/>
          <p:cNvSpPr>
            <a:spLocks noGrp="1"/>
          </p:cNvSpPr>
          <p:nvPr>
            <p:ph idx="1"/>
          </p:nvPr>
        </p:nvSpPr>
        <p:spPr/>
        <p:txBody>
          <a:bodyPr/>
          <a:lstStyle/>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r>
              <a:rPr lang="en-US" b="1" dirty="0">
                <a:solidFill>
                  <a:srgbClr val="D60093"/>
                </a:solidFill>
              </a:rPr>
              <a:t>Example:</a:t>
            </a:r>
          </a:p>
          <a:p>
            <a:pPr>
              <a:buNone/>
            </a:pPr>
            <a:r>
              <a:rPr lang="en-US" dirty="0"/>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a</a:t>
            </a:r>
            <a:r>
              <a:rPr lang="en-US" dirty="0">
                <a:latin typeface="Times New Roman" pitchFamily="18" charset="0"/>
                <a:cs typeface="Times New Roman" pitchFamily="18" charset="0"/>
              </a:rPr>
              <a:t>		1	0	1	0	</a:t>
            </a:r>
          </a:p>
          <a:p>
            <a:pPr>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b</a:t>
            </a:r>
            <a:r>
              <a:rPr lang="en-US" dirty="0">
                <a:latin typeface="Times New Roman" pitchFamily="18" charset="0"/>
                <a:cs typeface="Times New Roman" pitchFamily="18" charset="0"/>
              </a:rPr>
              <a:t>		0	1	0	1</a:t>
            </a:r>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a:latin typeface="Arial" pitchFamily="34" charset="0"/>
                <a:cs typeface="Arial" pitchFamily="34" charset="0"/>
              </a:rPr>
              <a:t>=</a:t>
            </a:r>
          </a:p>
        </p:txBody>
      </p:sp>
      <p:cxnSp>
        <p:nvCxnSpPr>
          <p:cNvPr id="9" name="Straight Arrow Connector 8"/>
          <p:cNvCxnSpPr/>
          <p:nvPr/>
        </p:nvCxnSpPr>
        <p:spPr>
          <a:xfrm>
            <a:off x="3432387" y="24500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3584787" y="26786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b</a:t>
            </a: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a</a:t>
            </a:r>
          </a:p>
        </p:txBody>
      </p:sp>
      <p:sp>
        <p:nvSpPr>
          <p:cNvPr id="17" name="TextBox 16"/>
          <p:cNvSpPr txBox="1"/>
          <p:nvPr/>
        </p:nvSpPr>
        <p:spPr>
          <a:xfrm>
            <a:off x="3124200" y="48006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aphicFrame>
        <p:nvGraphicFramePr>
          <p:cNvPr id="7" name="Object 6"/>
          <p:cNvGraphicFramePr>
            <a:graphicFrameLocks noChangeAspect="1"/>
          </p:cNvGraphicFramePr>
          <p:nvPr>
            <p:extLst>
              <p:ext uri="{D42A27DB-BD31-4B8C-83A1-F6EECF244321}">
                <p14:modId xmlns:p14="http://schemas.microsoft.com/office/powerpoint/2010/main" val="563052031"/>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5344"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26274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Does it converge to what we want?</a:t>
            </a:r>
          </a:p>
        </p:txBody>
      </p:sp>
      <p:sp>
        <p:nvSpPr>
          <p:cNvPr id="3" name="Content Placeholder 2"/>
          <p:cNvSpPr>
            <a:spLocks noGrp="1"/>
          </p:cNvSpPr>
          <p:nvPr>
            <p:ph idx="1"/>
          </p:nvPr>
        </p:nvSpPr>
        <p:spPr/>
        <p:txBody>
          <a:bodyPr/>
          <a:lstStyle/>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r>
              <a:rPr lang="en-US" b="1" dirty="0">
                <a:solidFill>
                  <a:srgbClr val="D60093"/>
                </a:solidFill>
              </a:rPr>
              <a:t>Example:</a:t>
            </a:r>
          </a:p>
          <a:p>
            <a:pPr>
              <a:buNone/>
            </a:pPr>
            <a:r>
              <a:rPr lang="en-US" dirty="0"/>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a</a:t>
            </a:r>
            <a:r>
              <a:rPr lang="en-US" dirty="0">
                <a:latin typeface="Times New Roman" pitchFamily="18" charset="0"/>
                <a:cs typeface="Times New Roman" pitchFamily="18" charset="0"/>
              </a:rPr>
              <a:t>		1	0	0	0	</a:t>
            </a:r>
          </a:p>
          <a:p>
            <a:pPr>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b</a:t>
            </a:r>
            <a:r>
              <a:rPr lang="en-US" dirty="0">
                <a:latin typeface="Times New Roman" pitchFamily="18" charset="0"/>
                <a:cs typeface="Times New Roman" pitchFamily="18" charset="0"/>
              </a:rPr>
              <a:t>		0	1	0	0</a:t>
            </a:r>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a:latin typeface="Arial" pitchFamily="34" charset="0"/>
                <a:cs typeface="Arial" pitchFamily="34" charset="0"/>
              </a:rPr>
              <a:t>=</a:t>
            </a:r>
          </a:p>
        </p:txBody>
      </p:sp>
      <p:cxnSp>
        <p:nvCxnSpPr>
          <p:cNvPr id="9" name="Straight Arrow Connector 8"/>
          <p:cNvCxnSpPr/>
          <p:nvPr/>
        </p:nvCxnSpPr>
        <p:spPr>
          <a:xfrm>
            <a:off x="3432387" y="261259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b</a:t>
            </a: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a</a:t>
            </a:r>
          </a:p>
        </p:txBody>
      </p:sp>
      <p:sp>
        <p:nvSpPr>
          <p:cNvPr id="13" name="TextBox 12"/>
          <p:cNvSpPr txBox="1"/>
          <p:nvPr/>
        </p:nvSpPr>
        <p:spPr>
          <a:xfrm>
            <a:off x="3200400" y="4812268"/>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aphicFrame>
        <p:nvGraphicFramePr>
          <p:cNvPr id="10" name="Object 9"/>
          <p:cNvGraphicFramePr>
            <a:graphicFrameLocks noChangeAspect="1"/>
          </p:cNvGraphicFramePr>
          <p:nvPr>
            <p:extLst>
              <p:ext uri="{D42A27DB-BD31-4B8C-83A1-F6EECF244321}">
                <p14:modId xmlns:p14="http://schemas.microsoft.com/office/powerpoint/2010/main" val="2972184890"/>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6368"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72447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PageRank</a:t>
            </a:r>
            <a:r>
              <a:rPr lang="en-US" dirty="0"/>
              <a:t>: Problems</a:t>
            </a:r>
          </a:p>
        </p:txBody>
      </p:sp>
      <p:sp>
        <p:nvSpPr>
          <p:cNvPr id="3" name="Content Placeholder 2"/>
          <p:cNvSpPr>
            <a:spLocks noGrp="1"/>
          </p:cNvSpPr>
          <p:nvPr>
            <p:ph idx="1"/>
          </p:nvPr>
        </p:nvSpPr>
        <p:spPr>
          <a:xfrm>
            <a:off x="457199" y="1295400"/>
            <a:ext cx="8244336" cy="5257801"/>
          </a:xfrm>
        </p:spPr>
        <p:txBody>
          <a:bodyPr>
            <a:normAutofit/>
          </a:bodyPr>
          <a:lstStyle/>
          <a:p>
            <a:pPr marL="118872" indent="0">
              <a:buNone/>
            </a:pPr>
            <a:r>
              <a:rPr lang="en-US" b="1" u="sng" dirty="0">
                <a:solidFill>
                  <a:srgbClr val="D60093"/>
                </a:solidFill>
              </a:rPr>
              <a:t>2 problems:</a:t>
            </a:r>
          </a:p>
          <a:p>
            <a:r>
              <a:rPr lang="en-US" b="1" dirty="0"/>
              <a:t>(1)</a:t>
            </a:r>
            <a:r>
              <a:rPr lang="en-US" dirty="0"/>
              <a:t> Some pages are </a:t>
            </a:r>
            <a:br>
              <a:rPr lang="en-US" dirty="0"/>
            </a:br>
            <a:r>
              <a:rPr lang="en-US" b="1" dirty="0">
                <a:solidFill>
                  <a:srgbClr val="0000FF"/>
                </a:solidFill>
              </a:rPr>
              <a:t>dead ends</a:t>
            </a:r>
            <a:r>
              <a:rPr lang="en-US" dirty="0"/>
              <a:t> (have no out-links)</a:t>
            </a:r>
          </a:p>
          <a:p>
            <a:pPr lvl="1"/>
            <a:r>
              <a:rPr lang="en-US" dirty="0"/>
              <a:t>Random walk has “nowhere” to go to</a:t>
            </a:r>
          </a:p>
          <a:p>
            <a:pPr lvl="1"/>
            <a:r>
              <a:rPr lang="en-US" dirty="0"/>
              <a:t>Such pages cause importance to “leak out”</a:t>
            </a:r>
          </a:p>
          <a:p>
            <a:endParaRPr lang="en-US" dirty="0"/>
          </a:p>
          <a:p>
            <a:r>
              <a:rPr lang="en-US" b="1" dirty="0"/>
              <a:t>(2)</a:t>
            </a:r>
            <a:r>
              <a:rPr lang="en-US" b="1" dirty="0">
                <a:solidFill>
                  <a:srgbClr val="0000FF"/>
                </a:solidFill>
              </a:rPr>
              <a:t> </a:t>
            </a:r>
            <a:r>
              <a:rPr lang="en-US" b="1" dirty="0">
                <a:solidFill>
                  <a:srgbClr val="008000"/>
                </a:solidFill>
              </a:rPr>
              <a:t>Spider traps:</a:t>
            </a:r>
            <a:r>
              <a:rPr lang="en-US" dirty="0">
                <a:solidFill>
                  <a:srgbClr val="008000"/>
                </a:solidFill>
              </a:rPr>
              <a:t> </a:t>
            </a:r>
            <a:br>
              <a:rPr lang="en-US" dirty="0">
                <a:solidFill>
                  <a:srgbClr val="008000"/>
                </a:solidFill>
              </a:rPr>
            </a:br>
            <a:r>
              <a:rPr lang="en-US" dirty="0"/>
              <a:t>(all out-links are within the group)</a:t>
            </a:r>
          </a:p>
          <a:p>
            <a:pPr lvl="1"/>
            <a:r>
              <a:rPr lang="en-US" dirty="0"/>
              <a:t>Random walked gets “stuck” in a trap</a:t>
            </a:r>
          </a:p>
          <a:p>
            <a:pPr lvl="1"/>
            <a:r>
              <a:rPr lang="en-US" dirty="0"/>
              <a:t>And eventually spider traps absorb all importance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16"/>
          <p:cNvSpPr>
            <a:spLocks noGrp="1"/>
          </p:cNvSpPr>
          <p:nvPr>
            <p:ph type="sldNum" sz="quarter" idx="12"/>
          </p:nvPr>
        </p:nvSpPr>
        <p:spPr/>
        <p:txBody>
          <a:bodyPr/>
          <a:lstStyle/>
          <a:p>
            <a:fld id="{19B12225-5612-419B-A8D5-4B8EEE4C217E}" type="slidenum">
              <a:rPr lang="en-US" smtClean="0"/>
              <a:pPr/>
              <a:t>38</a:t>
            </a:fld>
            <a:endParaRPr lang="en-US"/>
          </a:p>
        </p:txBody>
      </p:sp>
      <p:cxnSp>
        <p:nvCxnSpPr>
          <p:cNvPr id="9" name="Straight Arrow Connector 8"/>
          <p:cNvCxnSpPr>
            <a:endCxn id="24" idx="1"/>
          </p:cNvCxnSpPr>
          <p:nvPr/>
        </p:nvCxnSpPr>
        <p:spPr>
          <a:xfrm flipH="1">
            <a:off x="7091842" y="1679845"/>
            <a:ext cx="156098"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7246210" y="1737857"/>
            <a:ext cx="754657"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26" idx="4"/>
            <a:endCxn id="27" idx="0"/>
          </p:cNvCxnSpPr>
          <p:nvPr/>
        </p:nvCxnSpPr>
        <p:spPr>
          <a:xfrm flipH="1">
            <a:off x="8065774" y="1771285"/>
            <a:ext cx="1481" cy="4952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7" idx="2"/>
            <a:endCxn id="24" idx="5"/>
          </p:cNvCxnSpPr>
          <p:nvPr/>
        </p:nvCxnSpPr>
        <p:spPr>
          <a:xfrm flipH="1" flipV="1">
            <a:off x="7221158" y="2141230"/>
            <a:ext cx="753176" cy="216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6" idx="6"/>
            <a:endCxn id="29" idx="2"/>
          </p:cNvCxnSpPr>
          <p:nvPr/>
        </p:nvCxnSpPr>
        <p:spPr>
          <a:xfrm flipV="1">
            <a:off x="8158695" y="1508760"/>
            <a:ext cx="481880" cy="171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7065060" y="1985132"/>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Oval 24"/>
          <p:cNvSpPr/>
          <p:nvPr/>
        </p:nvSpPr>
        <p:spPr>
          <a:xfrm>
            <a:off x="7156500" y="1483097"/>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Oval 25"/>
          <p:cNvSpPr/>
          <p:nvPr/>
        </p:nvSpPr>
        <p:spPr>
          <a:xfrm>
            <a:off x="7975815" y="1588405"/>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Oval 26"/>
          <p:cNvSpPr/>
          <p:nvPr/>
        </p:nvSpPr>
        <p:spPr>
          <a:xfrm>
            <a:off x="7974334" y="226657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9" name="Oval 28"/>
          <p:cNvSpPr/>
          <p:nvPr/>
        </p:nvSpPr>
        <p:spPr>
          <a:xfrm>
            <a:off x="8640575" y="1417320"/>
            <a:ext cx="182880" cy="18288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1" name="Straight Arrow Connector 30"/>
          <p:cNvCxnSpPr>
            <a:stCxn id="27" idx="4"/>
            <a:endCxn id="32" idx="0"/>
          </p:cNvCxnSpPr>
          <p:nvPr/>
        </p:nvCxnSpPr>
        <p:spPr>
          <a:xfrm>
            <a:off x="8065774" y="2449453"/>
            <a:ext cx="209041" cy="4918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8183375" y="29413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3" name="Straight Arrow Connector 32"/>
          <p:cNvCxnSpPr>
            <a:stCxn id="26" idx="1"/>
            <a:endCxn id="25" idx="7"/>
          </p:cNvCxnSpPr>
          <p:nvPr/>
        </p:nvCxnSpPr>
        <p:spPr>
          <a:xfrm flipH="1" flipV="1">
            <a:off x="7312598" y="1509879"/>
            <a:ext cx="689999" cy="1053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4" name="Oval 33"/>
          <p:cNvSpPr/>
          <p:nvPr/>
        </p:nvSpPr>
        <p:spPr>
          <a:xfrm>
            <a:off x="7884375" y="335280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45" name="Straight Arrow Connector 44"/>
          <p:cNvCxnSpPr>
            <a:stCxn id="34" idx="6"/>
          </p:cNvCxnSpPr>
          <p:nvPr/>
        </p:nvCxnSpPr>
        <p:spPr>
          <a:xfrm>
            <a:off x="8067255" y="3444240"/>
            <a:ext cx="484780" cy="914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2" idx="3"/>
            <a:endCxn id="34" idx="7"/>
          </p:cNvCxnSpPr>
          <p:nvPr/>
        </p:nvCxnSpPr>
        <p:spPr>
          <a:xfrm flipH="1">
            <a:off x="8040473" y="3097418"/>
            <a:ext cx="169684" cy="28216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Oval 50"/>
          <p:cNvSpPr/>
          <p:nvPr/>
        </p:nvSpPr>
        <p:spPr>
          <a:xfrm>
            <a:off x="8518655" y="34747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52" name="Straight Arrow Connector 51"/>
          <p:cNvCxnSpPr>
            <a:stCxn id="51" idx="0"/>
            <a:endCxn id="32" idx="5"/>
          </p:cNvCxnSpPr>
          <p:nvPr/>
        </p:nvCxnSpPr>
        <p:spPr>
          <a:xfrm flipH="1" flipV="1">
            <a:off x="8339473" y="3097418"/>
            <a:ext cx="270622" cy="37730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7924800" y="1130224"/>
            <a:ext cx="1184940" cy="369332"/>
          </a:xfrm>
          <a:prstGeom prst="rect">
            <a:avLst/>
          </a:prstGeom>
          <a:noFill/>
        </p:spPr>
        <p:txBody>
          <a:bodyPr wrap="none" rtlCol="0">
            <a:spAutoFit/>
          </a:bodyPr>
          <a:lstStyle/>
          <a:p>
            <a:r>
              <a:rPr lang="en-US" dirty="0">
                <a:solidFill>
                  <a:srgbClr val="0000FF"/>
                </a:solidFill>
                <a:latin typeface="Arial" pitchFamily="34" charset="0"/>
                <a:cs typeface="Arial" pitchFamily="34" charset="0"/>
              </a:rPr>
              <a:t>Dead end</a:t>
            </a:r>
          </a:p>
        </p:txBody>
      </p:sp>
      <p:sp>
        <p:nvSpPr>
          <p:cNvPr id="7" name="TextBox 6"/>
          <p:cNvSpPr txBox="1"/>
          <p:nvPr/>
        </p:nvSpPr>
        <p:spPr>
          <a:xfrm rot="622290">
            <a:off x="7636816" y="3523230"/>
            <a:ext cx="1313180"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Spider trap</a:t>
            </a:r>
          </a:p>
        </p:txBody>
      </p:sp>
    </p:spTree>
    <p:extLst>
      <p:ext uri="{BB962C8B-B14F-4D97-AF65-F5344CB8AC3E}">
        <p14:creationId xmlns:p14="http://schemas.microsoft.com/office/powerpoint/2010/main" val="174697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Spider Traps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a:p>
              <a:p>
                <a:r>
                  <a:rPr lang="en-US" b="1" dirty="0">
                    <a:solidFill>
                      <a:srgbClr val="D60093"/>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2/6	3/12	5/24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1/6	2/12	3/24	…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3/6	7/12	16/24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16"/>
          <p:cNvSpPr>
            <a:spLocks noGrp="1"/>
          </p:cNvSpPr>
          <p:nvPr>
            <p:ph type="sldNum" sz="quarter" idx="12"/>
          </p:nvPr>
        </p:nvSpPr>
        <p:spPr/>
        <p:txBody>
          <a:bodyPr/>
          <a:lstStyle/>
          <a:p>
            <a:fld id="{19B12225-5612-419B-A8D5-4B8EEE4C217E}" type="slidenum">
              <a:rPr lang="en-US" smtClean="0"/>
              <a:pPr/>
              <a:t>39</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extLst>
              <p:ext uri="{D42A27DB-BD31-4B8C-83A1-F6EECF244321}">
                <p14:modId xmlns:p14="http://schemas.microsoft.com/office/powerpoint/2010/main" val="2779869642"/>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p:txBody>
      </p:sp>
      <p:cxnSp>
        <p:nvCxnSpPr>
          <p:cNvPr id="19" name="Curved Connector 18"/>
          <p:cNvCxnSpPr/>
          <p:nvPr/>
        </p:nvCxnSpPr>
        <p:spPr>
          <a:xfrm flipH="1" flipV="1">
            <a:off x="6408680" y="2349234"/>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827419" y="2983468"/>
            <a:ext cx="1954381" cy="369332"/>
          </a:xfrm>
          <a:prstGeom prst="rect">
            <a:avLst/>
          </a:prstGeom>
          <a:noFill/>
        </p:spPr>
        <p:txBody>
          <a:bodyPr wrap="none" rtlCol="0">
            <a:spAutoFit/>
          </a:bodyPr>
          <a:lstStyle/>
          <a:p>
            <a:r>
              <a:rPr lang="en-US" dirty="0">
                <a:latin typeface="Arial" pitchFamily="34" charset="0"/>
                <a:cs typeface="Arial" pitchFamily="34" charset="0"/>
              </a:rPr>
              <a:t>m is a spider trap</a:t>
            </a:r>
          </a:p>
        </p:txBody>
      </p:sp>
      <p:sp>
        <p:nvSpPr>
          <p:cNvPr id="9" name="Rectangle 8"/>
          <p:cNvSpPr/>
          <p:nvPr/>
        </p:nvSpPr>
        <p:spPr>
          <a:xfrm>
            <a:off x="762000" y="6272977"/>
            <a:ext cx="5638800" cy="400110"/>
          </a:xfrm>
          <a:prstGeom prst="rect">
            <a:avLst/>
          </a:prstGeom>
        </p:spPr>
        <p:txBody>
          <a:bodyPr wrap="square">
            <a:spAutoFit/>
          </a:bodyPr>
          <a:lstStyle/>
          <a:p>
            <a:r>
              <a:rPr lang="en-US" sz="2000" dirty="0"/>
              <a:t>All the PageRank score gets “trapped” in node m.</a:t>
            </a:r>
          </a:p>
        </p:txBody>
      </p:sp>
    </p:spTree>
    <p:extLst>
      <p:ext uri="{BB962C8B-B14F-4D97-AF65-F5344CB8AC3E}">
        <p14:creationId xmlns:p14="http://schemas.microsoft.com/office/powerpoint/2010/main" val="766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 Media Networks</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970" y="1219200"/>
            <a:ext cx="6410060" cy="480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005603" y="6019800"/>
            <a:ext cx="5132798" cy="677108"/>
          </a:xfrm>
          <a:prstGeom prst="rect">
            <a:avLst/>
          </a:prstGeom>
          <a:noFill/>
        </p:spPr>
        <p:txBody>
          <a:bodyPr wrap="none" rtlCol="0">
            <a:spAutoFit/>
          </a:bodyPr>
          <a:lstStyle/>
          <a:p>
            <a:pPr algn="ctr"/>
            <a:r>
              <a:rPr lang="en-US" sz="2000" b="1" dirty="0"/>
              <a:t>Connections between political blogs</a:t>
            </a:r>
          </a:p>
          <a:p>
            <a:pPr algn="ctr"/>
            <a:r>
              <a:rPr lang="en-US" b="1" dirty="0">
                <a:solidFill>
                  <a:srgbClr val="7F7F7F"/>
                </a:solidFill>
              </a:rPr>
              <a:t>Polarization of the network [</a:t>
            </a:r>
            <a:r>
              <a:rPr lang="en-US" b="1" dirty="0" err="1">
                <a:solidFill>
                  <a:srgbClr val="7F7F7F"/>
                </a:solidFill>
              </a:rPr>
              <a:t>Adamic</a:t>
            </a:r>
            <a:r>
              <a:rPr lang="en-US" b="1" dirty="0">
                <a:solidFill>
                  <a:srgbClr val="7F7F7F"/>
                </a:solidFill>
              </a:rPr>
              <a:t>-Glance, 2005]</a:t>
            </a:r>
          </a:p>
        </p:txBody>
      </p:sp>
    </p:spTree>
    <p:extLst>
      <p:ext uri="{BB962C8B-B14F-4D97-AF65-F5344CB8AC3E}">
        <p14:creationId xmlns:p14="http://schemas.microsoft.com/office/powerpoint/2010/main" val="2985474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a:t>The Google solution for spider traps: </a:t>
            </a:r>
            <a:r>
              <a:rPr lang="en-US" b="1" dirty="0">
                <a:solidFill>
                  <a:srgbClr val="D60093"/>
                </a:solidFill>
              </a:rPr>
              <a:t>At each time step, the random surfer has two options</a:t>
            </a:r>
          </a:p>
          <a:p>
            <a:pPr lvl="1"/>
            <a:r>
              <a:rPr lang="en-US" dirty="0"/>
              <a:t>With prob. </a:t>
            </a:r>
            <a:r>
              <a:rPr lang="en-US" b="1" i="1" dirty="0">
                <a:latin typeface="Symbol" pitchFamily="18" charset="2"/>
                <a:sym typeface="Symbol" pitchFamily="18" charset="2"/>
              </a:rPr>
              <a:t></a:t>
            </a:r>
            <a:r>
              <a:rPr lang="en-US" dirty="0"/>
              <a:t>, follow a link at random</a:t>
            </a:r>
          </a:p>
          <a:p>
            <a:pPr lvl="1"/>
            <a:r>
              <a:rPr lang="en-US" dirty="0"/>
              <a:t>With prob. </a:t>
            </a:r>
            <a:r>
              <a:rPr lang="en-US" b="1" dirty="0"/>
              <a:t>1-</a:t>
            </a:r>
            <a:r>
              <a:rPr lang="en-US" b="1" i="1" dirty="0">
                <a:latin typeface="Symbol" pitchFamily="18" charset="2"/>
                <a:sym typeface="Symbol" pitchFamily="18" charset="2"/>
              </a:rPr>
              <a:t></a:t>
            </a:r>
            <a:r>
              <a:rPr lang="en-US" dirty="0"/>
              <a:t>, jump to some random page</a:t>
            </a:r>
          </a:p>
          <a:p>
            <a:pPr lvl="1"/>
            <a:r>
              <a:rPr lang="en-US" dirty="0"/>
              <a:t>Common values for </a:t>
            </a:r>
            <a:r>
              <a:rPr lang="en-US" b="1" i="1" dirty="0">
                <a:latin typeface="Symbol" pitchFamily="18" charset="2"/>
                <a:sym typeface="Symbol" pitchFamily="18" charset="2"/>
              </a:rPr>
              <a:t></a:t>
            </a:r>
            <a:r>
              <a:rPr lang="en-US" dirty="0"/>
              <a:t>  are in the range 0.8 to 0.9</a:t>
            </a:r>
          </a:p>
          <a:p>
            <a:r>
              <a:rPr lang="en-US" b="1" dirty="0">
                <a:solidFill>
                  <a:srgbClr val="0000FF"/>
                </a:solidFill>
              </a:rPr>
              <a:t>Surfer will teleport out of spider trap </a:t>
            </a:r>
            <a:br>
              <a:rPr lang="en-US" b="1" dirty="0">
                <a:solidFill>
                  <a:srgbClr val="0000FF"/>
                </a:solidFill>
              </a:rPr>
            </a:br>
            <a:r>
              <a:rPr lang="en-US" b="1" dirty="0">
                <a:solidFill>
                  <a:srgbClr val="0000FF"/>
                </a:solidFill>
              </a:rPr>
              <a:t>within a few time steps</a:t>
            </a:r>
          </a:p>
        </p:txBody>
      </p:sp>
      <p:sp>
        <p:nvSpPr>
          <p:cNvPr id="5" name="Slide Number Placeholder 4"/>
          <p:cNvSpPr>
            <a:spLocks noGrp="1"/>
          </p:cNvSpPr>
          <p:nvPr>
            <p:ph type="sldNum" sz="quarter" idx="12"/>
          </p:nvPr>
        </p:nvSpPr>
        <p:spPr/>
        <p:txBody>
          <a:bodyPr/>
          <a:lstStyle/>
          <a:p>
            <a:pPr>
              <a:defRPr/>
            </a:pPr>
            <a:fld id="{F5BD8557-800F-4A45-9A18-B90D31CEA0D6}" type="slidenum">
              <a:rPr lang="en-US"/>
              <a:pPr>
                <a:defRPr/>
              </a:pPr>
              <a:t>40</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15" name="Group 20"/>
          <p:cNvGrpSpPr/>
          <p:nvPr/>
        </p:nvGrpSpPr>
        <p:grpSpPr>
          <a:xfrm>
            <a:off x="3729182" y="51816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H="1" flipV="1">
            <a:off x="8610600"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 name="Right Arrow 1"/>
          <p:cNvSpPr/>
          <p:nvPr/>
        </p:nvSpPr>
        <p:spPr>
          <a:xfrm>
            <a:off x="6027680" y="5638800"/>
            <a:ext cx="762000" cy="608828"/>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rot="1803983">
            <a:off x="8319653" y="5794828"/>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a:off x="7696204" y="554829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rot="15957252">
            <a:off x="7476168" y="603699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0"/>
          <p:cNvGrpSpPr/>
          <p:nvPr/>
        </p:nvGrpSpPr>
        <p:grpSpPr>
          <a:xfrm>
            <a:off x="7086600" y="5181600"/>
            <a:ext cx="1752600" cy="1371600"/>
            <a:chOff x="5715000" y="1828800"/>
            <a:chExt cx="1752600" cy="1371600"/>
          </a:xfrm>
        </p:grpSpPr>
        <p:cxnSp>
          <p:nvCxnSpPr>
            <p:cNvPr id="25" name="Straight Arrow Connector 24"/>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Curved Connector 27"/>
            <p:cNvCxnSpPr>
              <a:stCxn id="29" idx="6"/>
              <a:endCxn id="2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9" name="Oval 2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0" name="Oval 2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1" name="Oval 3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Tree>
    <p:extLst>
      <p:ext uri="{BB962C8B-B14F-4D97-AF65-F5344CB8AC3E}">
        <p14:creationId xmlns:p14="http://schemas.microsoft.com/office/powerpoint/2010/main" val="1788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5" grpId="0" animBg="1"/>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Dead Ends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a:p>
              <a:p>
                <a:r>
                  <a:rPr lang="en-US" b="1" dirty="0">
                    <a:solidFill>
                      <a:srgbClr val="D60093"/>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2/6	3/12	5/24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1/6	2/12	3/24	…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1/12	2/24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16"/>
          <p:cNvSpPr>
            <a:spLocks noGrp="1"/>
          </p:cNvSpPr>
          <p:nvPr>
            <p:ph type="sldNum" sz="quarter" idx="12"/>
          </p:nvPr>
        </p:nvSpPr>
        <p:spPr/>
        <p:txBody>
          <a:bodyPr/>
          <a:lstStyle/>
          <a:p>
            <a:fld id="{19B12225-5612-419B-A8D5-4B8EEE4C217E}" type="slidenum">
              <a:rPr lang="en-US" smtClean="0"/>
              <a:pPr/>
              <a:t>41</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extLst>
              <p:ext uri="{D42A27DB-BD31-4B8C-83A1-F6EECF244321}">
                <p14:modId xmlns:p14="http://schemas.microsoft.com/office/powerpoint/2010/main" val="2948996396"/>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7" name="Rectangle 6"/>
          <p:cNvSpPr/>
          <p:nvPr/>
        </p:nvSpPr>
        <p:spPr>
          <a:xfrm>
            <a:off x="707200" y="6305490"/>
            <a:ext cx="7370000" cy="400110"/>
          </a:xfrm>
          <a:prstGeom prst="rect">
            <a:avLst/>
          </a:prstGeom>
        </p:spPr>
        <p:txBody>
          <a:bodyPr wrap="square">
            <a:spAutoFit/>
          </a:bodyPr>
          <a:lstStyle/>
          <a:p>
            <a:r>
              <a:rPr lang="en-US" sz="2000" dirty="0"/>
              <a:t>Here the PageRank “leaks” out since the matrix is not stochastic.</a:t>
            </a:r>
          </a:p>
        </p:txBody>
      </p:sp>
    </p:spTree>
    <p:extLst>
      <p:ext uri="{BB962C8B-B14F-4D97-AF65-F5344CB8AC3E}">
        <p14:creationId xmlns:p14="http://schemas.microsoft.com/office/powerpoint/2010/main" val="265592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Solution: Always Teleport!</a:t>
            </a:r>
          </a:p>
        </p:txBody>
      </p:sp>
      <p:sp>
        <p:nvSpPr>
          <p:cNvPr id="86019" name="Rectangle 3"/>
          <p:cNvSpPr>
            <a:spLocks noGrp="1"/>
          </p:cNvSpPr>
          <p:nvPr>
            <p:ph idx="1"/>
          </p:nvPr>
        </p:nvSpPr>
        <p:spPr>
          <a:xfrm>
            <a:off x="457200" y="1295400"/>
            <a:ext cx="8229600" cy="2514600"/>
          </a:xfrm>
        </p:spPr>
        <p:txBody>
          <a:bodyPr/>
          <a:lstStyle/>
          <a:p>
            <a:r>
              <a:rPr lang="en-US" b="1" dirty="0">
                <a:solidFill>
                  <a:srgbClr val="D60093"/>
                </a:solidFill>
              </a:rPr>
              <a:t>Teleports: </a:t>
            </a:r>
            <a:r>
              <a:rPr lang="en-US" dirty="0"/>
              <a:t>Follow random teleport links with probability 1.0 from dead-ends</a:t>
            </a:r>
          </a:p>
          <a:p>
            <a:pPr lvl="1"/>
            <a:r>
              <a:rPr lang="en-US" dirty="0"/>
              <a:t>Adjust matrix accordingly</a:t>
            </a:r>
          </a:p>
          <a:p>
            <a:pPr>
              <a:buFont typeface="Wingdings 2" pitchFamily="18" charset="2"/>
              <a:buNone/>
            </a:pPr>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42</a:t>
            </a:fld>
            <a:endParaRPr lang="en-US"/>
          </a:p>
        </p:txBody>
      </p:sp>
      <p:grpSp>
        <p:nvGrpSpPr>
          <p:cNvPr id="7" name="Group 20"/>
          <p:cNvGrpSpPr/>
          <p:nvPr/>
        </p:nvGrpSpPr>
        <p:grpSpPr>
          <a:xfrm>
            <a:off x="1676400" y="3321086"/>
            <a:ext cx="1752600" cy="1371600"/>
            <a:chOff x="5715000" y="1828800"/>
            <a:chExt cx="1752600" cy="1371600"/>
          </a:xfrm>
        </p:grpSpPr>
        <p:cxnSp>
          <p:nvCxnSpPr>
            <p:cNvPr id="8" name="Straight Arrow Connector 7"/>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Curved Connector 10"/>
            <p:cNvCxnSpPr>
              <a:stCxn id="12" idx="6"/>
              <a:endCxn id="1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2" name="Oval 1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13" name="Oval 1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14" name="Oval 1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15" name="Table 14"/>
          <p:cNvGraphicFramePr>
            <a:graphicFrameLocks noGrp="1"/>
          </p:cNvGraphicFramePr>
          <p:nvPr>
            <p:extLst>
              <p:ext uri="{D42A27DB-BD31-4B8C-83A1-F6EECF244321}">
                <p14:modId xmlns:p14="http://schemas.microsoft.com/office/powerpoint/2010/main" val="493275776"/>
              </p:ext>
            </p:extLst>
          </p:nvPr>
        </p:nvGraphicFramePr>
        <p:xfrm>
          <a:off x="4953000" y="4814606"/>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270876360"/>
              </p:ext>
            </p:extLst>
          </p:nvPr>
        </p:nvGraphicFramePr>
        <p:xfrm>
          <a:off x="914400" y="4814606"/>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Right Arrow 1"/>
          <p:cNvSpPr/>
          <p:nvPr/>
        </p:nvSpPr>
        <p:spPr>
          <a:xfrm>
            <a:off x="3810000" y="3464790"/>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Freeform 28"/>
          <p:cNvSpPr/>
          <p:nvPr/>
        </p:nvSpPr>
        <p:spPr>
          <a:xfrm rot="1803983">
            <a:off x="6774708" y="3887146"/>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8" name="Group 20"/>
          <p:cNvGrpSpPr/>
          <p:nvPr/>
        </p:nvGrpSpPr>
        <p:grpSpPr>
          <a:xfrm>
            <a:off x="5486400" y="3276600"/>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Curved Connector 21"/>
            <p:cNvCxnSpPr>
              <a:stCxn id="23" idx="6"/>
              <a:endCxn id="23"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4" name="Oval 23"/>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5" name="Oval 24"/>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Tree>
    <p:extLst>
      <p:ext uri="{BB962C8B-B14F-4D97-AF65-F5344CB8AC3E}">
        <p14:creationId xmlns:p14="http://schemas.microsoft.com/office/powerpoint/2010/main" val="3438121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Why Teleports Solve the Problem?</a:t>
            </a:r>
          </a:p>
        </p:txBody>
      </p:sp>
      <p:sp>
        <p:nvSpPr>
          <p:cNvPr id="3" name="Content Placeholder 2"/>
          <p:cNvSpPr>
            <a:spLocks noGrp="1"/>
          </p:cNvSpPr>
          <p:nvPr>
            <p:ph idx="1"/>
          </p:nvPr>
        </p:nvSpPr>
        <p:spPr>
          <a:xfrm>
            <a:off x="457200" y="1295400"/>
            <a:ext cx="8686800" cy="5562600"/>
          </a:xfrm>
        </p:spPr>
        <p:txBody>
          <a:bodyPr>
            <a:normAutofit/>
          </a:bodyPr>
          <a:lstStyle/>
          <a:p>
            <a:pPr marL="118872" indent="0">
              <a:buNone/>
            </a:pPr>
            <a:r>
              <a:rPr lang="en-US" b="1" dirty="0">
                <a:solidFill>
                  <a:srgbClr val="0000FF"/>
                </a:solidFill>
              </a:rPr>
              <a:t>Why are dead-ends and spider traps a problem </a:t>
            </a:r>
            <a:br>
              <a:rPr lang="en-US" b="1" dirty="0">
                <a:solidFill>
                  <a:srgbClr val="0000FF"/>
                </a:solidFill>
              </a:rPr>
            </a:br>
            <a:r>
              <a:rPr lang="en-US" b="1" dirty="0"/>
              <a:t>and </a:t>
            </a:r>
            <a:r>
              <a:rPr lang="en-US" b="1" dirty="0">
                <a:solidFill>
                  <a:srgbClr val="FF0066"/>
                </a:solidFill>
              </a:rPr>
              <a:t>why do teleports solve the problem?</a:t>
            </a:r>
          </a:p>
          <a:p>
            <a:r>
              <a:rPr lang="en-US" b="1" dirty="0">
                <a:solidFill>
                  <a:srgbClr val="0000FF"/>
                </a:solidFill>
              </a:rPr>
              <a:t>Spider-traps</a:t>
            </a:r>
            <a:r>
              <a:rPr lang="en-US" dirty="0">
                <a:solidFill>
                  <a:srgbClr val="0000FF"/>
                </a:solidFill>
              </a:rPr>
              <a:t> </a:t>
            </a:r>
            <a:r>
              <a:rPr lang="en-US" dirty="0"/>
              <a:t>are not a problem, but with traps PageRank scores are </a:t>
            </a:r>
            <a:r>
              <a:rPr lang="en-US" b="1" dirty="0"/>
              <a:t>not</a:t>
            </a:r>
            <a:r>
              <a:rPr lang="en-US" dirty="0"/>
              <a:t> what we want</a:t>
            </a:r>
          </a:p>
          <a:p>
            <a:pPr lvl="1"/>
            <a:r>
              <a:rPr lang="en-US" b="1" dirty="0">
                <a:solidFill>
                  <a:srgbClr val="FF0066"/>
                </a:solidFill>
              </a:rPr>
              <a:t>Solution:</a:t>
            </a:r>
            <a:r>
              <a:rPr lang="en-US" dirty="0"/>
              <a:t> Never get stuck in a spider trap by </a:t>
            </a:r>
            <a:br>
              <a:rPr lang="en-US" dirty="0"/>
            </a:br>
            <a:r>
              <a:rPr lang="en-US" dirty="0"/>
              <a:t>teleporting out of it in a finite number of steps</a:t>
            </a:r>
            <a:endParaRPr lang="en-US" b="1" dirty="0"/>
          </a:p>
          <a:p>
            <a:r>
              <a:rPr lang="en-US" b="1" dirty="0">
                <a:solidFill>
                  <a:srgbClr val="0000FF"/>
                </a:solidFill>
              </a:rPr>
              <a:t>Dead-ends</a:t>
            </a:r>
            <a:r>
              <a:rPr lang="en-US" dirty="0"/>
              <a:t> are a problem</a:t>
            </a:r>
          </a:p>
          <a:p>
            <a:pPr lvl="1"/>
            <a:r>
              <a:rPr lang="en-US" dirty="0"/>
              <a:t>The matrix is not column stochastic so our initial assumptions are not met</a:t>
            </a:r>
          </a:p>
          <a:p>
            <a:pPr lvl="1"/>
            <a:r>
              <a:rPr lang="en-US" b="1" dirty="0">
                <a:solidFill>
                  <a:srgbClr val="FF0066"/>
                </a:solidFill>
              </a:rPr>
              <a:t>Solution:</a:t>
            </a:r>
            <a:r>
              <a:rPr lang="en-US" dirty="0"/>
              <a:t> Make matrix column stochastic by always teleporting when there is nowhere else to go</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Tree>
    <p:extLst>
      <p:ext uri="{BB962C8B-B14F-4D97-AF65-F5344CB8AC3E}">
        <p14:creationId xmlns:p14="http://schemas.microsoft.com/office/powerpoint/2010/main" val="7074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Solution: Random Teleports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u="sng" dirty="0">
                    <a:solidFill>
                      <a:srgbClr val="D60093"/>
                    </a:solidFill>
                  </a:rPr>
                  <a:t>Google’s solution that does it all:</a:t>
                </a:r>
                <a:br>
                  <a:rPr lang="en-US" b="1" u="sng" dirty="0">
                    <a:solidFill>
                      <a:srgbClr val="D60093"/>
                    </a:solidFill>
                  </a:rPr>
                </a:br>
                <a:r>
                  <a:rPr lang="en-US" dirty="0">
                    <a:solidFill>
                      <a:srgbClr val="0000FF"/>
                    </a:solidFill>
                  </a:rPr>
                  <a:t>At each step, random surfer has two options:</a:t>
                </a:r>
              </a:p>
              <a:p>
                <a:pPr lvl="1"/>
                <a:r>
                  <a:rPr lang="en-US" dirty="0"/>
                  <a:t>With probability </a:t>
                </a:r>
                <a:r>
                  <a:rPr lang="en-US" b="1" i="1" dirty="0">
                    <a:latin typeface="Times New Roman" pitchFamily="18" charset="0"/>
                    <a:cs typeface="Times New Roman" pitchFamily="18" charset="0"/>
                    <a:sym typeface="Symbol" pitchFamily="18" charset="2"/>
                  </a:rPr>
                  <a:t></a:t>
                </a:r>
                <a:r>
                  <a:rPr lang="en-US" dirty="0"/>
                  <a:t>,  follow a link at random</a:t>
                </a:r>
              </a:p>
              <a:p>
                <a:pPr lvl="1"/>
                <a:r>
                  <a:rPr lang="en-US" dirty="0"/>
                  <a:t>With probability </a:t>
                </a:r>
                <a:r>
                  <a:rPr lang="en-US" b="1" i="1" dirty="0">
                    <a:latin typeface="Times New Roman" pitchFamily="18" charset="0"/>
                    <a:cs typeface="Times New Roman" pitchFamily="18" charset="0"/>
                  </a:rPr>
                  <a:t>1-</a:t>
                </a:r>
                <a:r>
                  <a:rPr lang="en-US" b="1" i="1" dirty="0">
                    <a:latin typeface="Times New Roman" pitchFamily="18" charset="0"/>
                    <a:cs typeface="Times New Roman" pitchFamily="18" charset="0"/>
                    <a:sym typeface="Symbol" pitchFamily="18" charset="2"/>
                  </a:rPr>
                  <a:t></a:t>
                </a:r>
                <a:r>
                  <a:rPr lang="en-US" dirty="0"/>
                  <a:t>, jump to some random page</a:t>
                </a:r>
              </a:p>
              <a:p>
                <a:pPr lvl="8"/>
                <a:endParaRPr lang="en-US" b="1" dirty="0">
                  <a:solidFill>
                    <a:srgbClr val="0000FF"/>
                  </a:solidFill>
                </a:endParaRPr>
              </a:p>
              <a:p>
                <a:r>
                  <a:rPr lang="en-US" b="1" dirty="0">
                    <a:solidFill>
                      <a:srgbClr val="0000FF"/>
                    </a:solidFill>
                  </a:rPr>
                  <a:t>PageRank equation </a:t>
                </a:r>
                <a:r>
                  <a:rPr lang="en-US" dirty="0">
                    <a:solidFill>
                      <a:schemeClr val="bg1">
                        <a:lumMod val="50000"/>
                      </a:schemeClr>
                    </a:solidFill>
                  </a:rPr>
                  <a:t>[</a:t>
                </a:r>
                <a:r>
                  <a:rPr lang="en-US" dirty="0" err="1">
                    <a:solidFill>
                      <a:schemeClr val="bg1">
                        <a:lumMod val="50000"/>
                      </a:schemeClr>
                    </a:solidFill>
                  </a:rPr>
                  <a:t>Brin</a:t>
                </a:r>
                <a:r>
                  <a:rPr lang="en-US" dirty="0">
                    <a:solidFill>
                      <a:schemeClr val="bg1">
                        <a:lumMod val="50000"/>
                      </a:schemeClr>
                    </a:solidFill>
                  </a:rPr>
                  <a:t>-Page, 98]</a:t>
                </a:r>
                <a:br>
                  <a:rPr lang="en-US" dirty="0"/>
                </a:br>
                <a14:m>
                  <m:oMath xmlns:m="http://schemas.openxmlformats.org/officeDocument/2006/math">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𝑗</m:t>
                        </m:r>
                      </m:sub>
                    </m:sSub>
                    <m:r>
                      <a:rPr lang="en-US" sz="4000" b="0" i="1" dirty="0" smtClean="0">
                        <a:latin typeface="Cambria Math"/>
                        <a:cs typeface="Times New Roman" pitchFamily="18" charset="0"/>
                      </a:rPr>
                      <m:t>=</m:t>
                    </m:r>
                    <m:nary>
                      <m:naryPr>
                        <m:chr m:val="∑"/>
                        <m:supHide m:val="on"/>
                        <m:ctrlPr>
                          <a:rPr lang="en-US" sz="4000" i="1" dirty="0" smtClean="0">
                            <a:latin typeface="Cambria Math" panose="02040503050406030204" pitchFamily="18" charset="0"/>
                            <a:cs typeface="Times New Roman" pitchFamily="18" charset="0"/>
                          </a:rPr>
                        </m:ctrlPr>
                      </m:naryPr>
                      <m:sub>
                        <m:r>
                          <m:rPr>
                            <m:brk m:alnAt="7"/>
                          </m:rPr>
                          <a:rPr lang="en-US" sz="4000" b="0" i="1" dirty="0" smtClean="0">
                            <a:latin typeface="Cambria Math"/>
                            <a:cs typeface="Times New Roman" pitchFamily="18" charset="0"/>
                          </a:rPr>
                          <m:t>𝑖</m:t>
                        </m:r>
                        <m:r>
                          <a:rPr lang="en-US" sz="4000" b="0" i="1" dirty="0" smtClean="0">
                            <a:latin typeface="Cambria Math"/>
                            <a:cs typeface="Times New Roman" pitchFamily="18" charset="0"/>
                          </a:rPr>
                          <m:t>→</m:t>
                        </m:r>
                        <m:r>
                          <a:rPr lang="en-US" sz="4000" b="0" i="1" dirty="0" smtClean="0">
                            <a:latin typeface="Cambria Math"/>
                            <a:cs typeface="Times New Roman" pitchFamily="18" charset="0"/>
                          </a:rPr>
                          <m:t>𝑗</m:t>
                        </m:r>
                      </m:sub>
                      <m:sup/>
                      <m:e>
                        <m:r>
                          <a:rPr lang="en-US" sz="4000" b="0" i="1" dirty="0" smtClean="0">
                            <a:latin typeface="Cambria Math"/>
                            <a:cs typeface="Times New Roman" pitchFamily="18" charset="0"/>
                          </a:rPr>
                          <m:t>𝛽</m:t>
                        </m:r>
                        <m:r>
                          <a:rPr lang="en-US" sz="4000" b="0" i="1" dirty="0" smtClean="0">
                            <a:latin typeface="Cambria Math"/>
                            <a:cs typeface="Times New Roman" pitchFamily="18" charset="0"/>
                          </a:rPr>
                          <m:t> </m:t>
                        </m:r>
                        <m:f>
                          <m:fPr>
                            <m:ctrlPr>
                              <a:rPr lang="en-US" sz="4000" b="0" i="1" dirty="0" smtClean="0">
                                <a:latin typeface="Cambria Math" panose="02040503050406030204" pitchFamily="18" charset="0"/>
                                <a:cs typeface="Times New Roman" pitchFamily="18" charset="0"/>
                              </a:rPr>
                            </m:ctrlPr>
                          </m:fPr>
                          <m:num>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𝑖</m:t>
                                </m:r>
                              </m:sub>
                            </m:sSub>
                          </m:num>
                          <m:den>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𝑑</m:t>
                                </m:r>
                              </m:e>
                              <m:sub>
                                <m:r>
                                  <a:rPr lang="en-US" sz="4000" b="0" i="1" dirty="0" smtClean="0">
                                    <a:latin typeface="Cambria Math"/>
                                    <a:cs typeface="Times New Roman" pitchFamily="18" charset="0"/>
                                  </a:rPr>
                                  <m:t>𝑖</m:t>
                                </m:r>
                              </m:sub>
                            </m:sSub>
                          </m:den>
                        </m:f>
                      </m:e>
                    </m:nary>
                    <m:r>
                      <a:rPr lang="en-US" sz="4000" b="0" i="1" dirty="0" smtClean="0">
                        <a:latin typeface="Cambria Math"/>
                        <a:cs typeface="Times New Roman" pitchFamily="18" charset="0"/>
                      </a:rPr>
                      <m:t>+(1−</m:t>
                    </m:r>
                    <m:r>
                      <a:rPr lang="en-US" sz="4000" i="1" dirty="0">
                        <a:latin typeface="Cambria Math"/>
                        <a:cs typeface="Times New Roman" pitchFamily="18" charset="0"/>
                      </a:rPr>
                      <m:t>𝛽</m:t>
                    </m:r>
                    <m:r>
                      <a:rPr lang="en-US" sz="4000" b="0" i="1" dirty="0" smtClean="0">
                        <a:latin typeface="Cambria Math"/>
                        <a:cs typeface="Times New Roman" pitchFamily="18" charset="0"/>
                      </a:rPr>
                      <m:t>)</m:t>
                    </m:r>
                    <m:f>
                      <m:fPr>
                        <m:ctrlPr>
                          <a:rPr lang="en-US" sz="4000" b="0" i="1" dirty="0" smtClean="0">
                            <a:latin typeface="Cambria Math" panose="02040503050406030204" pitchFamily="18" charset="0"/>
                            <a:cs typeface="Times New Roman" pitchFamily="18" charset="0"/>
                          </a:rPr>
                        </m:ctrlPr>
                      </m:fPr>
                      <m:num>
                        <m:r>
                          <a:rPr lang="en-US" sz="4000" b="0" i="1" dirty="0" smtClean="0">
                            <a:latin typeface="Cambria Math"/>
                            <a:cs typeface="Times New Roman" pitchFamily="18" charset="0"/>
                          </a:rPr>
                          <m:t>1</m:t>
                        </m:r>
                      </m:num>
                      <m:den>
                        <m:r>
                          <a:rPr lang="en-US" sz="4000" b="0" i="1" dirty="0" smtClean="0">
                            <a:latin typeface="Cambria Math"/>
                            <a:cs typeface="Times New Roman" pitchFamily="18" charset="0"/>
                          </a:rPr>
                          <m:t>𝑁</m:t>
                        </m:r>
                      </m:den>
                    </m:f>
                  </m:oMath>
                </a14:m>
                <a:endParaRPr lang="en-US" sz="4000" i="1" dirty="0">
                  <a:latin typeface="Times New Roman" pitchFamily="18" charset="0"/>
                  <a:cs typeface="Times New Roman" pitchFamily="18" charset="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44</a:t>
            </a:fld>
            <a:endParaRPr lang="en-US"/>
          </a:p>
        </p:txBody>
      </p:sp>
      <p:sp>
        <p:nvSpPr>
          <p:cNvPr id="8" name="TextBox 7"/>
          <p:cNvSpPr txBox="1"/>
          <p:nvPr/>
        </p:nvSpPr>
        <p:spPr>
          <a:xfrm>
            <a:off x="6620933" y="4343400"/>
            <a:ext cx="2514600" cy="646331"/>
          </a:xfrm>
          <a:prstGeom prst="rect">
            <a:avLst/>
          </a:prstGeom>
          <a:noFill/>
        </p:spPr>
        <p:txBody>
          <a:bodyPr wrap="square" rtlCol="0">
            <a:spAutoFit/>
          </a:bodyPr>
          <a:lstStyle/>
          <a:p>
            <a:pPr algn="r"/>
            <a:r>
              <a:rPr lang="en-US" dirty="0">
                <a:solidFill>
                  <a:srgbClr val="008000"/>
                </a:solidFill>
              </a:rPr>
              <a:t>d</a:t>
            </a:r>
            <a:r>
              <a:rPr lang="en-US" baseline="-25000" dirty="0">
                <a:solidFill>
                  <a:srgbClr val="008000"/>
                </a:solidFill>
              </a:rPr>
              <a:t>i</a:t>
            </a:r>
            <a:r>
              <a:rPr lang="en-US" dirty="0">
                <a:solidFill>
                  <a:srgbClr val="008000"/>
                </a:solidFill>
              </a:rPr>
              <a:t> … out-degree </a:t>
            </a:r>
            <a:br>
              <a:rPr lang="en-US" dirty="0">
                <a:solidFill>
                  <a:srgbClr val="008000"/>
                </a:solidFill>
              </a:rPr>
            </a:br>
            <a:r>
              <a:rPr lang="en-US" dirty="0">
                <a:solidFill>
                  <a:srgbClr val="008000"/>
                </a:solidFill>
              </a:rPr>
              <a:t>of node i</a:t>
            </a:r>
          </a:p>
        </p:txBody>
      </p:sp>
      <mc:AlternateContent xmlns:mc="http://schemas.openxmlformats.org/markup-compatibility/2006" xmlns:a14="http://schemas.microsoft.com/office/drawing/2010/main">
        <mc:Choice Requires="a14">
          <p:sp>
            <p:nvSpPr>
              <p:cNvPr id="11" name="TextBox 10"/>
              <p:cNvSpPr txBox="1"/>
              <p:nvPr/>
            </p:nvSpPr>
            <p:spPr>
              <a:xfrm>
                <a:off x="1219200" y="5875100"/>
                <a:ext cx="6781800" cy="830997"/>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This formulation assumes that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a:solidFill>
                      <a:srgbClr val="008000"/>
                    </a:solidFill>
                    <a:latin typeface="Arial" pitchFamily="34" charset="0"/>
                    <a:cs typeface="Arial" pitchFamily="34" charset="0"/>
                  </a:rPr>
                  <a:t> has no dead ends.  We can either preprocess matrix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a:solidFill>
                      <a:srgbClr val="008000"/>
                    </a:solidFill>
                    <a:latin typeface="Arial" pitchFamily="34" charset="0"/>
                    <a:cs typeface="Arial" pitchFamily="34" charset="0"/>
                  </a:rPr>
                  <a:t> to remove all dead ends or explicitly follow random teleport links with probability 1.0 from dead-ends.</a:t>
                </a: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5875100"/>
                <a:ext cx="6781800" cy="830997"/>
              </a:xfrm>
              <a:prstGeom prst="rect">
                <a:avLst/>
              </a:prstGeom>
              <a:blipFill rotWithShape="1">
                <a:blip r:embed="rId3"/>
                <a:stretch>
                  <a:fillRect t="-2206" r="-539" b="-8824"/>
                </a:stretch>
              </a:blipFill>
            </p:spPr>
            <p:txBody>
              <a:bodyPr/>
              <a:lstStyle/>
              <a:p>
                <a:r>
                  <a:rPr lang="en-US">
                    <a:noFill/>
                  </a:rPr>
                  <a:t> </a:t>
                </a:r>
              </a:p>
            </p:txBody>
          </p:sp>
        </mc:Fallback>
      </mc:AlternateContent>
    </p:spTree>
    <p:extLst>
      <p:ext uri="{BB962C8B-B14F-4D97-AF65-F5344CB8AC3E}">
        <p14:creationId xmlns:p14="http://schemas.microsoft.com/office/powerpoint/2010/main" val="23480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The Google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86400"/>
              </a:xfrm>
            </p:spPr>
            <p:txBody>
              <a:bodyPr>
                <a:normAutofit/>
              </a:bodyPr>
              <a:lstStyle/>
              <a:p>
                <a:r>
                  <a:rPr lang="en-US" b="1" dirty="0">
                    <a:solidFill>
                      <a:srgbClr val="0000FF"/>
                    </a:solidFill>
                  </a:rPr>
                  <a:t>PageRank equation</a:t>
                </a:r>
                <a:r>
                  <a:rPr lang="en-US" b="1" dirty="0">
                    <a:solidFill>
                      <a:schemeClr val="accent3"/>
                    </a:solidFill>
                  </a:rPr>
                  <a:t> </a:t>
                </a:r>
                <a:r>
                  <a:rPr lang="en-US" dirty="0">
                    <a:solidFill>
                      <a:schemeClr val="bg1">
                        <a:lumMod val="50000"/>
                      </a:schemeClr>
                    </a:solidFill>
                  </a:rPr>
                  <a:t>[</a:t>
                </a:r>
                <a:r>
                  <a:rPr lang="en-US" dirty="0" err="1">
                    <a:solidFill>
                      <a:schemeClr val="bg1">
                        <a:lumMod val="50000"/>
                      </a:schemeClr>
                    </a:solidFill>
                  </a:rPr>
                  <a:t>Brin</a:t>
                </a:r>
                <a:r>
                  <a:rPr lang="en-US" dirty="0">
                    <a:solidFill>
                      <a:schemeClr val="bg1">
                        <a:lumMod val="50000"/>
                      </a:schemeClr>
                    </a:solidFill>
                  </a:rPr>
                  <a:t>-Page, ‘98]</a:t>
                </a:r>
                <a:br>
                  <a:rPr lang="en-US" dirty="0"/>
                </a:br>
                <a14:m>
                  <m:oMath xmlns:m="http://schemas.openxmlformats.org/officeDocument/2006/math">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𝑗</m:t>
                        </m:r>
                      </m:sub>
                    </m:sSub>
                    <m:r>
                      <a:rPr lang="en-US" i="1" dirty="0">
                        <a:latin typeface="Cambria Math"/>
                        <a:cs typeface="Times New Roman" pitchFamily="18" charset="0"/>
                      </a:rPr>
                      <m:t>=</m:t>
                    </m:r>
                    <m:nary>
                      <m:naryPr>
                        <m:chr m:val="∑"/>
                        <m:supHide m:val="on"/>
                        <m:ctrlPr>
                          <a:rPr lang="en-US" i="1" dirty="0">
                            <a:latin typeface="Cambria Math" panose="02040503050406030204" pitchFamily="18" charset="0"/>
                            <a:cs typeface="Times New Roman" pitchFamily="18" charset="0"/>
                          </a:rPr>
                        </m:ctrlPr>
                      </m:naryPr>
                      <m:sub>
                        <m:r>
                          <m:rPr>
                            <m:brk m:alnAt="7"/>
                          </m:rPr>
                          <a:rPr lang="en-US" i="1" dirty="0">
                            <a:latin typeface="Cambria Math"/>
                            <a:cs typeface="Times New Roman" pitchFamily="18" charset="0"/>
                          </a:rPr>
                          <m:t>𝑖</m:t>
                        </m:r>
                        <m:r>
                          <a:rPr lang="en-US" i="1" dirty="0">
                            <a:latin typeface="Cambria Math"/>
                            <a:cs typeface="Times New Roman" pitchFamily="18" charset="0"/>
                          </a:rPr>
                          <m:t>→</m:t>
                        </m:r>
                        <m:r>
                          <a:rPr lang="en-US" i="1" dirty="0">
                            <a:latin typeface="Cambria Math"/>
                            <a:cs typeface="Times New Roman" pitchFamily="18" charset="0"/>
                          </a:rPr>
                          <m:t>𝑗</m:t>
                        </m:r>
                      </m:sub>
                      <m:sup/>
                      <m:e>
                        <m:r>
                          <a:rPr lang="en-US" i="1" dirty="0">
                            <a:latin typeface="Cambria Math"/>
                            <a:cs typeface="Times New Roman" pitchFamily="18" charset="0"/>
                          </a:rPr>
                          <m:t>𝛽</m:t>
                        </m:r>
                        <m:f>
                          <m:fPr>
                            <m:ctrlPr>
                              <a:rPr lang="en-US" i="1" dirty="0">
                                <a:latin typeface="Cambria Math" panose="02040503050406030204" pitchFamily="18" charset="0"/>
                                <a:cs typeface="Times New Roman" pitchFamily="18" charset="0"/>
                              </a:rPr>
                            </m:ctrlPr>
                          </m:fPr>
                          <m:num>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𝑖</m:t>
                                </m:r>
                              </m:sub>
                            </m:sSub>
                          </m:num>
                          <m:den>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𝑑</m:t>
                                </m:r>
                              </m:e>
                              <m:sub>
                                <m:r>
                                  <a:rPr lang="en-US" i="1" dirty="0">
                                    <a:latin typeface="Cambria Math"/>
                                    <a:cs typeface="Times New Roman" pitchFamily="18" charset="0"/>
                                  </a:rPr>
                                  <m:t>𝑖</m:t>
                                </m:r>
                              </m:sub>
                            </m:sSub>
                          </m:den>
                        </m:f>
                      </m:e>
                    </m:nary>
                    <m:r>
                      <a:rPr lang="en-US" i="1" dirty="0">
                        <a:latin typeface="Cambria Math"/>
                        <a:cs typeface="Times New Roman" pitchFamily="18" charset="0"/>
                      </a:rPr>
                      <m:t>+</m:t>
                    </m:r>
                    <m:r>
                      <a:rPr lang="en-US" b="0" i="1" dirty="0" smtClean="0">
                        <a:latin typeface="Cambria Math"/>
                        <a:cs typeface="Times New Roman" pitchFamily="18" charset="0"/>
                      </a:rPr>
                      <m:t>(1−</m:t>
                    </m:r>
                    <m:r>
                      <a:rPr lang="en-US" i="1" dirty="0">
                        <a:latin typeface="Cambria Math"/>
                        <a:cs typeface="Times New Roman" pitchFamily="18" charset="0"/>
                      </a:rPr>
                      <m:t>𝛽</m:t>
                    </m:r>
                    <m:r>
                      <a:rPr lang="en-US" b="0" i="1" dirty="0" smtClean="0">
                        <a:latin typeface="Cambria Math"/>
                        <a:cs typeface="Times New Roman" pitchFamily="18" charset="0"/>
                      </a:rPr>
                      <m:t>)</m:t>
                    </m:r>
                    <m:f>
                      <m:fPr>
                        <m:ctrlPr>
                          <a:rPr lang="en-US" i="1" dirty="0">
                            <a:latin typeface="Cambria Math" panose="02040503050406030204" pitchFamily="18" charset="0"/>
                            <a:cs typeface="Times New Roman" pitchFamily="18" charset="0"/>
                          </a:rPr>
                        </m:ctrlPr>
                      </m:fPr>
                      <m:num>
                        <m:r>
                          <a:rPr lang="en-US" i="1" dirty="0">
                            <a:latin typeface="Cambria Math"/>
                            <a:cs typeface="Times New Roman" pitchFamily="18" charset="0"/>
                          </a:rPr>
                          <m:t>1</m:t>
                        </m:r>
                      </m:num>
                      <m:den>
                        <m:r>
                          <a:rPr lang="en-US" b="0" i="1" dirty="0" smtClean="0">
                            <a:latin typeface="Cambria Math"/>
                            <a:cs typeface="Times New Roman" pitchFamily="18" charset="0"/>
                          </a:rPr>
                          <m:t>𝑁</m:t>
                        </m:r>
                      </m:den>
                    </m:f>
                  </m:oMath>
                </a14:m>
                <a:endParaRPr lang="en-US" b="1" dirty="0">
                  <a:solidFill>
                    <a:schemeClr val="accent3"/>
                  </a:solidFill>
                </a:endParaRPr>
              </a:p>
              <a:p>
                <a:r>
                  <a:rPr lang="en-US" b="1" dirty="0">
                    <a:solidFill>
                      <a:srgbClr val="008000"/>
                    </a:solidFill>
                  </a:rPr>
                  <a:t>The Google Matrix </a:t>
                </a:r>
                <a:r>
                  <a:rPr lang="en-US" b="1" i="1" dirty="0">
                    <a:solidFill>
                      <a:srgbClr val="008000"/>
                    </a:solidFill>
                  </a:rPr>
                  <a:t>A</a:t>
                </a:r>
                <a:r>
                  <a:rPr lang="en-US" b="1" dirty="0">
                    <a:solidFill>
                      <a:srgbClr val="008000"/>
                    </a:solidFill>
                  </a:rPr>
                  <a:t>:</a:t>
                </a:r>
              </a:p>
              <a:p>
                <a:pPr marL="118872" indent="0">
                  <a:buNone/>
                </a:pPr>
                <a14:m>
                  <m:oMathPara xmlns:m="http://schemas.openxmlformats.org/officeDocument/2006/math">
                    <m:oMathParaPr>
                      <m:jc m:val="centerGroup"/>
                    </m:oMathParaPr>
                    <m:oMath xmlns:m="http://schemas.openxmlformats.org/officeDocument/2006/math">
                      <m:r>
                        <a:rPr lang="en-US" b="0" i="1" smtClean="0">
                          <a:latin typeface="Cambria Math"/>
                        </a:rPr>
                        <m:t>𝐴</m:t>
                      </m:r>
                      <m:r>
                        <a:rPr lang="en-US" b="0" i="1" smtClean="0">
                          <a:latin typeface="Cambria Math"/>
                        </a:rPr>
                        <m:t>=</m:t>
                      </m:r>
                      <m:r>
                        <a:rPr lang="en-US" b="0" i="1" smtClean="0">
                          <a:latin typeface="Cambria Math"/>
                        </a:rPr>
                        <m:t>𝛽</m:t>
                      </m:r>
                      <m:r>
                        <a:rPr lang="en-US" b="0" i="1" smtClean="0">
                          <a:latin typeface="Cambria Math"/>
                        </a:rPr>
                        <m:t> </m:t>
                      </m:r>
                      <m:r>
                        <a:rPr lang="en-US" b="0" i="1" smtClean="0">
                          <a:latin typeface="Cambria Math"/>
                        </a:rPr>
                        <m:t>𝑀</m:t>
                      </m:r>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𝛽</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1</m:t>
                                  </m:r>
                                </m:num>
                                <m:den>
                                  <m:r>
                                    <a:rPr lang="en-US" b="0" i="1" smtClean="0">
                                      <a:latin typeface="Cambria Math"/>
                                    </a:rPr>
                                    <m:t>𝑁</m:t>
                                  </m:r>
                                </m:den>
                              </m:f>
                            </m:e>
                          </m:d>
                        </m:e>
                        <m:sub>
                          <m:r>
                            <a:rPr lang="en-US" b="0" i="1" smtClean="0">
                              <a:latin typeface="Cambria Math"/>
                            </a:rPr>
                            <m:t>𝑁</m:t>
                          </m:r>
                          <m:r>
                            <a:rPr lang="en-US" b="0" i="1" smtClean="0">
                              <a:latin typeface="Cambria Math"/>
                            </a:rPr>
                            <m:t>×</m:t>
                          </m:r>
                          <m:r>
                            <a:rPr lang="en-US" b="0" i="1" smtClean="0">
                              <a:latin typeface="Cambria Math"/>
                            </a:rPr>
                            <m:t>𝑁</m:t>
                          </m:r>
                        </m:sub>
                      </m:sSub>
                    </m:oMath>
                  </m:oMathPara>
                </a14:m>
                <a:endParaRPr lang="en-US" dirty="0"/>
              </a:p>
              <a:p>
                <a:r>
                  <a:rPr lang="en-US" b="1" dirty="0">
                    <a:solidFill>
                      <a:srgbClr val="D60093"/>
                    </a:solidFill>
                  </a:rPr>
                  <a:t>We have a recursive problem: </a:t>
                </a:r>
                <a14:m>
                  <m:oMath xmlns:m="http://schemas.openxmlformats.org/officeDocument/2006/math">
                    <m:r>
                      <a:rPr lang="en-US" b="1" i="1" smtClean="0">
                        <a:solidFill>
                          <a:srgbClr val="008000"/>
                        </a:solidFill>
                        <a:latin typeface="Cambria Math"/>
                      </a:rPr>
                      <m:t>𝒓</m:t>
                    </m:r>
                    <m:r>
                      <a:rPr lang="en-US" b="1" i="1">
                        <a:solidFill>
                          <a:srgbClr val="008000"/>
                        </a:solidFill>
                        <a:latin typeface="Cambria Math"/>
                      </a:rPr>
                      <m:t>=</m:t>
                    </m:r>
                    <m:r>
                      <a:rPr lang="en-US" b="1" i="1">
                        <a:solidFill>
                          <a:srgbClr val="008000"/>
                        </a:solidFill>
                        <a:latin typeface="Cambria Math"/>
                      </a:rPr>
                      <m:t>𝑨</m:t>
                    </m:r>
                    <m:r>
                      <a:rPr lang="en-US" b="1" i="1">
                        <a:solidFill>
                          <a:srgbClr val="008000"/>
                        </a:solidFill>
                        <a:latin typeface="Cambria Math"/>
                      </a:rPr>
                      <m:t>⋅</m:t>
                    </m:r>
                    <m:r>
                      <a:rPr lang="en-US" b="1" i="1" smtClean="0">
                        <a:solidFill>
                          <a:srgbClr val="008000"/>
                        </a:solidFill>
                        <a:latin typeface="Cambria Math"/>
                      </a:rPr>
                      <m:t>𝒓</m:t>
                    </m:r>
                  </m:oMath>
                </a14:m>
                <a:r>
                  <a:rPr lang="en-US" b="1" dirty="0">
                    <a:solidFill>
                      <a:srgbClr val="D60093"/>
                    </a:solidFill>
                  </a:rPr>
                  <a:t> </a:t>
                </a:r>
                <a:br>
                  <a:rPr lang="en-US" b="1" dirty="0">
                    <a:solidFill>
                      <a:srgbClr val="D60093"/>
                    </a:solidFill>
                  </a:rPr>
                </a:br>
                <a:r>
                  <a:rPr lang="en-US" b="1" dirty="0"/>
                  <a:t>And the Power method still works!</a:t>
                </a:r>
                <a:endParaRPr lang="en-US" sz="2800" b="1" baseline="30000" dirty="0"/>
              </a:p>
              <a:p>
                <a:r>
                  <a:rPr lang="en-US" b="1" dirty="0">
                    <a:solidFill>
                      <a:srgbClr val="0000FF"/>
                    </a:solidFill>
                    <a:sym typeface="Symbol"/>
                  </a:rPr>
                  <a:t>What is </a:t>
                </a:r>
                <a:r>
                  <a:rPr lang="en-US" b="1" i="1" dirty="0">
                    <a:solidFill>
                      <a:srgbClr val="0000FF"/>
                    </a:solidFill>
                    <a:latin typeface="Times New Roman" pitchFamily="18" charset="0"/>
                    <a:cs typeface="Times New Roman" pitchFamily="18" charset="0"/>
                    <a:sym typeface="Symbol" pitchFamily="18" charset="2"/>
                  </a:rPr>
                  <a:t> </a:t>
                </a:r>
                <a:r>
                  <a:rPr lang="en-US" b="1" dirty="0">
                    <a:solidFill>
                      <a:srgbClr val="0000FF"/>
                    </a:solidFill>
                    <a:sym typeface="Symbol"/>
                  </a:rPr>
                  <a:t>?</a:t>
                </a:r>
              </a:p>
              <a:p>
                <a:pPr lvl="1"/>
                <a:r>
                  <a:rPr lang="en-US" dirty="0">
                    <a:sym typeface="Symbol"/>
                  </a:rPr>
                  <a:t>In practice </a:t>
                </a:r>
                <a:r>
                  <a:rPr lang="en-US" i="1" dirty="0">
                    <a:latin typeface="Times New Roman" pitchFamily="18" charset="0"/>
                    <a:cs typeface="Times New Roman" pitchFamily="18" charset="0"/>
                    <a:sym typeface="Symbol" pitchFamily="18" charset="2"/>
                  </a:rPr>
                  <a:t> </a:t>
                </a:r>
                <a:r>
                  <a:rPr lang="en-US" i="1" dirty="0">
                    <a:latin typeface="Times New Roman" pitchFamily="18" charset="0"/>
                    <a:cs typeface="Times New Roman" pitchFamily="18" charset="0"/>
                    <a:sym typeface="Symbol"/>
                  </a:rPr>
                  <a:t>=0.8,0.9 </a:t>
                </a:r>
                <a:r>
                  <a:rPr lang="en-US" dirty="0">
                    <a:sym typeface="Symbol"/>
                  </a:rPr>
                  <a:t>(make </a:t>
                </a:r>
                <a:r>
                  <a:rPr lang="en-US" i="1" dirty="0">
                    <a:latin typeface="Times New Roman" pitchFamily="18" charset="0"/>
                    <a:cs typeface="Times New Roman" pitchFamily="18" charset="0"/>
                    <a:sym typeface="Symbol"/>
                  </a:rPr>
                  <a:t>5</a:t>
                </a:r>
                <a:r>
                  <a:rPr lang="en-US" dirty="0">
                    <a:sym typeface="Symbol"/>
                  </a:rPr>
                  <a:t> steps on avg., jump)</a:t>
                </a:r>
              </a:p>
              <a:p>
                <a:endParaRPr lang="en-US" b="1"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86400"/>
              </a:xfrm>
              <a:blipFill rotWithShape="1">
                <a:blip r:embed="rId2"/>
                <a:stretch>
                  <a:fillRect t="-667" b="-111"/>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45</a:t>
            </a:fld>
            <a:endParaRPr lang="en-US"/>
          </a:p>
        </p:txBody>
      </p:sp>
      <p:sp>
        <p:nvSpPr>
          <p:cNvPr id="7" name="Rectangle 6"/>
          <p:cNvSpPr/>
          <p:nvPr/>
        </p:nvSpPr>
        <p:spPr>
          <a:xfrm>
            <a:off x="6735968" y="3124200"/>
            <a:ext cx="2408032" cy="584775"/>
          </a:xfrm>
          <a:prstGeom prst="rect">
            <a:avLst/>
          </a:prstGeom>
        </p:spPr>
        <p:txBody>
          <a:bodyPr wrap="none">
            <a:spAutoFit/>
          </a:bodyPr>
          <a:lstStyle/>
          <a:p>
            <a:r>
              <a:rPr lang="en-US" sz="1600" dirty="0">
                <a:solidFill>
                  <a:srgbClr val="008000"/>
                </a:solidFill>
                <a:latin typeface="Arial" pitchFamily="34" charset="0"/>
                <a:cs typeface="Arial" pitchFamily="34" charset="0"/>
              </a:rPr>
              <a:t>[1/N]</a:t>
            </a:r>
            <a:r>
              <a:rPr lang="en-US" sz="1600" baseline="-25000" dirty="0" err="1">
                <a:solidFill>
                  <a:srgbClr val="008000"/>
                </a:solidFill>
                <a:latin typeface="Arial" pitchFamily="34" charset="0"/>
                <a:cs typeface="Arial" pitchFamily="34" charset="0"/>
              </a:rPr>
              <a:t>NxN</a:t>
            </a:r>
            <a:r>
              <a:rPr lang="en-US" sz="1600" dirty="0">
                <a:solidFill>
                  <a:srgbClr val="008000"/>
                </a:solidFill>
                <a:latin typeface="Arial" pitchFamily="34" charset="0"/>
                <a:cs typeface="Arial" pitchFamily="34" charset="0"/>
              </a:rPr>
              <a:t>…N by N matrix</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where all entries are 1/N</a:t>
            </a:r>
          </a:p>
        </p:txBody>
      </p:sp>
    </p:spTree>
    <p:extLst>
      <p:ext uri="{BB962C8B-B14F-4D97-AF65-F5344CB8AC3E}">
        <p14:creationId xmlns:p14="http://schemas.microsoft.com/office/powerpoint/2010/main" val="2547674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Random Teleports (</a:t>
            </a:r>
            <a:r>
              <a:rPr lang="en-US" dirty="0">
                <a:solidFill>
                  <a:schemeClr val="accent1">
                    <a:satMod val="150000"/>
                  </a:schemeClr>
                </a:solidFill>
                <a:latin typeface="Symbol" pitchFamily="18" charset="2"/>
                <a:sym typeface="Symbol" pitchFamily="18" charset="2"/>
              </a:rPr>
              <a:t> = 0.8</a:t>
            </a:r>
            <a:r>
              <a:rPr lang="en-US" dirty="0">
                <a:solidFill>
                  <a:schemeClr val="accent1">
                    <a:satMod val="150000"/>
                  </a:schemeClr>
                </a:solidFill>
                <a:sym typeface="Symbol" pitchFamily="18" charset="2"/>
              </a:rPr>
              <a:t>)</a:t>
            </a:r>
          </a:p>
        </p:txBody>
      </p:sp>
      <p:sp>
        <p:nvSpPr>
          <p:cNvPr id="72722" name="Text Box 29"/>
          <p:cNvSpPr txBox="1">
            <a:spLocks noChangeArrowheads="1"/>
          </p:cNvSpPr>
          <p:nvPr/>
        </p:nvSpPr>
        <p:spPr bwMode="auto">
          <a:xfrm>
            <a:off x="990600" y="5089346"/>
            <a:ext cx="796925" cy="1187450"/>
          </a:xfrm>
          <a:prstGeom prst="rect">
            <a:avLst/>
          </a:prstGeom>
          <a:noFill/>
          <a:ln w="9525">
            <a:noFill/>
            <a:miter lim="800000"/>
            <a:headEnd/>
            <a:tailEnd/>
          </a:ln>
        </p:spPr>
        <p:txBody>
          <a:bodyPr wrap="none">
            <a:spAutoFit/>
          </a:bodyPr>
          <a:lstStyle/>
          <a:p>
            <a:r>
              <a:rPr lang="en-US" sz="2400">
                <a:latin typeface="Times New Roman" pitchFamily="18" charset="0"/>
              </a:rPr>
              <a:t>y</a:t>
            </a:r>
          </a:p>
          <a:p>
            <a:r>
              <a:rPr lang="en-US" sz="2400">
                <a:latin typeface="Times New Roman" pitchFamily="18" charset="0"/>
              </a:rPr>
              <a:t>a    =</a:t>
            </a:r>
          </a:p>
          <a:p>
            <a:r>
              <a:rPr lang="en-US" sz="2400">
                <a:latin typeface="Times New Roman" pitchFamily="18" charset="0"/>
              </a:rPr>
              <a:t>m</a:t>
            </a:r>
          </a:p>
        </p:txBody>
      </p:sp>
      <p:sp>
        <p:nvSpPr>
          <p:cNvPr id="72723" name="Text Box 30"/>
          <p:cNvSpPr txBox="1">
            <a:spLocks noChangeArrowheads="1"/>
          </p:cNvSpPr>
          <p:nvPr/>
        </p:nvSpPr>
        <p:spPr bwMode="auto">
          <a:xfrm>
            <a:off x="2378075" y="5124271"/>
            <a:ext cx="577402" cy="1200329"/>
          </a:xfrm>
          <a:prstGeom prst="rect">
            <a:avLst/>
          </a:prstGeom>
          <a:noFill/>
          <a:ln w="9525">
            <a:noFill/>
            <a:miter lim="800000"/>
            <a:headEnd/>
            <a:tailEnd/>
          </a:ln>
        </p:spPr>
        <p:txBody>
          <a:bodyPr wrap="none">
            <a:spAutoFit/>
          </a:bodyPr>
          <a:lstStyle/>
          <a:p>
            <a:r>
              <a:rPr lang="en-US" sz="2400" dirty="0">
                <a:latin typeface="Times New Roman" pitchFamily="18" charset="0"/>
              </a:rPr>
              <a:t>1/3</a:t>
            </a:r>
          </a:p>
          <a:p>
            <a:r>
              <a:rPr lang="en-US" sz="2400" dirty="0">
                <a:latin typeface="Times New Roman" pitchFamily="18" charset="0"/>
              </a:rPr>
              <a:t>1/3</a:t>
            </a:r>
          </a:p>
          <a:p>
            <a:r>
              <a:rPr lang="en-US" sz="2400" dirty="0">
                <a:latin typeface="Times New Roman" pitchFamily="18" charset="0"/>
              </a:rPr>
              <a:t>1/3</a:t>
            </a:r>
          </a:p>
        </p:txBody>
      </p:sp>
      <p:sp>
        <p:nvSpPr>
          <p:cNvPr id="37919" name="Text Box 31"/>
          <p:cNvSpPr txBox="1">
            <a:spLocks noChangeArrowheads="1"/>
          </p:cNvSpPr>
          <p:nvPr/>
        </p:nvSpPr>
        <p:spPr bwMode="auto">
          <a:xfrm>
            <a:off x="31400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0.33</a:t>
            </a:r>
          </a:p>
          <a:p>
            <a:r>
              <a:rPr lang="en-US" sz="2400" dirty="0">
                <a:latin typeface="Times New Roman" pitchFamily="18" charset="0"/>
              </a:rPr>
              <a:t>0.20</a:t>
            </a:r>
          </a:p>
          <a:p>
            <a:r>
              <a:rPr lang="en-US" sz="2400" dirty="0">
                <a:latin typeface="Times New Roman" pitchFamily="18" charset="0"/>
              </a:rPr>
              <a:t>0.46</a:t>
            </a:r>
          </a:p>
        </p:txBody>
      </p:sp>
      <p:sp>
        <p:nvSpPr>
          <p:cNvPr id="37920" name="Text Box 32"/>
          <p:cNvSpPr txBox="1">
            <a:spLocks noChangeArrowheads="1"/>
          </p:cNvSpPr>
          <p:nvPr/>
        </p:nvSpPr>
        <p:spPr bwMode="auto">
          <a:xfrm>
            <a:off x="39782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0.24</a:t>
            </a:r>
          </a:p>
          <a:p>
            <a:r>
              <a:rPr lang="en-US" sz="2400" dirty="0">
                <a:latin typeface="Times New Roman" pitchFamily="18" charset="0"/>
              </a:rPr>
              <a:t>0.20</a:t>
            </a:r>
          </a:p>
          <a:p>
            <a:r>
              <a:rPr lang="en-US" sz="2400" dirty="0">
                <a:latin typeface="Times New Roman" pitchFamily="18" charset="0"/>
              </a:rPr>
              <a:t>0.52</a:t>
            </a:r>
          </a:p>
        </p:txBody>
      </p:sp>
      <p:sp>
        <p:nvSpPr>
          <p:cNvPr id="37921" name="Text Box 33"/>
          <p:cNvSpPr txBox="1">
            <a:spLocks noChangeArrowheads="1"/>
          </p:cNvSpPr>
          <p:nvPr/>
        </p:nvSpPr>
        <p:spPr bwMode="auto">
          <a:xfrm>
            <a:off x="48926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0.26</a:t>
            </a:r>
          </a:p>
          <a:p>
            <a:r>
              <a:rPr lang="en-US" sz="2400" dirty="0">
                <a:latin typeface="Times New Roman" pitchFamily="18" charset="0"/>
              </a:rPr>
              <a:t>0.18</a:t>
            </a:r>
          </a:p>
          <a:p>
            <a:r>
              <a:rPr lang="en-US" sz="2400" dirty="0">
                <a:latin typeface="Times New Roman" pitchFamily="18" charset="0"/>
              </a:rPr>
              <a:t>0.56</a:t>
            </a:r>
          </a:p>
        </p:txBody>
      </p:sp>
      <p:sp>
        <p:nvSpPr>
          <p:cNvPr id="37922" name="Text Box 34"/>
          <p:cNvSpPr txBox="1">
            <a:spLocks noChangeArrowheads="1"/>
          </p:cNvSpPr>
          <p:nvPr/>
        </p:nvSpPr>
        <p:spPr bwMode="auto">
          <a:xfrm>
            <a:off x="6797675" y="5124271"/>
            <a:ext cx="885179" cy="1200329"/>
          </a:xfrm>
          <a:prstGeom prst="rect">
            <a:avLst/>
          </a:prstGeom>
          <a:noFill/>
          <a:ln w="9525">
            <a:noFill/>
            <a:miter lim="800000"/>
            <a:headEnd/>
            <a:tailEnd/>
          </a:ln>
        </p:spPr>
        <p:txBody>
          <a:bodyPr wrap="none">
            <a:spAutoFit/>
          </a:bodyPr>
          <a:lstStyle/>
          <a:p>
            <a:r>
              <a:rPr lang="en-US" sz="2400" dirty="0">
                <a:latin typeface="Times New Roman" pitchFamily="18" charset="0"/>
              </a:rPr>
              <a:t>  7/33</a:t>
            </a:r>
          </a:p>
          <a:p>
            <a:r>
              <a:rPr lang="en-US" sz="2400" dirty="0">
                <a:latin typeface="Times New Roman" pitchFamily="18" charset="0"/>
              </a:rPr>
              <a:t>  5/33</a:t>
            </a:r>
          </a:p>
          <a:p>
            <a:r>
              <a:rPr lang="en-US" sz="2400" dirty="0">
                <a:latin typeface="Times New Roman" pitchFamily="18" charset="0"/>
              </a:rPr>
              <a:t>21/33</a:t>
            </a:r>
          </a:p>
        </p:txBody>
      </p:sp>
      <p:sp>
        <p:nvSpPr>
          <p:cNvPr id="37923" name="Text Box 35"/>
          <p:cNvSpPr txBox="1">
            <a:spLocks noChangeArrowheads="1"/>
          </p:cNvSpPr>
          <p:nvPr/>
        </p:nvSpPr>
        <p:spPr bwMode="auto">
          <a:xfrm>
            <a:off x="5867400" y="5470346"/>
            <a:ext cx="565150" cy="457200"/>
          </a:xfrm>
          <a:prstGeom prst="rect">
            <a:avLst/>
          </a:prstGeom>
          <a:noFill/>
          <a:ln w="9525">
            <a:noFill/>
            <a:miter lim="800000"/>
            <a:headEnd/>
            <a:tailEnd/>
          </a:ln>
        </p:spPr>
        <p:txBody>
          <a:bodyPr wrap="none">
            <a:spAutoFit/>
          </a:bodyPr>
          <a:lstStyle/>
          <a:p>
            <a:r>
              <a:rPr lang="en-US" sz="2400">
                <a:latin typeface="Times New Roman" pitchFamily="18" charset="0"/>
              </a:rPr>
              <a:t>. . .</a:t>
            </a:r>
          </a:p>
        </p:txBody>
      </p:sp>
      <p:sp>
        <p:nvSpPr>
          <p:cNvPr id="27" name="Slide Number Placeholder 26"/>
          <p:cNvSpPr>
            <a:spLocks noGrp="1"/>
          </p:cNvSpPr>
          <p:nvPr>
            <p:ph type="sldNum" sz="quarter" idx="12"/>
          </p:nvPr>
        </p:nvSpPr>
        <p:spPr/>
        <p:txBody>
          <a:bodyPr/>
          <a:lstStyle/>
          <a:p>
            <a:pPr>
              <a:defRPr/>
            </a:pPr>
            <a:fld id="{2F1ED495-67E5-48E0-A15B-A1339E69207C}" type="slidenum">
              <a:rPr lang="en-US"/>
              <a:pPr>
                <a:defRPr/>
              </a:pPr>
              <a:t>46</a:t>
            </a:fld>
            <a:endParaRPr lang="en-US"/>
          </a:p>
        </p:txBody>
      </p:sp>
      <p:sp>
        <p:nvSpPr>
          <p:cNvPr id="28" name="Footer Placeholder 27"/>
          <p:cNvSpPr>
            <a:spLocks noGrp="1"/>
          </p:cNvSpPr>
          <p:nvPr>
            <p:ph type="ftr" sz="quarter" idx="11"/>
          </p:nvPr>
        </p:nvSpPr>
        <p:spPr/>
        <p:txBody>
          <a:bodyPr/>
          <a:lstStyle/>
          <a:p>
            <a:pPr>
              <a:defRPr/>
            </a:pPr>
            <a:r>
              <a:rPr lang="nn-NO"/>
              <a:t>J. Leskovec, A. Rajaraman, J. Ullman: Mining of Massive Datasets, http://www.mmds.org</a:t>
            </a:r>
            <a:endParaRPr lang="en-US"/>
          </a:p>
        </p:txBody>
      </p:sp>
      <p:cxnSp>
        <p:nvCxnSpPr>
          <p:cNvPr id="30" name="Straight Arrow Connector 29"/>
          <p:cNvCxnSpPr>
            <a:stCxn id="51" idx="3"/>
            <a:endCxn id="50" idx="5"/>
          </p:cNvCxnSpPr>
          <p:nvPr/>
        </p:nvCxnSpPr>
        <p:spPr>
          <a:xfrm flipH="1" flipV="1">
            <a:off x="1017996" y="4058641"/>
            <a:ext cx="2461200" cy="185333"/>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9" idx="4"/>
            <a:endCxn id="50" idx="7"/>
          </p:cNvCxnSpPr>
          <p:nvPr/>
        </p:nvCxnSpPr>
        <p:spPr>
          <a:xfrm flipH="1">
            <a:off x="1017997" y="2099876"/>
            <a:ext cx="979205" cy="15729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1" idx="0"/>
            <a:endCxn id="49" idx="5"/>
          </p:cNvCxnSpPr>
          <p:nvPr/>
        </p:nvCxnSpPr>
        <p:spPr>
          <a:xfrm flipH="1" flipV="1">
            <a:off x="2191176" y="2019973"/>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50" idx="6"/>
            <a:endCxn id="51" idx="2"/>
          </p:cNvCxnSpPr>
          <p:nvPr/>
        </p:nvCxnSpPr>
        <p:spPr>
          <a:xfrm>
            <a:off x="1098342" y="3865739"/>
            <a:ext cx="2300508" cy="1853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8" name="Curved Connector 47"/>
          <p:cNvCxnSpPr>
            <a:stCxn id="49" idx="6"/>
            <a:endCxn id="49" idx="0"/>
          </p:cNvCxnSpPr>
          <p:nvPr/>
        </p:nvCxnSpPr>
        <p:spPr>
          <a:xfrm flipH="1" flipV="1">
            <a:off x="1997202" y="1554266"/>
            <a:ext cx="274320" cy="272805"/>
          </a:xfrm>
          <a:prstGeom prst="curvedConnector4">
            <a:avLst>
              <a:gd name="adj1" fmla="val -83333"/>
              <a:gd name="adj2" fmla="val 183796"/>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9" name="Oval 48"/>
          <p:cNvSpPr/>
          <p:nvPr/>
        </p:nvSpPr>
        <p:spPr>
          <a:xfrm>
            <a:off x="1722882" y="1554266"/>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y</a:t>
            </a:r>
          </a:p>
        </p:txBody>
      </p:sp>
      <p:sp>
        <p:nvSpPr>
          <p:cNvPr id="50" name="Oval 49"/>
          <p:cNvSpPr/>
          <p:nvPr/>
        </p:nvSpPr>
        <p:spPr>
          <a:xfrm>
            <a:off x="549702" y="3592934"/>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a</a:t>
            </a:r>
          </a:p>
        </p:txBody>
      </p:sp>
      <p:sp>
        <p:nvSpPr>
          <p:cNvPr id="51" name="Oval 50"/>
          <p:cNvSpPr/>
          <p:nvPr/>
        </p:nvSpPr>
        <p:spPr>
          <a:xfrm>
            <a:off x="3398850" y="3778267"/>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m</a:t>
            </a:r>
          </a:p>
        </p:txBody>
      </p:sp>
      <p:cxnSp>
        <p:nvCxnSpPr>
          <p:cNvPr id="32" name="Curved Connector 31"/>
          <p:cNvCxnSpPr/>
          <p:nvPr/>
        </p:nvCxnSpPr>
        <p:spPr>
          <a:xfrm flipH="1" flipV="1">
            <a:off x="3718864" y="3821793"/>
            <a:ext cx="228600" cy="228600"/>
          </a:xfrm>
          <a:prstGeom prst="curvedConnector4">
            <a:avLst>
              <a:gd name="adj1" fmla="val -100000"/>
              <a:gd name="adj2" fmla="val 200000"/>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49" idx="4"/>
            <a:endCxn id="51" idx="1"/>
          </p:cNvCxnSpPr>
          <p:nvPr/>
        </p:nvCxnSpPr>
        <p:spPr>
          <a:xfrm>
            <a:off x="1997202" y="2099876"/>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50" idx="0"/>
            <a:endCxn id="49" idx="3"/>
          </p:cNvCxnSpPr>
          <p:nvPr/>
        </p:nvCxnSpPr>
        <p:spPr>
          <a:xfrm flipV="1">
            <a:off x="824022" y="2019973"/>
            <a:ext cx="979206" cy="1572961"/>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rot="18135060">
            <a:off x="782111" y="2682915"/>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36" name="TextBox 35"/>
          <p:cNvSpPr txBox="1"/>
          <p:nvPr/>
        </p:nvSpPr>
        <p:spPr>
          <a:xfrm rot="318447">
            <a:off x="1769928" y="3636410"/>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37" name="TextBox 36"/>
          <p:cNvSpPr txBox="1"/>
          <p:nvPr/>
        </p:nvSpPr>
        <p:spPr>
          <a:xfrm rot="419834">
            <a:off x="1727306" y="4094361"/>
            <a:ext cx="633507" cy="369332"/>
          </a:xfrm>
          <a:prstGeom prst="rect">
            <a:avLst/>
          </a:prstGeom>
          <a:noFill/>
        </p:spPr>
        <p:txBody>
          <a:bodyPr wrap="none" rtlCol="0">
            <a:spAutoFit/>
          </a:bodyPr>
          <a:lstStyle/>
          <a:p>
            <a:r>
              <a:rPr lang="en-US" dirty="0">
                <a:latin typeface="Arial" pitchFamily="34" charset="0"/>
                <a:cs typeface="Arial" pitchFamily="34" charset="0"/>
              </a:rPr>
              <a:t>1/15</a:t>
            </a:r>
          </a:p>
        </p:txBody>
      </p:sp>
      <p:sp>
        <p:nvSpPr>
          <p:cNvPr id="38" name="TextBox 37"/>
          <p:cNvSpPr txBox="1"/>
          <p:nvPr/>
        </p:nvSpPr>
        <p:spPr>
          <a:xfrm>
            <a:off x="3753833" y="3275894"/>
            <a:ext cx="697627" cy="338554"/>
          </a:xfrm>
          <a:prstGeom prst="rect">
            <a:avLst/>
          </a:prstGeom>
          <a:noFill/>
        </p:spPr>
        <p:txBody>
          <a:bodyPr wrap="none" rtlCol="0">
            <a:spAutoFit/>
          </a:bodyPr>
          <a:lstStyle/>
          <a:p>
            <a:r>
              <a:rPr lang="en-US" sz="1600" dirty="0">
                <a:latin typeface="Arial" pitchFamily="34" charset="0"/>
                <a:cs typeface="Arial" pitchFamily="34" charset="0"/>
              </a:rPr>
              <a:t>13/15</a:t>
            </a:r>
          </a:p>
        </p:txBody>
      </p:sp>
      <p:sp>
        <p:nvSpPr>
          <p:cNvPr id="39" name="TextBox 38"/>
          <p:cNvSpPr txBox="1"/>
          <p:nvPr/>
        </p:nvSpPr>
        <p:spPr>
          <a:xfrm rot="2896627">
            <a:off x="2776945" y="2631195"/>
            <a:ext cx="583814" cy="338554"/>
          </a:xfrm>
          <a:prstGeom prst="rect">
            <a:avLst/>
          </a:prstGeom>
          <a:noFill/>
        </p:spPr>
        <p:txBody>
          <a:bodyPr wrap="none" rtlCol="0">
            <a:spAutoFit/>
          </a:bodyPr>
          <a:lstStyle/>
          <a:p>
            <a:r>
              <a:rPr lang="en-US" sz="1600" dirty="0">
                <a:latin typeface="Arial" pitchFamily="34" charset="0"/>
                <a:cs typeface="Arial" pitchFamily="34" charset="0"/>
              </a:rPr>
              <a:t>1/15</a:t>
            </a:r>
          </a:p>
        </p:txBody>
      </p:sp>
      <p:sp>
        <p:nvSpPr>
          <p:cNvPr id="40" name="TextBox 39"/>
          <p:cNvSpPr txBox="1"/>
          <p:nvPr/>
        </p:nvSpPr>
        <p:spPr>
          <a:xfrm rot="2760934">
            <a:off x="2308959" y="2877238"/>
            <a:ext cx="583814" cy="338554"/>
          </a:xfrm>
          <a:prstGeom prst="rect">
            <a:avLst/>
          </a:prstGeom>
          <a:noFill/>
        </p:spPr>
        <p:txBody>
          <a:bodyPr wrap="none" rtlCol="0">
            <a:spAutoFit/>
          </a:bodyPr>
          <a:lstStyle/>
          <a:p>
            <a:r>
              <a:rPr lang="en-US" sz="1600" dirty="0">
                <a:latin typeface="Arial" pitchFamily="34" charset="0"/>
                <a:cs typeface="Arial" pitchFamily="34" charset="0"/>
              </a:rPr>
              <a:t>1/15</a:t>
            </a:r>
          </a:p>
        </p:txBody>
      </p:sp>
      <p:sp>
        <p:nvSpPr>
          <p:cNvPr id="41" name="TextBox 40"/>
          <p:cNvSpPr txBox="1"/>
          <p:nvPr/>
        </p:nvSpPr>
        <p:spPr>
          <a:xfrm rot="2424277">
            <a:off x="134652" y="4355068"/>
            <a:ext cx="633507" cy="369332"/>
          </a:xfrm>
          <a:prstGeom prst="rect">
            <a:avLst/>
          </a:prstGeom>
          <a:noFill/>
        </p:spPr>
        <p:txBody>
          <a:bodyPr wrap="none" rtlCol="0">
            <a:spAutoFit/>
          </a:bodyPr>
          <a:lstStyle/>
          <a:p>
            <a:r>
              <a:rPr lang="en-US" dirty="0">
                <a:latin typeface="Arial" pitchFamily="34" charset="0"/>
                <a:cs typeface="Arial" pitchFamily="34" charset="0"/>
              </a:rPr>
              <a:t>1/15</a:t>
            </a:r>
          </a:p>
        </p:txBody>
      </p:sp>
      <p:cxnSp>
        <p:nvCxnSpPr>
          <p:cNvPr id="42" name="Curved Connector 41"/>
          <p:cNvCxnSpPr>
            <a:stCxn id="50" idx="4"/>
            <a:endCxn id="50" idx="2"/>
          </p:cNvCxnSpPr>
          <p:nvPr/>
        </p:nvCxnSpPr>
        <p:spPr>
          <a:xfrm rot="5400000" flipH="1">
            <a:off x="550459" y="3864982"/>
            <a:ext cx="272805" cy="274320"/>
          </a:xfrm>
          <a:prstGeom prst="curvedConnector4">
            <a:avLst>
              <a:gd name="adj1" fmla="val -83796"/>
              <a:gd name="adj2" fmla="val 183333"/>
            </a:avLst>
          </a:prstGeom>
          <a:ln w="28575">
            <a:solidFill>
              <a:srgbClr val="008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472114" y="1321352"/>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44" name="TextBox 43"/>
          <p:cNvSpPr txBox="1"/>
          <p:nvPr/>
        </p:nvSpPr>
        <p:spPr>
          <a:xfrm rot="18135060">
            <a:off x="1306275" y="2798371"/>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52" name="Rectangle 43"/>
          <p:cNvSpPr>
            <a:spLocks noChangeArrowheads="1"/>
          </p:cNvSpPr>
          <p:nvPr/>
        </p:nvSpPr>
        <p:spPr bwMode="auto">
          <a:xfrm>
            <a:off x="4987502" y="1630660"/>
            <a:ext cx="13716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3" name="Text Box 44"/>
          <p:cNvSpPr txBox="1">
            <a:spLocks noChangeArrowheads="1"/>
          </p:cNvSpPr>
          <p:nvPr/>
        </p:nvSpPr>
        <p:spPr bwMode="auto">
          <a:xfrm>
            <a:off x="4584277" y="1595735"/>
            <a:ext cx="1816523" cy="1200329"/>
          </a:xfrm>
          <a:prstGeom prst="rect">
            <a:avLst/>
          </a:prstGeom>
          <a:noFill/>
          <a:ln w="9525">
            <a:noFill/>
            <a:miter lim="800000"/>
            <a:headEnd/>
            <a:tailEnd/>
          </a:ln>
        </p:spPr>
        <p:txBody>
          <a:bodyPr wrap="none">
            <a:spAutoFit/>
          </a:bodyPr>
          <a:lstStyle/>
          <a:p>
            <a:r>
              <a:rPr lang="en-US" sz="2400" dirty="0">
                <a:latin typeface="Times New Roman" pitchFamily="18" charset="0"/>
              </a:rPr>
              <a:t>     1/2 1/2   0</a:t>
            </a:r>
          </a:p>
          <a:p>
            <a:r>
              <a:rPr lang="en-US" sz="2400" dirty="0">
                <a:latin typeface="Times New Roman" pitchFamily="18" charset="0"/>
              </a:rPr>
              <a:t>     1/2   0    0</a:t>
            </a:r>
          </a:p>
          <a:p>
            <a:r>
              <a:rPr lang="en-US" sz="2400" dirty="0">
                <a:latin typeface="Times New Roman" pitchFamily="18" charset="0"/>
              </a:rPr>
              <a:t>      0   1/2   1</a:t>
            </a:r>
          </a:p>
        </p:txBody>
      </p:sp>
      <p:sp>
        <p:nvSpPr>
          <p:cNvPr id="54" name="Rectangle 45"/>
          <p:cNvSpPr>
            <a:spLocks noChangeArrowheads="1"/>
          </p:cNvSpPr>
          <p:nvPr/>
        </p:nvSpPr>
        <p:spPr bwMode="auto">
          <a:xfrm>
            <a:off x="7543800" y="1630660"/>
            <a:ext cx="14478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5" name="Text Box 46"/>
          <p:cNvSpPr txBox="1">
            <a:spLocks noChangeArrowheads="1"/>
          </p:cNvSpPr>
          <p:nvPr/>
        </p:nvSpPr>
        <p:spPr bwMode="auto">
          <a:xfrm>
            <a:off x="7251700" y="1595735"/>
            <a:ext cx="1733550" cy="1187450"/>
          </a:xfrm>
          <a:prstGeom prst="rect">
            <a:avLst/>
          </a:prstGeom>
          <a:noFill/>
          <a:ln w="9525">
            <a:noFill/>
            <a:miter lim="800000"/>
            <a:headEnd/>
            <a:tailEnd/>
          </a:ln>
        </p:spPr>
        <p:txBody>
          <a:bodyPr wrap="none">
            <a:spAutoFit/>
          </a:bodyPr>
          <a:lstStyle/>
          <a:p>
            <a:r>
              <a:rPr lang="en-US" sz="2400" dirty="0">
                <a:latin typeface="Times New Roman" pitchFamily="18" charset="0"/>
              </a:rPr>
              <a:t>   1/3 1/3 1/3</a:t>
            </a:r>
          </a:p>
          <a:p>
            <a:r>
              <a:rPr lang="en-US" sz="2400" dirty="0">
                <a:latin typeface="Times New Roman" pitchFamily="18" charset="0"/>
              </a:rPr>
              <a:t>   1/3 1/3 1/3</a:t>
            </a:r>
          </a:p>
          <a:p>
            <a:r>
              <a:rPr lang="en-US" sz="2400" dirty="0">
                <a:latin typeface="Times New Roman" pitchFamily="18" charset="0"/>
              </a:rPr>
              <a:t>   1/3 1/3 1/3</a:t>
            </a:r>
          </a:p>
        </p:txBody>
      </p:sp>
      <p:sp>
        <p:nvSpPr>
          <p:cNvPr id="56" name="Rectangle 47"/>
          <p:cNvSpPr>
            <a:spLocks noChangeArrowheads="1"/>
          </p:cNvSpPr>
          <p:nvPr/>
        </p:nvSpPr>
        <p:spPr bwMode="auto">
          <a:xfrm>
            <a:off x="5791200" y="2971800"/>
            <a:ext cx="2216150" cy="1260475"/>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7" name="Text Box 48"/>
          <p:cNvSpPr txBox="1">
            <a:spLocks noChangeArrowheads="1"/>
          </p:cNvSpPr>
          <p:nvPr/>
        </p:nvSpPr>
        <p:spPr bwMode="auto">
          <a:xfrm>
            <a:off x="5387975" y="2971800"/>
            <a:ext cx="2755883" cy="1200329"/>
          </a:xfrm>
          <a:prstGeom prst="rect">
            <a:avLst/>
          </a:prstGeom>
          <a:noFill/>
          <a:ln w="9525">
            <a:noFill/>
            <a:miter lim="800000"/>
            <a:headEnd/>
            <a:tailEnd/>
          </a:ln>
        </p:spPr>
        <p:txBody>
          <a:bodyPr wrap="none">
            <a:spAutoFit/>
          </a:bodyPr>
          <a:lstStyle/>
          <a:p>
            <a:r>
              <a:rPr lang="en-US" sz="2400" dirty="0">
                <a:latin typeface="Times New Roman" pitchFamily="18" charset="0"/>
              </a:rPr>
              <a:t>y   7/15  7/15   1/15</a:t>
            </a:r>
          </a:p>
          <a:p>
            <a:r>
              <a:rPr lang="en-US" sz="2400" dirty="0">
                <a:latin typeface="Times New Roman" pitchFamily="18" charset="0"/>
              </a:rPr>
              <a:t>a   7/15  1/15   1/15</a:t>
            </a:r>
          </a:p>
          <a:p>
            <a:r>
              <a:rPr lang="en-US" sz="2400" dirty="0">
                <a:latin typeface="Times New Roman" pitchFamily="18" charset="0"/>
              </a:rPr>
              <a:t>m  1/15  7/15  13/15</a:t>
            </a:r>
          </a:p>
        </p:txBody>
      </p:sp>
      <p:sp>
        <p:nvSpPr>
          <p:cNvPr id="58" name="Text Box 49"/>
          <p:cNvSpPr txBox="1">
            <a:spLocks noChangeArrowheads="1"/>
          </p:cNvSpPr>
          <p:nvPr/>
        </p:nvSpPr>
        <p:spPr bwMode="auto">
          <a:xfrm>
            <a:off x="4431877" y="193546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59" name="Text Box 50"/>
          <p:cNvSpPr txBox="1">
            <a:spLocks noChangeArrowheads="1"/>
          </p:cNvSpPr>
          <p:nvPr/>
        </p:nvSpPr>
        <p:spPr bwMode="auto">
          <a:xfrm>
            <a:off x="6689725" y="1898948"/>
            <a:ext cx="869950" cy="457200"/>
          </a:xfrm>
          <a:prstGeom prst="rect">
            <a:avLst/>
          </a:prstGeom>
          <a:noFill/>
          <a:ln w="9525">
            <a:noFill/>
            <a:miter lim="800000"/>
            <a:headEnd/>
            <a:tailEnd/>
          </a:ln>
        </p:spPr>
        <p:txBody>
          <a:bodyPr wrap="none">
            <a:spAutoFit/>
          </a:bodyPr>
          <a:lstStyle/>
          <a:p>
            <a:r>
              <a:rPr lang="en-US" sz="2400" dirty="0">
                <a:latin typeface="Corbel" pitchFamily="34" charset="0"/>
              </a:rPr>
              <a:t>+ 0.2</a:t>
            </a:r>
          </a:p>
        </p:txBody>
      </p:sp>
      <p:sp>
        <p:nvSpPr>
          <p:cNvPr id="60" name="TextBox 59"/>
          <p:cNvSpPr txBox="1"/>
          <p:nvPr/>
        </p:nvSpPr>
        <p:spPr>
          <a:xfrm>
            <a:off x="5449707" y="1101308"/>
            <a:ext cx="441146" cy="461665"/>
          </a:xfrm>
          <a:prstGeom prst="rect">
            <a:avLst/>
          </a:prstGeom>
          <a:noFill/>
        </p:spPr>
        <p:txBody>
          <a:bodyPr wrap="none" rtlCol="0">
            <a:spAutoFit/>
          </a:bodyPr>
          <a:lstStyle/>
          <a:p>
            <a:r>
              <a:rPr lang="en-US" sz="2400" b="1" dirty="0">
                <a:solidFill>
                  <a:srgbClr val="008000"/>
                </a:solidFill>
                <a:latin typeface="Arial" pitchFamily="34" charset="0"/>
                <a:cs typeface="Arial" pitchFamily="34" charset="0"/>
              </a:rPr>
              <a:t>M</a:t>
            </a:r>
          </a:p>
        </p:txBody>
      </p:sp>
      <p:sp>
        <p:nvSpPr>
          <p:cNvPr id="61" name="TextBox 60"/>
          <p:cNvSpPr txBox="1"/>
          <p:nvPr/>
        </p:nvSpPr>
        <p:spPr>
          <a:xfrm>
            <a:off x="7239000" y="1050943"/>
            <a:ext cx="1739579" cy="461665"/>
          </a:xfrm>
          <a:prstGeom prst="rect">
            <a:avLst/>
          </a:prstGeom>
          <a:noFill/>
        </p:spPr>
        <p:txBody>
          <a:bodyPr wrap="none" rtlCol="0">
            <a:spAutoFit/>
          </a:bodyPr>
          <a:lstStyle/>
          <a:p>
            <a:pPr lvl="1"/>
            <a:r>
              <a:rPr lang="en-US" sz="2400" b="1" dirty="0">
                <a:solidFill>
                  <a:srgbClr val="008000"/>
                </a:solidFill>
                <a:latin typeface="Arial" pitchFamily="34" charset="0"/>
                <a:cs typeface="Arial" pitchFamily="34" charset="0"/>
              </a:rPr>
              <a:t>[1/N]</a:t>
            </a:r>
            <a:r>
              <a:rPr lang="en-US" sz="2400" b="1" baseline="-25000" dirty="0" err="1">
                <a:solidFill>
                  <a:srgbClr val="008000"/>
                </a:solidFill>
                <a:latin typeface="Arial" pitchFamily="34" charset="0"/>
                <a:cs typeface="Arial" pitchFamily="34" charset="0"/>
              </a:rPr>
              <a:t>NxN</a:t>
            </a:r>
            <a:endParaRPr lang="en-US" sz="2400" b="1" baseline="-25000" dirty="0">
              <a:solidFill>
                <a:srgbClr val="008000"/>
              </a:solidFill>
              <a:latin typeface="Arial" pitchFamily="34" charset="0"/>
              <a:cs typeface="Arial" pitchFamily="34" charset="0"/>
            </a:endParaRPr>
          </a:p>
        </p:txBody>
      </p:sp>
      <p:sp>
        <p:nvSpPr>
          <p:cNvPr id="62" name="TextBox 61"/>
          <p:cNvSpPr txBox="1"/>
          <p:nvPr/>
        </p:nvSpPr>
        <p:spPr>
          <a:xfrm>
            <a:off x="6836316" y="4308475"/>
            <a:ext cx="407484" cy="461665"/>
          </a:xfrm>
          <a:prstGeom prst="rect">
            <a:avLst/>
          </a:prstGeom>
          <a:noFill/>
        </p:spPr>
        <p:txBody>
          <a:bodyPr wrap="none" rtlCol="0">
            <a:spAutoFit/>
          </a:bodyPr>
          <a:lstStyle/>
          <a:p>
            <a:r>
              <a:rPr lang="en-US" sz="2400" b="1" dirty="0">
                <a:solidFill>
                  <a:srgbClr val="008000"/>
                </a:solidFill>
                <a:latin typeface="Arial" pitchFamily="34" charset="0"/>
                <a:cs typeface="Arial" pitchFamily="34" charset="0"/>
              </a:rPr>
              <a:t>A</a:t>
            </a:r>
          </a:p>
        </p:txBody>
      </p:sp>
    </p:spTree>
    <p:extLst>
      <p:ext uri="{BB962C8B-B14F-4D97-AF65-F5344CB8AC3E}">
        <p14:creationId xmlns:p14="http://schemas.microsoft.com/office/powerpoint/2010/main" val="32600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dissolve">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9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9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9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9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9" grpId="0" autoUpdateAnimBg="0"/>
      <p:bldP spid="37920" grpId="0" autoUpdateAnimBg="0"/>
      <p:bldP spid="37921" grpId="0" autoUpdateAnimBg="0"/>
      <p:bldP spid="37922" grpId="0" autoUpdateAnimBg="0"/>
      <p:bldP spid="37923" grpId="0" autoUpdateAnimBg="0"/>
      <p:bldP spid="35" grpId="0"/>
      <p:bldP spid="36" grpId="0"/>
      <p:bldP spid="37" grpId="0"/>
      <p:bldP spid="38" grpId="0"/>
      <p:bldP spid="39" grpId="0"/>
      <p:bldP spid="40" grpId="0"/>
      <p:bldP spid="41" grpId="0"/>
      <p:bldP spid="43" grpId="0"/>
      <p:bldP spid="44" grpId="0"/>
      <p:bldP spid="52" grpId="0" animBg="1"/>
      <p:bldP spid="53" grpId="0"/>
      <p:bldP spid="54" grpId="0" animBg="1"/>
      <p:bldP spid="55" grpId="0"/>
      <p:bldP spid="56" grpId="0" animBg="1"/>
      <p:bldP spid="57" grpId="0"/>
      <p:bldP spid="58" grpId="0"/>
      <p:bldP spid="59" grpId="0"/>
      <p:bldP spid="6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How do we actually compute the PageRank?</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9687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Computing Page Rank</a:t>
            </a:r>
          </a:p>
        </p:txBody>
      </p:sp>
      <p:sp>
        <p:nvSpPr>
          <p:cNvPr id="88067" name="Rectangle 3"/>
          <p:cNvSpPr>
            <a:spLocks noGrp="1"/>
          </p:cNvSpPr>
          <p:nvPr>
            <p:ph idx="1"/>
          </p:nvPr>
        </p:nvSpPr>
        <p:spPr>
          <a:xfrm>
            <a:off x="457200" y="1295400"/>
            <a:ext cx="7983870" cy="5334001"/>
          </a:xfrm>
        </p:spPr>
        <p:txBody>
          <a:bodyPr>
            <a:normAutofit lnSpcReduction="10000"/>
          </a:bodyPr>
          <a:lstStyle/>
          <a:p>
            <a:r>
              <a:rPr lang="en-US" b="1" dirty="0">
                <a:solidFill>
                  <a:srgbClr val="0000FF"/>
                </a:solidFill>
              </a:rPr>
              <a:t>Key step is matrix-vector multiplication</a:t>
            </a:r>
          </a:p>
          <a:p>
            <a:pPr lvl="1"/>
            <a:r>
              <a:rPr lang="en-US" b="1" i="1" dirty="0" err="1"/>
              <a:t>r</a:t>
            </a:r>
            <a:r>
              <a:rPr lang="en-US" baseline="30000" dirty="0" err="1"/>
              <a:t>new</a:t>
            </a:r>
            <a:r>
              <a:rPr lang="en-US" dirty="0"/>
              <a:t> = </a:t>
            </a:r>
            <a:r>
              <a:rPr lang="en-US" b="1" i="1" dirty="0"/>
              <a:t>A </a:t>
            </a:r>
            <a:r>
              <a:rPr lang="en-US" b="1" dirty="0"/>
              <a:t>∙ </a:t>
            </a:r>
            <a:r>
              <a:rPr lang="en-US" b="1" i="1" dirty="0" err="1"/>
              <a:t>r</a:t>
            </a:r>
            <a:r>
              <a:rPr lang="en-US" baseline="30000" dirty="0" err="1"/>
              <a:t>old</a:t>
            </a:r>
            <a:endParaRPr lang="en-US" baseline="30000" dirty="0"/>
          </a:p>
          <a:p>
            <a:r>
              <a:rPr lang="en-US" dirty="0"/>
              <a:t>Easy if we have enough main memory to hold </a:t>
            </a:r>
            <a:r>
              <a:rPr lang="en-US" b="1" dirty="0"/>
              <a:t>A</a:t>
            </a:r>
            <a:r>
              <a:rPr lang="en-US" dirty="0"/>
              <a:t>, </a:t>
            </a:r>
            <a:r>
              <a:rPr lang="en-US" b="1" dirty="0" err="1"/>
              <a:t>r</a:t>
            </a:r>
            <a:r>
              <a:rPr lang="en-US" baseline="30000" dirty="0" err="1"/>
              <a:t>old</a:t>
            </a:r>
            <a:r>
              <a:rPr lang="en-US" dirty="0"/>
              <a:t>, </a:t>
            </a:r>
            <a:r>
              <a:rPr lang="en-US" b="1" dirty="0" err="1"/>
              <a:t>r</a:t>
            </a:r>
            <a:r>
              <a:rPr lang="en-US" baseline="30000" dirty="0" err="1"/>
              <a:t>new</a:t>
            </a:r>
            <a:endParaRPr lang="en-US" dirty="0"/>
          </a:p>
          <a:p>
            <a:r>
              <a:rPr lang="en-US" b="1" dirty="0">
                <a:solidFill>
                  <a:srgbClr val="D60093"/>
                </a:solidFill>
              </a:rPr>
              <a:t>Say N = 1 billion pages</a:t>
            </a:r>
          </a:p>
          <a:p>
            <a:pPr lvl="1"/>
            <a:r>
              <a:rPr lang="en-US" dirty="0"/>
              <a:t>We need 4 bytes for </a:t>
            </a:r>
            <a:br>
              <a:rPr lang="en-US" dirty="0"/>
            </a:br>
            <a:r>
              <a:rPr lang="en-US" dirty="0"/>
              <a:t>each entry (say)</a:t>
            </a:r>
          </a:p>
          <a:p>
            <a:pPr lvl="1"/>
            <a:r>
              <a:rPr lang="en-US" dirty="0"/>
              <a:t>2 billion entries for </a:t>
            </a:r>
            <a:br>
              <a:rPr lang="en-US" dirty="0"/>
            </a:br>
            <a:r>
              <a:rPr lang="en-US" dirty="0"/>
              <a:t>vectors, approx 8GB</a:t>
            </a:r>
          </a:p>
          <a:p>
            <a:pPr lvl="1"/>
            <a:r>
              <a:rPr lang="en-US" dirty="0">
                <a:solidFill>
                  <a:srgbClr val="D60093"/>
                </a:solidFill>
              </a:rPr>
              <a:t>Matrix </a:t>
            </a:r>
            <a:r>
              <a:rPr lang="en-US" b="1" dirty="0">
                <a:solidFill>
                  <a:srgbClr val="D60093"/>
                </a:solidFill>
              </a:rPr>
              <a:t>A</a:t>
            </a:r>
            <a:r>
              <a:rPr lang="en-US" dirty="0">
                <a:solidFill>
                  <a:srgbClr val="D60093"/>
                </a:solidFill>
              </a:rPr>
              <a:t> has N</a:t>
            </a:r>
            <a:r>
              <a:rPr lang="en-US" baseline="30000" dirty="0">
                <a:solidFill>
                  <a:srgbClr val="D60093"/>
                </a:solidFill>
              </a:rPr>
              <a:t>2</a:t>
            </a:r>
            <a:r>
              <a:rPr lang="en-US" dirty="0">
                <a:solidFill>
                  <a:srgbClr val="D60093"/>
                </a:solidFill>
              </a:rPr>
              <a:t> entries</a:t>
            </a:r>
          </a:p>
          <a:p>
            <a:pPr lvl="2"/>
            <a:r>
              <a:rPr lang="en-US" dirty="0"/>
              <a:t>10</a:t>
            </a:r>
            <a:r>
              <a:rPr lang="en-US" baseline="30000" dirty="0"/>
              <a:t>18</a:t>
            </a:r>
            <a:r>
              <a:rPr lang="en-US" dirty="0"/>
              <a:t> is a large number!</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48</a:t>
            </a:fld>
            <a:endParaRPr lang="en-US"/>
          </a:p>
        </p:txBody>
      </p:sp>
      <p:sp>
        <p:nvSpPr>
          <p:cNvPr id="8" name="Text Box 12"/>
          <p:cNvSpPr txBox="1">
            <a:spLocks noChangeArrowheads="1"/>
          </p:cNvSpPr>
          <p:nvPr/>
        </p:nvSpPr>
        <p:spPr bwMode="auto">
          <a:xfrm>
            <a:off x="6248400" y="4114800"/>
            <a:ext cx="992579" cy="923330"/>
          </a:xfrm>
          <a:prstGeom prst="rect">
            <a:avLst/>
          </a:prstGeom>
          <a:noFill/>
          <a:ln w="9525">
            <a:solidFill>
              <a:schemeClr val="tx1"/>
            </a:solidFill>
            <a:miter lim="800000"/>
            <a:headEnd/>
            <a:tailEnd/>
          </a:ln>
        </p:spPr>
        <p:txBody>
          <a:bodyPr wrap="none">
            <a:spAutoFit/>
          </a:bodyPr>
          <a:lstStyle/>
          <a:p>
            <a:r>
              <a:rPr lang="en-US" dirty="0">
                <a:latin typeface="Times New Roman" pitchFamily="18" charset="0"/>
              </a:rPr>
              <a:t>½   ½   0</a:t>
            </a:r>
          </a:p>
          <a:p>
            <a:r>
              <a:rPr lang="en-US" dirty="0">
                <a:latin typeface="Times New Roman" pitchFamily="18" charset="0"/>
              </a:rPr>
              <a:t> ½   0   0</a:t>
            </a:r>
          </a:p>
          <a:p>
            <a:r>
              <a:rPr lang="en-US" dirty="0">
                <a:latin typeface="Times New Roman" pitchFamily="18" charset="0"/>
              </a:rPr>
              <a:t>0    ½   1</a:t>
            </a:r>
          </a:p>
        </p:txBody>
      </p:sp>
      <p:sp>
        <p:nvSpPr>
          <p:cNvPr id="10" name="Text Box 22"/>
          <p:cNvSpPr txBox="1">
            <a:spLocks noChangeArrowheads="1"/>
          </p:cNvSpPr>
          <p:nvPr/>
        </p:nvSpPr>
        <p:spPr bwMode="auto">
          <a:xfrm>
            <a:off x="7848600" y="4114800"/>
            <a:ext cx="1184940" cy="923330"/>
          </a:xfrm>
          <a:prstGeom prst="rect">
            <a:avLst/>
          </a:prstGeom>
          <a:noFill/>
          <a:ln w="9525">
            <a:solidFill>
              <a:schemeClr val="tx1"/>
            </a:solidFill>
            <a:miter lim="800000"/>
            <a:headEnd/>
            <a:tailEnd/>
          </a:ln>
        </p:spPr>
        <p:txBody>
          <a:bodyPr wrap="none">
            <a:spAutoFit/>
          </a:bodyPr>
          <a:lstStyle/>
          <a:p>
            <a:pPr algn="ctr"/>
            <a:r>
              <a:rPr lang="en-US" dirty="0">
                <a:latin typeface="Times New Roman" pitchFamily="18" charset="0"/>
              </a:rPr>
              <a:t>1/3 1/3 1/3</a:t>
            </a:r>
          </a:p>
          <a:p>
            <a:pPr algn="ctr"/>
            <a:r>
              <a:rPr lang="en-US" dirty="0">
                <a:latin typeface="Times New Roman" pitchFamily="18" charset="0"/>
              </a:rPr>
              <a:t>1/3 1/3 1/3</a:t>
            </a:r>
          </a:p>
          <a:p>
            <a:pPr algn="ctr"/>
            <a:r>
              <a:rPr lang="en-US" dirty="0">
                <a:latin typeface="Times New Roman" pitchFamily="18" charset="0"/>
              </a:rPr>
              <a:t>1/3 1/3 1/3</a:t>
            </a:r>
          </a:p>
        </p:txBody>
      </p:sp>
      <p:sp>
        <p:nvSpPr>
          <p:cNvPr id="11" name="Rectangle 24"/>
          <p:cNvSpPr>
            <a:spLocks noChangeArrowheads="1"/>
          </p:cNvSpPr>
          <p:nvPr/>
        </p:nvSpPr>
        <p:spPr bwMode="auto">
          <a:xfrm>
            <a:off x="6815137" y="5410201"/>
            <a:ext cx="221615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12" name="Text Box 25"/>
          <p:cNvSpPr txBox="1">
            <a:spLocks noChangeArrowheads="1"/>
          </p:cNvSpPr>
          <p:nvPr/>
        </p:nvSpPr>
        <p:spPr bwMode="auto">
          <a:xfrm>
            <a:off x="6411912" y="5410200"/>
            <a:ext cx="2678938" cy="1200329"/>
          </a:xfrm>
          <a:prstGeom prst="rect">
            <a:avLst/>
          </a:prstGeom>
          <a:noFill/>
          <a:ln w="9525">
            <a:noFill/>
            <a:miter lim="800000"/>
            <a:headEnd/>
            <a:tailEnd/>
          </a:ln>
        </p:spPr>
        <p:txBody>
          <a:bodyPr wrap="none">
            <a:spAutoFit/>
          </a:bodyPr>
          <a:lstStyle/>
          <a:p>
            <a:r>
              <a:rPr lang="en-US" sz="2400" dirty="0">
                <a:latin typeface="Times New Roman" pitchFamily="18" charset="0"/>
              </a:rPr>
              <a:t>     7/15  7/15   1/15</a:t>
            </a:r>
          </a:p>
          <a:p>
            <a:r>
              <a:rPr lang="en-US" sz="2400" dirty="0">
                <a:latin typeface="Times New Roman" pitchFamily="18" charset="0"/>
              </a:rPr>
              <a:t>     7/15  1/15   1/15</a:t>
            </a:r>
          </a:p>
          <a:p>
            <a:r>
              <a:rPr lang="en-US" sz="2400" dirty="0">
                <a:latin typeface="Times New Roman" pitchFamily="18" charset="0"/>
              </a:rPr>
              <a:t>     1/15  7/15  13/15</a:t>
            </a:r>
          </a:p>
        </p:txBody>
      </p:sp>
      <p:sp>
        <p:nvSpPr>
          <p:cNvPr id="13" name="Text Box 27"/>
          <p:cNvSpPr txBox="1">
            <a:spLocks noChangeArrowheads="1"/>
          </p:cNvSpPr>
          <p:nvPr/>
        </p:nvSpPr>
        <p:spPr bwMode="auto">
          <a:xfrm>
            <a:off x="5715000" y="434340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14" name="Text Box 28"/>
          <p:cNvSpPr txBox="1">
            <a:spLocks noChangeArrowheads="1"/>
          </p:cNvSpPr>
          <p:nvPr/>
        </p:nvSpPr>
        <p:spPr bwMode="auto">
          <a:xfrm>
            <a:off x="7173494" y="4343400"/>
            <a:ext cx="739305" cy="461665"/>
          </a:xfrm>
          <a:prstGeom prst="rect">
            <a:avLst/>
          </a:prstGeom>
          <a:noFill/>
          <a:ln w="9525">
            <a:noFill/>
            <a:miter lim="800000"/>
            <a:headEnd/>
            <a:tailEnd/>
          </a:ln>
        </p:spPr>
        <p:txBody>
          <a:bodyPr wrap="none">
            <a:spAutoFit/>
          </a:bodyPr>
          <a:lstStyle/>
          <a:p>
            <a:r>
              <a:rPr lang="en-US" sz="2400" dirty="0">
                <a:latin typeface="Corbel" pitchFamily="34" charset="0"/>
              </a:rPr>
              <a:t>+0.2</a:t>
            </a:r>
          </a:p>
        </p:txBody>
      </p:sp>
      <p:sp>
        <p:nvSpPr>
          <p:cNvPr id="15" name="Rectangle 14"/>
          <p:cNvSpPr/>
          <p:nvPr/>
        </p:nvSpPr>
        <p:spPr>
          <a:xfrm>
            <a:off x="5612378" y="3505200"/>
            <a:ext cx="3684022" cy="461665"/>
          </a:xfrm>
          <a:prstGeom prst="rect">
            <a:avLst/>
          </a:prstGeom>
        </p:spPr>
        <p:txBody>
          <a:bodyPr wrap="none">
            <a:spAutoFit/>
          </a:bodyPr>
          <a:lstStyle/>
          <a:p>
            <a:pPr lvl="1"/>
            <a:r>
              <a:rPr lang="en-US" sz="2400" b="1" dirty="0"/>
              <a:t>A</a:t>
            </a:r>
            <a:r>
              <a:rPr lang="en-US" sz="2400" dirty="0"/>
              <a:t> = </a:t>
            </a:r>
            <a:r>
              <a:rPr lang="en-US" sz="2400" dirty="0">
                <a:latin typeface="Symbol" pitchFamily="18" charset="2"/>
                <a:sym typeface="Symbol" pitchFamily="18" charset="2"/>
              </a:rPr>
              <a:t></a:t>
            </a:r>
            <a:r>
              <a:rPr lang="en-US" sz="2400" b="1" dirty="0"/>
              <a:t>∙M</a:t>
            </a:r>
            <a:r>
              <a:rPr lang="en-US" sz="2400" dirty="0"/>
              <a:t> + (1-</a:t>
            </a:r>
            <a:r>
              <a:rPr lang="en-US" sz="2400" dirty="0">
                <a:latin typeface="Symbol" pitchFamily="18" charset="2"/>
                <a:sym typeface="Symbol" pitchFamily="18" charset="2"/>
              </a:rPr>
              <a:t></a:t>
            </a:r>
            <a:r>
              <a:rPr lang="en-US" sz="2400" dirty="0"/>
              <a:t>) [1/N]</a:t>
            </a:r>
            <a:r>
              <a:rPr lang="en-US" sz="2400" baseline="-25000" dirty="0" err="1"/>
              <a:t>NxN</a:t>
            </a:r>
            <a:endParaRPr lang="en-US" sz="2400" baseline="-25000" dirty="0"/>
          </a:p>
        </p:txBody>
      </p:sp>
      <p:sp>
        <p:nvSpPr>
          <p:cNvPr id="16" name="Rectangle 15"/>
          <p:cNvSpPr/>
          <p:nvPr/>
        </p:nvSpPr>
        <p:spPr>
          <a:xfrm>
            <a:off x="6264454" y="5801380"/>
            <a:ext cx="441146" cy="523220"/>
          </a:xfrm>
          <a:prstGeom prst="rect">
            <a:avLst/>
          </a:prstGeom>
        </p:spPr>
        <p:txBody>
          <a:bodyPr wrap="none">
            <a:spAutoFit/>
          </a:bodyPr>
          <a:lstStyle/>
          <a:p>
            <a:r>
              <a:rPr lang="en-US" sz="2800" dirty="0"/>
              <a:t> =</a:t>
            </a:r>
          </a:p>
        </p:txBody>
      </p:sp>
      <p:sp>
        <p:nvSpPr>
          <p:cNvPr id="17" name="Rectangle 16"/>
          <p:cNvSpPr/>
          <p:nvPr/>
        </p:nvSpPr>
        <p:spPr>
          <a:xfrm>
            <a:off x="5132135" y="4332192"/>
            <a:ext cx="676788" cy="523220"/>
          </a:xfrm>
          <a:prstGeom prst="rect">
            <a:avLst/>
          </a:prstGeom>
        </p:spPr>
        <p:txBody>
          <a:bodyPr wrap="none">
            <a:spAutoFit/>
          </a:bodyPr>
          <a:lstStyle/>
          <a:p>
            <a:r>
              <a:rPr lang="en-US" sz="2800" b="1" i="1" dirty="0">
                <a:solidFill>
                  <a:srgbClr val="008000"/>
                </a:solidFill>
              </a:rPr>
              <a:t>A</a:t>
            </a:r>
            <a:r>
              <a:rPr lang="en-US" sz="2800" dirty="0"/>
              <a:t> =</a:t>
            </a:r>
          </a:p>
        </p:txBody>
      </p:sp>
    </p:spTree>
    <p:extLst>
      <p:ext uri="{BB962C8B-B14F-4D97-AF65-F5344CB8AC3E}">
        <p14:creationId xmlns:p14="http://schemas.microsoft.com/office/powerpoint/2010/main" val="2167544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Matrix Formulation</a:t>
            </a:r>
          </a:p>
        </p:txBody>
      </p:sp>
      <p:sp>
        <p:nvSpPr>
          <p:cNvPr id="34819" name="Rectangle 3"/>
          <p:cNvSpPr>
            <a:spLocks noGrp="1" noChangeArrowheads="1"/>
          </p:cNvSpPr>
          <p:nvPr>
            <p:ph type="body" idx="1"/>
          </p:nvPr>
        </p:nvSpPr>
        <p:spPr/>
        <p:txBody>
          <a:bodyPr>
            <a:normAutofit/>
          </a:bodyPr>
          <a:lstStyle/>
          <a:p>
            <a:pPr>
              <a:lnSpc>
                <a:spcPct val="90000"/>
              </a:lnSpc>
            </a:pPr>
            <a:r>
              <a:rPr lang="en-US" dirty="0"/>
              <a:t>Suppose there are </a:t>
            </a:r>
            <a:r>
              <a:rPr lang="en-US" b="1" i="1" dirty="0"/>
              <a:t>N</a:t>
            </a:r>
            <a:r>
              <a:rPr lang="en-US" dirty="0"/>
              <a:t> pages</a:t>
            </a:r>
          </a:p>
          <a:p>
            <a:pPr>
              <a:lnSpc>
                <a:spcPct val="90000"/>
              </a:lnSpc>
            </a:pPr>
            <a:r>
              <a:rPr lang="en-US" dirty="0"/>
              <a:t>Consider page </a:t>
            </a:r>
            <a:r>
              <a:rPr lang="en-US" b="1" i="1" dirty="0" err="1"/>
              <a:t>i</a:t>
            </a:r>
            <a:r>
              <a:rPr lang="en-US" dirty="0"/>
              <a:t>, with </a:t>
            </a:r>
            <a:r>
              <a:rPr lang="en-US" b="1" dirty="0"/>
              <a:t>d</a:t>
            </a:r>
            <a:r>
              <a:rPr lang="en-US" b="1" i="1" baseline="-25000" dirty="0"/>
              <a:t>i</a:t>
            </a:r>
            <a:r>
              <a:rPr lang="en-US" dirty="0"/>
              <a:t> out-links</a:t>
            </a:r>
            <a:endParaRPr lang="en-US" b="1" i="1" baseline="-25000" dirty="0"/>
          </a:p>
          <a:p>
            <a:pPr>
              <a:lnSpc>
                <a:spcPct val="90000"/>
              </a:lnSpc>
            </a:pPr>
            <a:r>
              <a:rPr lang="en-US" dirty="0"/>
              <a:t>We have </a:t>
            </a:r>
            <a:r>
              <a:rPr lang="en-US" b="1" i="1" dirty="0" err="1"/>
              <a:t>M</a:t>
            </a:r>
            <a:r>
              <a:rPr lang="en-US" i="1" baseline="-25000" dirty="0" err="1"/>
              <a:t>ji</a:t>
            </a:r>
            <a:r>
              <a:rPr lang="en-US" dirty="0"/>
              <a:t> </a:t>
            </a:r>
            <a:r>
              <a:rPr lang="en-US" b="1" dirty="0"/>
              <a:t>= </a:t>
            </a:r>
            <a:r>
              <a:rPr lang="en-US" b="1" i="1" dirty="0"/>
              <a:t>1/|d</a:t>
            </a:r>
            <a:r>
              <a:rPr lang="en-US" b="1" i="1" baseline="-25000" dirty="0"/>
              <a:t>i</a:t>
            </a:r>
            <a:r>
              <a:rPr lang="en-US" b="1" i="1" dirty="0"/>
              <a:t>|</a:t>
            </a:r>
            <a:r>
              <a:rPr lang="en-US" b="1" dirty="0"/>
              <a:t> </a:t>
            </a:r>
            <a:r>
              <a:rPr lang="en-US" dirty="0"/>
              <a:t>when </a:t>
            </a:r>
            <a:r>
              <a:rPr lang="en-US" b="1" i="1" dirty="0" err="1"/>
              <a:t>i</a:t>
            </a:r>
            <a:r>
              <a:rPr lang="en-US" b="1" i="1" dirty="0"/>
              <a:t> </a:t>
            </a:r>
            <a:r>
              <a:rPr lang="en-US" b="1" i="1" dirty="0">
                <a:latin typeface="cmsy10" pitchFamily="34" charset="0"/>
              </a:rPr>
              <a:t>→</a:t>
            </a:r>
            <a:r>
              <a:rPr lang="en-US" b="1" i="1" dirty="0"/>
              <a:t> j</a:t>
            </a:r>
            <a:br>
              <a:rPr lang="en-US" b="1" dirty="0"/>
            </a:br>
            <a:r>
              <a:rPr lang="en-US" dirty="0"/>
              <a:t>	   and </a:t>
            </a:r>
            <a:r>
              <a:rPr lang="en-US" b="1" i="1" dirty="0" err="1"/>
              <a:t>M</a:t>
            </a:r>
            <a:r>
              <a:rPr lang="en-US" i="1" baseline="-25000" dirty="0" err="1"/>
              <a:t>ji</a:t>
            </a:r>
            <a:r>
              <a:rPr lang="en-US" i="1" dirty="0"/>
              <a:t> </a:t>
            </a:r>
            <a:r>
              <a:rPr lang="en-US" b="1" i="1" dirty="0"/>
              <a:t>= 0</a:t>
            </a:r>
            <a:r>
              <a:rPr lang="en-US" b="1" dirty="0"/>
              <a:t> </a:t>
            </a:r>
            <a:r>
              <a:rPr lang="en-US" dirty="0"/>
              <a:t>otherwise</a:t>
            </a:r>
          </a:p>
          <a:p>
            <a:pPr>
              <a:lnSpc>
                <a:spcPct val="90000"/>
              </a:lnSpc>
            </a:pPr>
            <a:r>
              <a:rPr lang="en-US" b="1" dirty="0">
                <a:solidFill>
                  <a:srgbClr val="0000FF"/>
                </a:solidFill>
              </a:rPr>
              <a:t>The random teleport is equivalent to:</a:t>
            </a:r>
          </a:p>
          <a:p>
            <a:pPr lvl="1">
              <a:lnSpc>
                <a:spcPct val="90000"/>
              </a:lnSpc>
            </a:pPr>
            <a:r>
              <a:rPr lang="en-US" dirty="0"/>
              <a:t>Adding a </a:t>
            </a:r>
            <a:r>
              <a:rPr lang="en-US" b="1" dirty="0">
                <a:solidFill>
                  <a:srgbClr val="D60093"/>
                </a:solidFill>
              </a:rPr>
              <a:t>teleport link </a:t>
            </a:r>
            <a:r>
              <a:rPr lang="en-US" dirty="0"/>
              <a:t>from </a:t>
            </a:r>
            <a:r>
              <a:rPr lang="en-US" b="1" i="1" dirty="0" err="1"/>
              <a:t>i</a:t>
            </a:r>
            <a:r>
              <a:rPr lang="en-US" dirty="0"/>
              <a:t> to every other page and setting transition probability to </a:t>
            </a:r>
            <a:r>
              <a:rPr lang="en-US" b="1" i="1" dirty="0"/>
              <a:t>(1-</a:t>
            </a:r>
            <a:r>
              <a:rPr lang="en-US" b="1" i="1" dirty="0">
                <a:latin typeface="Symbol" pitchFamily="18" charset="2"/>
                <a:sym typeface="Symbol" pitchFamily="18" charset="2"/>
              </a:rPr>
              <a:t></a:t>
            </a:r>
            <a:r>
              <a:rPr lang="en-US" b="1" i="1" dirty="0"/>
              <a:t>)/N</a:t>
            </a:r>
          </a:p>
          <a:p>
            <a:pPr lvl="1">
              <a:lnSpc>
                <a:spcPct val="90000"/>
              </a:lnSpc>
            </a:pPr>
            <a:r>
              <a:rPr lang="en-US" dirty="0"/>
              <a:t>Reducing the probability of following each </a:t>
            </a:r>
            <a:br>
              <a:rPr lang="en-US" dirty="0"/>
            </a:br>
            <a:r>
              <a:rPr lang="en-US" dirty="0"/>
              <a:t>out-link from </a:t>
            </a:r>
            <a:r>
              <a:rPr lang="en-US" b="1" i="1" dirty="0"/>
              <a:t>1/|d</a:t>
            </a:r>
            <a:r>
              <a:rPr lang="en-US" b="1" i="1" baseline="-25000" dirty="0"/>
              <a:t>i</a:t>
            </a:r>
            <a:r>
              <a:rPr lang="en-US" b="1" i="1" dirty="0"/>
              <a:t>|</a:t>
            </a:r>
            <a:r>
              <a:rPr lang="en-US" dirty="0"/>
              <a:t> to </a:t>
            </a:r>
            <a:r>
              <a:rPr lang="en-US" b="1" i="1" dirty="0">
                <a:latin typeface="Symbol" pitchFamily="18" charset="2"/>
                <a:sym typeface="Symbol" pitchFamily="18" charset="2"/>
              </a:rPr>
              <a:t></a:t>
            </a:r>
            <a:r>
              <a:rPr lang="en-US" b="1" i="1" dirty="0"/>
              <a:t>/|d</a:t>
            </a:r>
            <a:r>
              <a:rPr lang="en-US" b="1" i="1" baseline="-25000" dirty="0"/>
              <a:t>i</a:t>
            </a:r>
            <a:r>
              <a:rPr lang="en-US" b="1" i="1" dirty="0"/>
              <a:t>|</a:t>
            </a:r>
          </a:p>
          <a:p>
            <a:pPr lvl="1">
              <a:lnSpc>
                <a:spcPct val="90000"/>
              </a:lnSpc>
            </a:pPr>
            <a:r>
              <a:rPr lang="en-US" b="1" dirty="0">
                <a:solidFill>
                  <a:srgbClr val="008000"/>
                </a:solidFill>
              </a:rPr>
              <a:t>Equivalent:</a:t>
            </a:r>
            <a:r>
              <a:rPr lang="en-US" dirty="0"/>
              <a:t> Tax each page a fraction </a:t>
            </a:r>
            <a:r>
              <a:rPr lang="en-US" b="1" i="1" dirty="0"/>
              <a:t>(1-</a:t>
            </a:r>
            <a:r>
              <a:rPr lang="en-US" b="1" i="1" dirty="0">
                <a:latin typeface="Symbol" pitchFamily="18" charset="2"/>
                <a:sym typeface="Symbol" pitchFamily="18" charset="2"/>
              </a:rPr>
              <a:t></a:t>
            </a:r>
            <a:r>
              <a:rPr lang="en-US" b="1" i="1" dirty="0"/>
              <a:t>)</a:t>
            </a:r>
            <a:r>
              <a:rPr lang="en-US" dirty="0"/>
              <a:t> of its score and redistribute evenly </a:t>
            </a:r>
          </a:p>
        </p:txBody>
      </p:sp>
      <p:sp>
        <p:nvSpPr>
          <p:cNvPr id="5" name="Slide Number Placeholder 4"/>
          <p:cNvSpPr>
            <a:spLocks noGrp="1"/>
          </p:cNvSpPr>
          <p:nvPr>
            <p:ph type="sldNum" sz="quarter" idx="12"/>
          </p:nvPr>
        </p:nvSpPr>
        <p:spPr/>
        <p:txBody>
          <a:bodyPr/>
          <a:lstStyle/>
          <a:p>
            <a:pPr>
              <a:defRPr/>
            </a:pPr>
            <a:fld id="{0583AECA-BB32-4921-98F7-227BEF586A67}" type="slidenum">
              <a:rPr lang="en-US"/>
              <a:pPr>
                <a:defRPr/>
              </a:pPr>
              <a:t>49</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Tree>
    <p:extLst>
      <p:ext uri="{BB962C8B-B14F-4D97-AF65-F5344CB8AC3E}">
        <p14:creationId xmlns:p14="http://schemas.microsoft.com/office/powerpoint/2010/main" val="3838684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t="26159"/>
          <a:stretch/>
        </p:blipFill>
        <p:spPr>
          <a:xfrm>
            <a:off x="228601" y="1676400"/>
            <a:ext cx="8686800" cy="4810800"/>
          </a:xfrm>
          <a:prstGeom prst="rect">
            <a:avLst/>
          </a:prstGeom>
        </p:spPr>
      </p:pic>
      <p:sp>
        <p:nvSpPr>
          <p:cNvPr id="2" name="Title 1"/>
          <p:cNvSpPr>
            <a:spLocks noGrp="1"/>
          </p:cNvSpPr>
          <p:nvPr>
            <p:ph type="title"/>
          </p:nvPr>
        </p:nvSpPr>
        <p:spPr/>
        <p:txBody>
          <a:bodyPr/>
          <a:lstStyle/>
          <a:p>
            <a:r>
              <a:rPr lang="en-US" dirty="0"/>
              <a:t>Graph Data: Information Nets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sp>
        <p:nvSpPr>
          <p:cNvPr id="12" name="TextBox 11"/>
          <p:cNvSpPr txBox="1"/>
          <p:nvPr/>
        </p:nvSpPr>
        <p:spPr>
          <a:xfrm>
            <a:off x="2364970" y="5943600"/>
            <a:ext cx="4414089" cy="677108"/>
          </a:xfrm>
          <a:prstGeom prst="rect">
            <a:avLst/>
          </a:prstGeom>
          <a:noFill/>
        </p:spPr>
        <p:txBody>
          <a:bodyPr wrap="none" rtlCol="0">
            <a:spAutoFit/>
          </a:bodyPr>
          <a:lstStyle/>
          <a:p>
            <a:pPr algn="ctr"/>
            <a:r>
              <a:rPr lang="en-US" sz="2000" b="1" dirty="0"/>
              <a:t>Citation networks and Maps of science</a:t>
            </a:r>
          </a:p>
          <a:p>
            <a:pPr algn="ctr"/>
            <a:r>
              <a:rPr lang="en-US" b="1" dirty="0">
                <a:solidFill>
                  <a:srgbClr val="7F7F7F"/>
                </a:solidFill>
              </a:rPr>
              <a:t>[</a:t>
            </a:r>
            <a:r>
              <a:rPr lang="en-US" b="1" dirty="0" err="1">
                <a:solidFill>
                  <a:srgbClr val="7F7F7F"/>
                </a:solidFill>
              </a:rPr>
              <a:t>Börner</a:t>
            </a:r>
            <a:r>
              <a:rPr lang="en-US" b="1" dirty="0">
                <a:solidFill>
                  <a:srgbClr val="7F7F7F"/>
                </a:solidFill>
              </a:rPr>
              <a:t> et al., 2012]</a:t>
            </a:r>
          </a:p>
        </p:txBody>
      </p:sp>
    </p:spTree>
    <p:extLst>
      <p:ext uri="{BB962C8B-B14F-4D97-AF65-F5344CB8AC3E}">
        <p14:creationId xmlns:p14="http://schemas.microsoft.com/office/powerpoint/2010/main" val="4254829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lstStyle/>
          <a:p>
            <a:r>
              <a:rPr lang="en-US"/>
              <a:t>Rearranging the Equation</a:t>
            </a:r>
            <a:endParaRPr lang="en-US" dirty="0"/>
          </a:p>
        </p:txBody>
      </p:sp>
      <mc:AlternateContent xmlns:mc="http://schemas.openxmlformats.org/markup-compatibility/2006" xmlns:a14="http://schemas.microsoft.com/office/drawing/2010/main">
        <mc:Choice Requires="a14">
          <p:sp>
            <p:nvSpPr>
              <p:cNvPr id="90115" name="Rectangle 3"/>
              <p:cNvSpPr>
                <a:spLocks noGrp="1"/>
              </p:cNvSpPr>
              <p:nvPr>
                <p:ph idx="1"/>
              </p:nvPr>
            </p:nvSpPr>
            <p:spPr/>
            <p:txBody>
              <a:bodyPr>
                <a:normAutofit/>
              </a:bodyPr>
              <a:lstStyle/>
              <a:p>
                <a14:m>
                  <m:oMath xmlns:m="http://schemas.openxmlformats.org/officeDocument/2006/math">
                    <m:r>
                      <a:rPr lang="en-US" b="1" i="1" smtClean="0">
                        <a:latin typeface="Cambria Math"/>
                      </a:rPr>
                      <m:t>𝒓</m:t>
                    </m:r>
                    <m:r>
                      <a:rPr lang="en-US" b="1" i="0" smtClean="0">
                        <a:latin typeface="Cambria Math"/>
                      </a:rPr>
                      <m:t>  </m:t>
                    </m:r>
                    <m:r>
                      <a:rPr lang="en-US" b="1" smtClean="0">
                        <a:latin typeface="Cambria Math"/>
                      </a:rPr>
                      <m:t>=</m:t>
                    </m:r>
                    <m:r>
                      <a:rPr lang="en-US" b="1" i="1" smtClean="0">
                        <a:latin typeface="Cambria Math"/>
                      </a:rPr>
                      <m:t>𝑨</m:t>
                    </m:r>
                    <m:r>
                      <a:rPr lang="en-US" b="1" smtClean="0">
                        <a:latin typeface="Cambria Math"/>
                      </a:rPr>
                      <m:t>⋅</m:t>
                    </m:r>
                    <m:r>
                      <a:rPr lang="en-US" b="1" i="1" smtClean="0">
                        <a:latin typeface="Cambria Math"/>
                      </a:rPr>
                      <m:t>𝒓</m:t>
                    </m:r>
                  </m:oMath>
                </a14:m>
                <a:r>
                  <a:rPr lang="en-US" b="1" dirty="0"/>
                  <a:t>,   where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𝑨</m:t>
                        </m:r>
                      </m:e>
                      <m:sub>
                        <m:r>
                          <a:rPr lang="en-US" b="1" i="1" smtClean="0">
                            <a:latin typeface="Cambria Math"/>
                          </a:rPr>
                          <m:t>𝒋𝒊</m:t>
                        </m:r>
                      </m:sub>
                    </m:sSub>
                    <m:r>
                      <a:rPr lang="en-US" b="1">
                        <a:latin typeface="Cambria Math"/>
                      </a:rPr>
                      <m:t>=</m:t>
                    </m:r>
                    <m:r>
                      <a:rPr lang="en-US" b="1" i="1">
                        <a:latin typeface="Cambria Math"/>
                      </a:rPr>
                      <m:t>𝜷</m:t>
                    </m:r>
                    <m:sSub>
                      <m:sSubPr>
                        <m:ctrlPr>
                          <a:rPr lang="en-US" b="1" i="1">
                            <a:latin typeface="Cambria Math" panose="02040503050406030204" pitchFamily="18" charset="0"/>
                          </a:rPr>
                        </m:ctrlPr>
                      </m:sSubPr>
                      <m:e>
                        <m:r>
                          <a:rPr lang="en-US" b="1" i="0" smtClean="0">
                            <a:latin typeface="Cambria Math"/>
                          </a:rPr>
                          <m:t> </m:t>
                        </m:r>
                        <m:r>
                          <a:rPr lang="en-US" b="1" i="1">
                            <a:latin typeface="Cambria Math"/>
                          </a:rPr>
                          <m:t>𝑴</m:t>
                        </m:r>
                      </m:e>
                      <m:sub>
                        <m:r>
                          <a:rPr lang="en-US" b="1" i="1" smtClean="0">
                            <a:latin typeface="Cambria Math"/>
                          </a:rPr>
                          <m:t>𝒋𝒊</m:t>
                        </m:r>
                      </m:sub>
                    </m:sSub>
                    <m:r>
                      <a:rPr lang="en-US" b="1">
                        <a:latin typeface="Cambria Math"/>
                      </a:rPr>
                      <m:t>+</m:t>
                    </m:r>
                    <m:f>
                      <m:fPr>
                        <m:ctrlPr>
                          <a:rPr lang="en-US" b="1" i="1">
                            <a:latin typeface="Cambria Math" panose="02040503050406030204" pitchFamily="18" charset="0"/>
                          </a:rPr>
                        </m:ctrlPr>
                      </m:fPr>
                      <m:num>
                        <m:r>
                          <a:rPr lang="en-US" b="1" i="1">
                            <a:latin typeface="Cambria Math"/>
                          </a:rPr>
                          <m:t>𝟏</m:t>
                        </m:r>
                        <m:r>
                          <a:rPr lang="en-US" b="1">
                            <a:latin typeface="Cambria Math"/>
                          </a:rPr>
                          <m:t>−</m:t>
                        </m:r>
                        <m:r>
                          <a:rPr lang="en-US" b="1" i="1">
                            <a:latin typeface="Cambria Math"/>
                          </a:rPr>
                          <m:t>𝜷</m:t>
                        </m:r>
                      </m:num>
                      <m:den>
                        <m:r>
                          <a:rPr lang="en-US" b="1" i="1">
                            <a:latin typeface="Cambria Math"/>
                          </a:rPr>
                          <m:t>𝑵</m:t>
                        </m:r>
                      </m:den>
                    </m:f>
                  </m:oMath>
                </a14:m>
                <a:endParaRPr lang="en-US" b="1" dirty="0"/>
              </a:p>
              <a:p>
                <a14:m>
                  <m:oMath xmlns:m="http://schemas.openxmlformats.org/officeDocument/2006/math">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m:rPr>
                            <m:brk m:alnAt="23"/>
                          </m:rPr>
                          <a:rPr lang="en-US" b="0">
                            <a:latin typeface="Cambria Math"/>
                          </a:rPr>
                          <m:t>=</m:t>
                        </m:r>
                        <m:r>
                          <m:rPr>
                            <m:brk m:alnAt="23"/>
                          </m:rPr>
                          <a:rPr lang="en-US" b="0" i="1">
                            <a:latin typeface="Cambria Math"/>
                          </a:rPr>
                          <m:t>1</m:t>
                        </m:r>
                      </m:sub>
                      <m:sup>
                        <m:r>
                          <a:rPr lang="en-US" b="0" i="1">
                            <a:latin typeface="Cambria Math"/>
                          </a:rPr>
                          <m:t>𝑁</m:t>
                        </m:r>
                      </m:sup>
                      <m:e>
                        <m:sSub>
                          <m:sSubPr>
                            <m:ctrlPr>
                              <a:rPr lang="en-US" i="1">
                                <a:latin typeface="Cambria Math" panose="02040503050406030204" pitchFamily="18" charset="0"/>
                              </a:rPr>
                            </m:ctrlPr>
                          </m:sSubPr>
                          <m:e>
                            <m:r>
                              <a:rPr lang="en-US" b="0" i="1">
                                <a:latin typeface="Cambria Math"/>
                              </a:rPr>
                              <m:t>𝐴</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14:m>
                  <m:oMath xmlns:m="http://schemas.openxmlformats.org/officeDocument/2006/math">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panose="02040503050406030204" pitchFamily="18" charset="0"/>
                          </a:rPr>
                        </m:ctrlPr>
                      </m:naryPr>
                      <m:sub>
                        <m:r>
                          <m:rPr>
                            <m:brk m:alnAt="23"/>
                          </m:rPr>
                          <a:rPr lang="en-US" b="0" i="1" smtClean="0">
                            <a:latin typeface="Cambria Math"/>
                          </a:rPr>
                          <m:t>𝑖</m:t>
                        </m:r>
                        <m:r>
                          <a:rPr lang="en-US" b="0">
                            <a:latin typeface="Cambria Math"/>
                          </a:rPr>
                          <m:t>=</m:t>
                        </m:r>
                        <m:r>
                          <a:rPr lang="en-US" b="0" i="1">
                            <a:latin typeface="Cambria Math"/>
                          </a:rPr>
                          <m:t>1</m:t>
                        </m:r>
                      </m:sub>
                      <m:sup>
                        <m:r>
                          <a:rPr lang="en-US" b="0" i="1">
                            <a:latin typeface="Cambria Math"/>
                          </a:rPr>
                          <m:t>𝑁</m:t>
                        </m:r>
                      </m:sup>
                      <m:e>
                        <m:d>
                          <m:dPr>
                            <m:begChr m:val="["/>
                            <m:endChr m:val="]"/>
                            <m:ctrlPr>
                              <a:rPr lang="en-US" i="1">
                                <a:latin typeface="Cambria Math" panose="02040503050406030204" pitchFamily="18" charset="0"/>
                              </a:rPr>
                            </m:ctrlPr>
                          </m:dPr>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d>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a:t>	 </a:t>
                </a:r>
                <a14:m>
                  <m:oMath xmlns:m="http://schemas.openxmlformats.org/officeDocument/2006/math">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sSub>
                          <m:sSubPr>
                            <m:ctrlPr>
                              <a:rPr lang="en-US" i="1" smtClean="0">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a:t>	 </a:t>
                </a:r>
                <a14:m>
                  <m:oMath xmlns:m="http://schemas.openxmlformats.org/officeDocument/2006/math">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oMath>
                </a14:m>
                <a:r>
                  <a:rPr lang="en-US" dirty="0"/>
                  <a:t>            </a:t>
                </a:r>
                <a:r>
                  <a:rPr lang="en-US" sz="2800" dirty="0">
                    <a:solidFill>
                      <a:srgbClr val="008000"/>
                    </a:solidFill>
                  </a:rPr>
                  <a:t>since </a:t>
                </a:r>
                <a14:m>
                  <m:oMath xmlns:m="http://schemas.openxmlformats.org/officeDocument/2006/math">
                    <m:r>
                      <a:rPr lang="en-US" sz="2800" b="0">
                        <a:solidFill>
                          <a:srgbClr val="008000"/>
                        </a:solidFill>
                        <a:latin typeface="Cambria Math"/>
                      </a:rPr>
                      <m:t>∑</m:t>
                    </m:r>
                    <m:sSub>
                      <m:sSubPr>
                        <m:ctrlPr>
                          <a:rPr lang="en-US" sz="2800" i="1">
                            <a:solidFill>
                              <a:srgbClr val="008000"/>
                            </a:solidFill>
                            <a:latin typeface="Cambria Math" panose="02040503050406030204" pitchFamily="18" charset="0"/>
                          </a:rPr>
                        </m:ctrlPr>
                      </m:sSubPr>
                      <m:e>
                        <m:r>
                          <a:rPr lang="en-US" sz="2800" b="0" i="1">
                            <a:solidFill>
                              <a:srgbClr val="008000"/>
                            </a:solidFill>
                            <a:latin typeface="Cambria Math"/>
                          </a:rPr>
                          <m:t>𝑟</m:t>
                        </m:r>
                      </m:e>
                      <m:sub>
                        <m:r>
                          <a:rPr lang="en-US" sz="2800" b="0" i="1" smtClean="0">
                            <a:solidFill>
                              <a:srgbClr val="008000"/>
                            </a:solidFill>
                            <a:latin typeface="Cambria Math"/>
                          </a:rPr>
                          <m:t>𝑖</m:t>
                        </m:r>
                      </m:sub>
                    </m:sSub>
                    <m:r>
                      <a:rPr lang="en-US" sz="2800" b="0">
                        <a:solidFill>
                          <a:srgbClr val="008000"/>
                        </a:solidFill>
                        <a:latin typeface="Cambria Math"/>
                      </a:rPr>
                      <m:t>=</m:t>
                    </m:r>
                    <m:r>
                      <a:rPr lang="en-US" sz="2800" b="0" i="1">
                        <a:solidFill>
                          <a:srgbClr val="008000"/>
                        </a:solidFill>
                        <a:latin typeface="Cambria Math"/>
                      </a:rPr>
                      <m:t>1</m:t>
                    </m:r>
                  </m:oMath>
                </a14:m>
                <a:endParaRPr lang="en-US" sz="2800" dirty="0">
                  <a:solidFill>
                    <a:srgbClr val="008000"/>
                  </a:solidFill>
                </a:endParaRPr>
              </a:p>
              <a:p>
                <a:r>
                  <a:rPr lang="en-US" b="1" dirty="0">
                    <a:solidFill>
                      <a:srgbClr val="0000FF"/>
                    </a:solidFill>
                  </a:rPr>
                  <a:t>So we get: </a:t>
                </a:r>
                <a14:m>
                  <m:oMath xmlns:m="http://schemas.openxmlformats.org/officeDocument/2006/math">
                    <m:r>
                      <a:rPr lang="en-US" b="1" i="1">
                        <a:solidFill>
                          <a:srgbClr val="0000FF"/>
                        </a:solidFill>
                        <a:latin typeface="Cambria Math"/>
                      </a:rPr>
                      <m:t>𝒓</m:t>
                    </m:r>
                    <m:r>
                      <a:rPr lang="en-US" b="1">
                        <a:solidFill>
                          <a:srgbClr val="0000FF"/>
                        </a:solidFill>
                        <a:latin typeface="Cambria Math"/>
                      </a:rPr>
                      <m:t>=</m:t>
                    </m:r>
                    <m:r>
                      <a:rPr lang="en-US" b="1" i="1">
                        <a:solidFill>
                          <a:srgbClr val="0000FF"/>
                        </a:solidFill>
                        <a:latin typeface="Cambria Math"/>
                      </a:rPr>
                      <m:t>𝜷</m:t>
                    </m:r>
                    <m:r>
                      <a:rPr lang="en-US" b="1" i="0" smtClean="0">
                        <a:solidFill>
                          <a:srgbClr val="0000FF"/>
                        </a:solidFill>
                        <a:latin typeface="Cambria Math"/>
                      </a:rPr>
                      <m:t> </m:t>
                    </m:r>
                    <m:r>
                      <a:rPr lang="en-US" b="1" i="1">
                        <a:solidFill>
                          <a:srgbClr val="0000FF"/>
                        </a:solidFill>
                        <a:latin typeface="Cambria Math"/>
                      </a:rPr>
                      <m:t>𝑴</m:t>
                    </m:r>
                    <m:r>
                      <a:rPr lang="en-US" b="1">
                        <a:solidFill>
                          <a:srgbClr val="0000FF"/>
                        </a:solidFill>
                        <a:latin typeface="Cambria Math"/>
                      </a:rPr>
                      <m:t>⋅</m:t>
                    </m:r>
                    <m:r>
                      <a:rPr lang="en-US" b="1" i="1">
                        <a:solidFill>
                          <a:srgbClr val="0000FF"/>
                        </a:solidFill>
                        <a:latin typeface="Cambria Math"/>
                      </a:rPr>
                      <m:t>𝒓</m:t>
                    </m:r>
                    <m:r>
                      <a:rPr lang="en-US" b="1">
                        <a:solidFill>
                          <a:srgbClr val="0000FF"/>
                        </a:solidFill>
                        <a:latin typeface="Cambria Math"/>
                      </a:rPr>
                      <m:t>+</m:t>
                    </m:r>
                    <m:sSub>
                      <m:sSubPr>
                        <m:ctrlPr>
                          <a:rPr lang="en-US" b="1" i="1">
                            <a:solidFill>
                              <a:srgbClr val="0000FF"/>
                            </a:solidFill>
                            <a:latin typeface="Cambria Math" panose="02040503050406030204" pitchFamily="18" charset="0"/>
                          </a:rPr>
                        </m:ctrlPr>
                      </m:sSubPr>
                      <m:e>
                        <m:d>
                          <m:dPr>
                            <m:begChr m:val="["/>
                            <m:endChr m:val="]"/>
                            <m:ctrlPr>
                              <a:rPr lang="en-US" b="1" i="1">
                                <a:solidFill>
                                  <a:srgbClr val="0000FF"/>
                                </a:solidFill>
                                <a:latin typeface="Cambria Math" panose="02040503050406030204" pitchFamily="18" charset="0"/>
                              </a:rPr>
                            </m:ctrlPr>
                          </m:dPr>
                          <m:e>
                            <m:f>
                              <m:fPr>
                                <m:ctrlPr>
                                  <a:rPr lang="en-US" b="1" i="1">
                                    <a:solidFill>
                                      <a:srgbClr val="0000FF"/>
                                    </a:solidFill>
                                    <a:latin typeface="Cambria Math" panose="02040503050406030204" pitchFamily="18" charset="0"/>
                                  </a:rPr>
                                </m:ctrlPr>
                              </m:fPr>
                              <m:num>
                                <m:r>
                                  <a:rPr lang="en-US" b="1" i="1">
                                    <a:solidFill>
                                      <a:srgbClr val="0000FF"/>
                                    </a:solidFill>
                                    <a:latin typeface="Cambria Math"/>
                                  </a:rPr>
                                  <m:t>𝟏</m:t>
                                </m:r>
                                <m:r>
                                  <a:rPr lang="en-US" b="1">
                                    <a:solidFill>
                                      <a:srgbClr val="0000FF"/>
                                    </a:solidFill>
                                    <a:latin typeface="Cambria Math"/>
                                  </a:rPr>
                                  <m:t>−</m:t>
                                </m:r>
                                <m:r>
                                  <a:rPr lang="en-US" b="1" i="1">
                                    <a:solidFill>
                                      <a:srgbClr val="0000FF"/>
                                    </a:solidFill>
                                    <a:latin typeface="Cambria Math"/>
                                  </a:rPr>
                                  <m:t>𝜷</m:t>
                                </m:r>
                              </m:num>
                              <m:den>
                                <m:r>
                                  <a:rPr lang="en-US" b="1" i="1">
                                    <a:solidFill>
                                      <a:srgbClr val="0000FF"/>
                                    </a:solidFill>
                                    <a:latin typeface="Cambria Math"/>
                                  </a:rPr>
                                  <m:t>𝑵</m:t>
                                </m:r>
                              </m:den>
                            </m:f>
                          </m:e>
                        </m:d>
                      </m:e>
                      <m:sub>
                        <m:r>
                          <a:rPr lang="en-US" b="1" i="1">
                            <a:solidFill>
                              <a:srgbClr val="0000FF"/>
                            </a:solidFill>
                            <a:latin typeface="Cambria Math"/>
                          </a:rPr>
                          <m:t>𝑵</m:t>
                        </m:r>
                      </m:sub>
                    </m:sSub>
                  </m:oMath>
                </a14:m>
                <a:endParaRPr lang="en-US" b="1" dirty="0">
                  <a:solidFill>
                    <a:srgbClr val="0000FF"/>
                  </a:solidFill>
                </a:endParaRPr>
              </a:p>
            </p:txBody>
          </p:sp>
        </mc:Choice>
        <mc:Fallback xmlns="">
          <p:sp>
            <p:nvSpPr>
              <p:cNvPr id="90115" name="Rectangle 3"/>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10" name="TextBox 9"/>
          <p:cNvSpPr txBox="1"/>
          <p:nvPr/>
        </p:nvSpPr>
        <p:spPr>
          <a:xfrm>
            <a:off x="4495800" y="6160532"/>
            <a:ext cx="4322017" cy="369332"/>
          </a:xfrm>
          <a:prstGeom prst="rect">
            <a:avLst/>
          </a:prstGeom>
          <a:noFill/>
        </p:spPr>
        <p:txBody>
          <a:bodyPr wrap="none" rtlCol="0">
            <a:spAutoFit/>
          </a:bodyPr>
          <a:lstStyle/>
          <a:p>
            <a:r>
              <a:rPr lang="en-US" i="1" dirty="0">
                <a:solidFill>
                  <a:srgbClr val="008000"/>
                </a:solidFill>
              </a:rPr>
              <a:t>[x]</a:t>
            </a:r>
            <a:r>
              <a:rPr lang="en-US" i="1" baseline="-25000" dirty="0">
                <a:solidFill>
                  <a:srgbClr val="008000"/>
                </a:solidFill>
              </a:rPr>
              <a:t>N</a:t>
            </a:r>
            <a:r>
              <a:rPr lang="en-US" dirty="0">
                <a:solidFill>
                  <a:srgbClr val="008000"/>
                </a:solidFill>
              </a:rPr>
              <a:t> … a vector  of length </a:t>
            </a:r>
            <a:r>
              <a:rPr lang="en-US" i="1" dirty="0">
                <a:solidFill>
                  <a:srgbClr val="008000"/>
                </a:solidFill>
              </a:rPr>
              <a:t>N</a:t>
            </a:r>
            <a:r>
              <a:rPr lang="en-US" dirty="0">
                <a:solidFill>
                  <a:srgbClr val="008000"/>
                </a:solidFill>
              </a:rPr>
              <a:t> with all entries </a:t>
            </a:r>
            <a:r>
              <a:rPr lang="en-US" i="1" dirty="0">
                <a:solidFill>
                  <a:srgbClr val="008000"/>
                </a:solidFill>
              </a:rPr>
              <a:t>x</a:t>
            </a:r>
          </a:p>
        </p:txBody>
      </p:sp>
      <p:sp>
        <p:nvSpPr>
          <p:cNvPr id="9" name="TextBox 8"/>
          <p:cNvSpPr txBox="1"/>
          <p:nvPr/>
        </p:nvSpPr>
        <p:spPr>
          <a:xfrm>
            <a:off x="76200" y="6052810"/>
            <a:ext cx="2788920" cy="584775"/>
          </a:xfrm>
          <a:prstGeom prst="rect">
            <a:avLst/>
          </a:prstGeom>
          <a:noFill/>
        </p:spPr>
        <p:txBody>
          <a:bodyPr wrap="square" rtlCol="0">
            <a:spAutoFit/>
          </a:bodyPr>
          <a:lstStyle/>
          <a:p>
            <a:r>
              <a:rPr lang="en-US" sz="1600" b="1" dirty="0">
                <a:solidFill>
                  <a:srgbClr val="008000"/>
                </a:solidFill>
                <a:latin typeface="Arial" pitchFamily="34" charset="0"/>
                <a:cs typeface="Arial" pitchFamily="34" charset="0"/>
              </a:rPr>
              <a:t>Note:</a:t>
            </a:r>
            <a:r>
              <a:rPr lang="en-US" sz="1600" dirty="0">
                <a:solidFill>
                  <a:srgbClr val="008000"/>
                </a:solidFill>
                <a:latin typeface="Arial" pitchFamily="34" charset="0"/>
                <a:cs typeface="Arial" pitchFamily="34" charset="0"/>
              </a:rPr>
              <a:t> Here we assumed </a:t>
            </a:r>
            <a:r>
              <a:rPr lang="en-US" sz="1600" b="1" dirty="0">
                <a:solidFill>
                  <a:srgbClr val="008000"/>
                </a:solidFill>
                <a:latin typeface="Arial" pitchFamily="34" charset="0"/>
                <a:cs typeface="Arial" pitchFamily="34" charset="0"/>
              </a:rPr>
              <a:t>M</a:t>
            </a:r>
            <a:r>
              <a:rPr lang="en-US" sz="1600" dirty="0">
                <a:solidFill>
                  <a:srgbClr val="008000"/>
                </a:solidFill>
                <a:latin typeface="Arial" pitchFamily="34" charset="0"/>
                <a:cs typeface="Arial" pitchFamily="34" charset="0"/>
              </a:rPr>
              <a:t> has no dead-ends</a:t>
            </a:r>
          </a:p>
        </p:txBody>
      </p:sp>
    </p:spTree>
    <p:extLst>
      <p:ext uri="{BB962C8B-B14F-4D97-AF65-F5344CB8AC3E}">
        <p14:creationId xmlns:p14="http://schemas.microsoft.com/office/powerpoint/2010/main" val="232511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Sparse Matrix Formulation</a:t>
            </a:r>
          </a:p>
        </p:txBody>
      </p:sp>
      <mc:AlternateContent xmlns:mc="http://schemas.openxmlformats.org/markup-compatibility/2006" xmlns:a14="http://schemas.microsoft.com/office/drawing/2010/main">
        <mc:Choice Requires="a14">
          <p:sp>
            <p:nvSpPr>
              <p:cNvPr id="91139" name="Rectangle 3"/>
              <p:cNvSpPr>
                <a:spLocks noGrp="1"/>
              </p:cNvSpPr>
              <p:nvPr>
                <p:ph idx="1"/>
              </p:nvPr>
            </p:nvSpPr>
            <p:spPr>
              <a:xfrm>
                <a:off x="457200" y="1295400"/>
                <a:ext cx="8229600" cy="5410200"/>
              </a:xfrm>
            </p:spPr>
            <p:txBody>
              <a:bodyPr>
                <a:normAutofit fontScale="92500" lnSpcReduction="10000"/>
              </a:bodyPr>
              <a:lstStyle/>
              <a:p>
                <a:r>
                  <a:rPr lang="en-US" dirty="0"/>
                  <a:t>We just rearranged the </a:t>
                </a:r>
                <a:r>
                  <a:rPr lang="en-US" b="1" dirty="0">
                    <a:solidFill>
                      <a:srgbClr val="0000FF"/>
                    </a:solidFill>
                  </a:rPr>
                  <a:t>PageRank equation</a:t>
                </a:r>
                <a:endParaRPr lang="en-US" dirty="0">
                  <a:solidFill>
                    <a:srgbClr val="0000FF"/>
                  </a:solidFill>
                </a:endParaRPr>
              </a:p>
              <a:p>
                <a:pPr marL="118872" indent="0">
                  <a:buNone/>
                </a:pPr>
                <a14:m>
                  <m:oMathPara xmlns:m="http://schemas.openxmlformats.org/officeDocument/2006/math">
                    <m:oMathParaPr>
                      <m:jc m:val="centerGroup"/>
                    </m:oMathParaPr>
                    <m:oMath xmlns:m="http://schemas.openxmlformats.org/officeDocument/2006/math">
                      <m:r>
                        <a:rPr lang="en-US">
                          <a:latin typeface="Cambria Math"/>
                        </a:rPr>
                        <m:t>𝒓</m:t>
                      </m:r>
                      <m:r>
                        <a:rPr lang="en-US">
                          <a:latin typeface="Cambria Math"/>
                        </a:rPr>
                        <m:t>=</m:t>
                      </m:r>
                      <m:r>
                        <a:rPr lang="en-US">
                          <a:latin typeface="Cambria Math"/>
                        </a:rPr>
                        <m:t>𝜷</m:t>
                      </m:r>
                      <m:r>
                        <a:rPr lang="en-US">
                          <a:latin typeface="Cambria Math"/>
                        </a:rPr>
                        <m:t>𝑴</m:t>
                      </m:r>
                      <m:r>
                        <a:rPr lang="en-US">
                          <a:latin typeface="Cambria Math"/>
                        </a:rPr>
                        <m:t>⋅</m:t>
                      </m:r>
                      <m:r>
                        <a:rPr lang="en-US">
                          <a:latin typeface="Cambria Math"/>
                        </a:rPr>
                        <m:t>𝒓</m:t>
                      </m:r>
                      <m:r>
                        <a:rPr lang="en-US">
                          <a:latin typeface="Cambria Math"/>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a:rPr>
                                    <m:t>𝟏</m:t>
                                  </m:r>
                                  <m:r>
                                    <a:rPr lang="en-US">
                                      <a:latin typeface="Cambria Math"/>
                                    </a:rPr>
                                    <m:t>−</m:t>
                                  </m:r>
                                  <m:r>
                                    <a:rPr lang="en-US">
                                      <a:latin typeface="Cambria Math"/>
                                    </a:rPr>
                                    <m:t>𝜷</m:t>
                                  </m:r>
                                </m:num>
                                <m:den>
                                  <m:r>
                                    <a:rPr lang="en-US">
                                      <a:latin typeface="Cambria Math"/>
                                    </a:rPr>
                                    <m:t>𝑵</m:t>
                                  </m:r>
                                </m:den>
                              </m:f>
                            </m:e>
                          </m:d>
                        </m:e>
                        <m:sub>
                          <m:r>
                            <a:rPr lang="en-US">
                              <a:latin typeface="Cambria Math"/>
                            </a:rPr>
                            <m:t>𝑵</m:t>
                          </m:r>
                        </m:sub>
                      </m:sSub>
                    </m:oMath>
                  </m:oMathPara>
                </a14:m>
                <a:endParaRPr lang="en-US" baseline="-25000" dirty="0"/>
              </a:p>
              <a:p>
                <a:pPr lvl="2"/>
                <a:r>
                  <a:rPr lang="en-US" dirty="0"/>
                  <a:t>where </a:t>
                </a:r>
                <a:r>
                  <a:rPr lang="en-US" b="1" dirty="0"/>
                  <a:t>[(1-</a:t>
                </a:r>
                <a:r>
                  <a:rPr lang="en-US" b="1" dirty="0">
                    <a:sym typeface="Symbol" pitchFamily="18" charset="2"/>
                  </a:rPr>
                  <a:t></a:t>
                </a:r>
                <a:r>
                  <a:rPr lang="en-US" b="1" dirty="0"/>
                  <a:t>)/N]</a:t>
                </a:r>
                <a:r>
                  <a:rPr lang="en-US" b="1" baseline="-25000" dirty="0"/>
                  <a:t>N</a:t>
                </a:r>
                <a:r>
                  <a:rPr lang="en-US" dirty="0"/>
                  <a:t> is a vector with all </a:t>
                </a:r>
                <a:r>
                  <a:rPr lang="en-US" b="1" i="1" dirty="0"/>
                  <a:t>N</a:t>
                </a:r>
                <a:r>
                  <a:rPr lang="en-US" dirty="0"/>
                  <a:t> entries </a:t>
                </a:r>
                <a:r>
                  <a:rPr lang="en-US" b="1" dirty="0"/>
                  <a:t>(1-</a:t>
                </a:r>
                <a:r>
                  <a:rPr lang="en-US" b="1" dirty="0">
                    <a:sym typeface="Symbol" pitchFamily="18" charset="2"/>
                  </a:rPr>
                  <a:t></a:t>
                </a:r>
                <a:r>
                  <a:rPr lang="en-US" b="1" dirty="0"/>
                  <a:t>)/N</a:t>
                </a:r>
              </a:p>
              <a:p>
                <a:pPr marL="2048256" lvl="8" indent="0">
                  <a:buNone/>
                </a:pPr>
                <a:endParaRPr lang="en-US" dirty="0"/>
              </a:p>
              <a:p>
                <a:r>
                  <a:rPr lang="en-US" b="1" i="1" dirty="0"/>
                  <a:t>M</a:t>
                </a:r>
                <a:r>
                  <a:rPr lang="en-US" dirty="0"/>
                  <a:t> is a </a:t>
                </a:r>
                <a:r>
                  <a:rPr lang="en-US" b="1" dirty="0">
                    <a:solidFill>
                      <a:srgbClr val="D60093"/>
                    </a:solidFill>
                  </a:rPr>
                  <a:t>sparse matrix! </a:t>
                </a:r>
                <a:r>
                  <a:rPr lang="en-US" sz="2400" dirty="0"/>
                  <a:t>(with no dead-ends)</a:t>
                </a:r>
                <a:endParaRPr lang="en-US" dirty="0">
                  <a:solidFill>
                    <a:srgbClr val="D60093"/>
                  </a:solidFill>
                </a:endParaRPr>
              </a:p>
              <a:p>
                <a:pPr lvl="1"/>
                <a:r>
                  <a:rPr lang="en-US" dirty="0"/>
                  <a:t>10 links per node, approx 10N entries</a:t>
                </a:r>
              </a:p>
              <a:p>
                <a:r>
                  <a:rPr lang="en-US" dirty="0"/>
                  <a:t>So in each iteration, we need to:</a:t>
                </a:r>
              </a:p>
              <a:p>
                <a:pPr lvl="1"/>
                <a:r>
                  <a:rPr lang="en-US" dirty="0">
                    <a:solidFill>
                      <a:srgbClr val="0000FF"/>
                    </a:solidFill>
                  </a:rPr>
                  <a:t>Compute </a:t>
                </a:r>
                <a:r>
                  <a:rPr lang="en-US" b="1" i="1" dirty="0" err="1">
                    <a:solidFill>
                      <a:srgbClr val="0000FF"/>
                    </a:solidFill>
                  </a:rPr>
                  <a:t>r</a:t>
                </a:r>
                <a:r>
                  <a:rPr lang="en-US" baseline="30000" dirty="0" err="1">
                    <a:solidFill>
                      <a:srgbClr val="0000FF"/>
                    </a:solidFill>
                  </a:rPr>
                  <a:t>new</a:t>
                </a:r>
                <a:r>
                  <a:rPr lang="en-US" dirty="0">
                    <a:solidFill>
                      <a:srgbClr val="0000FF"/>
                    </a:solidFill>
                  </a:rPr>
                  <a:t> = </a:t>
                </a:r>
                <a:r>
                  <a:rPr lang="en-US" i="1" dirty="0">
                    <a:solidFill>
                      <a:srgbClr val="0000FF"/>
                    </a:solidFill>
                    <a:sym typeface="Symbol" pitchFamily="18" charset="2"/>
                  </a:rPr>
                  <a:t></a:t>
                </a:r>
                <a:r>
                  <a:rPr lang="en-US" dirty="0">
                    <a:solidFill>
                      <a:srgbClr val="0000FF"/>
                    </a:solidFill>
                    <a:sym typeface="Symbol" pitchFamily="18" charset="2"/>
                  </a:rPr>
                  <a:t> </a:t>
                </a:r>
                <a:r>
                  <a:rPr lang="en-US" b="1" i="1" dirty="0">
                    <a:solidFill>
                      <a:srgbClr val="0000FF"/>
                    </a:solidFill>
                  </a:rPr>
                  <a:t>M </a:t>
                </a:r>
                <a:r>
                  <a:rPr lang="en-US" dirty="0">
                    <a:solidFill>
                      <a:srgbClr val="0000FF"/>
                    </a:solidFill>
                  </a:rPr>
                  <a:t>∙ </a:t>
                </a:r>
                <a:r>
                  <a:rPr lang="en-US" b="1" i="1" dirty="0" err="1">
                    <a:solidFill>
                      <a:srgbClr val="0000FF"/>
                    </a:solidFill>
                  </a:rPr>
                  <a:t>r</a:t>
                </a:r>
                <a:r>
                  <a:rPr lang="en-US" baseline="30000" dirty="0" err="1">
                    <a:solidFill>
                      <a:srgbClr val="0000FF"/>
                    </a:solidFill>
                  </a:rPr>
                  <a:t>old</a:t>
                </a:r>
                <a:endParaRPr lang="en-US" baseline="30000" dirty="0">
                  <a:solidFill>
                    <a:srgbClr val="0000FF"/>
                  </a:solidFill>
                </a:endParaRPr>
              </a:p>
              <a:p>
                <a:pPr lvl="1"/>
                <a:r>
                  <a:rPr lang="en-US" dirty="0"/>
                  <a:t>Add a constant value </a:t>
                </a:r>
                <a:r>
                  <a:rPr lang="en-US" b="1" dirty="0"/>
                  <a:t>(1-</a:t>
                </a:r>
                <a:r>
                  <a:rPr lang="en-US" b="1" dirty="0">
                    <a:sym typeface="Symbol" pitchFamily="18" charset="2"/>
                  </a:rPr>
                  <a:t></a:t>
                </a:r>
                <a:r>
                  <a:rPr lang="en-US" b="1" dirty="0"/>
                  <a:t>)/N </a:t>
                </a:r>
                <a:r>
                  <a:rPr lang="en-US" dirty="0"/>
                  <a:t>to each entry in </a:t>
                </a:r>
                <a:r>
                  <a:rPr lang="en-US" b="1" i="1" dirty="0" err="1"/>
                  <a:t>r</a:t>
                </a:r>
                <a:r>
                  <a:rPr lang="en-US" baseline="30000" dirty="0" err="1"/>
                  <a:t>new</a:t>
                </a:r>
                <a:endParaRPr lang="en-US" baseline="30000" dirty="0"/>
              </a:p>
              <a:p>
                <a:pPr lvl="2"/>
                <a:r>
                  <a:rPr lang="en-US" b="1" dirty="0">
                    <a:solidFill>
                      <a:srgbClr val="008000"/>
                    </a:solidFill>
                  </a:rPr>
                  <a:t>Note if M contains dead-ends then </a:t>
                </a:r>
                <a14:m>
                  <m:oMath xmlns:m="http://schemas.openxmlformats.org/officeDocument/2006/math">
                    <m:nary>
                      <m:naryPr>
                        <m:chr m:val="∑"/>
                        <m:supHide m:val="on"/>
                        <m:ctrlPr>
                          <a:rPr lang="en-US" b="1" i="1" smtClean="0">
                            <a:solidFill>
                              <a:srgbClr val="008000"/>
                            </a:solidFill>
                            <a:latin typeface="Cambria Math" panose="02040503050406030204" pitchFamily="18" charset="0"/>
                          </a:rPr>
                        </m:ctrlPr>
                      </m:naryPr>
                      <m:sub>
                        <m:r>
                          <a:rPr lang="en-US" b="1" i="1" smtClean="0">
                            <a:solidFill>
                              <a:srgbClr val="008000"/>
                            </a:solidFill>
                            <a:latin typeface="Cambria Math"/>
                          </a:rPr>
                          <m:t>𝒋</m:t>
                        </m:r>
                      </m:sub>
                      <m:sup/>
                      <m:e>
                        <m:sSubSup>
                          <m:sSubSupPr>
                            <m:ctrlPr>
                              <a:rPr lang="en-US" b="1" i="1" smtClean="0">
                                <a:solidFill>
                                  <a:srgbClr val="008000"/>
                                </a:solidFill>
                                <a:latin typeface="Cambria Math" panose="02040503050406030204" pitchFamily="18" charset="0"/>
                              </a:rPr>
                            </m:ctrlPr>
                          </m:sSubSupPr>
                          <m:e>
                            <m:r>
                              <a:rPr lang="en-US" b="1" i="1" smtClean="0">
                                <a:solidFill>
                                  <a:srgbClr val="008000"/>
                                </a:solidFill>
                                <a:latin typeface="Cambria Math"/>
                              </a:rPr>
                              <m:t>𝒓</m:t>
                            </m:r>
                          </m:e>
                          <m:sub>
                            <m:r>
                              <a:rPr lang="en-US" b="1" i="1" smtClean="0">
                                <a:solidFill>
                                  <a:srgbClr val="008000"/>
                                </a:solidFill>
                                <a:latin typeface="Cambria Math"/>
                              </a:rPr>
                              <m:t>𝒋</m:t>
                            </m:r>
                          </m:sub>
                          <m:sup>
                            <m:r>
                              <a:rPr lang="en-US" b="1" i="1" smtClean="0">
                                <a:solidFill>
                                  <a:srgbClr val="008000"/>
                                </a:solidFill>
                                <a:latin typeface="Cambria Math"/>
                              </a:rPr>
                              <m:t>𝒏𝒆𝒘</m:t>
                            </m:r>
                          </m:sup>
                        </m:sSubSup>
                      </m:e>
                    </m:nary>
                    <m:r>
                      <a:rPr lang="en-US" b="1" i="1" smtClean="0">
                        <a:solidFill>
                          <a:srgbClr val="008000"/>
                        </a:solidFill>
                        <a:latin typeface="Cambria Math"/>
                      </a:rPr>
                      <m:t>&lt;</m:t>
                    </m:r>
                    <m:r>
                      <a:rPr lang="en-US" b="1" i="1" smtClean="0">
                        <a:solidFill>
                          <a:srgbClr val="008000"/>
                        </a:solidFill>
                        <a:latin typeface="Cambria Math"/>
                      </a:rPr>
                      <m:t>𝟏</m:t>
                    </m:r>
                  </m:oMath>
                </a14:m>
                <a:r>
                  <a:rPr lang="en-US" b="1" dirty="0">
                    <a:solidFill>
                      <a:srgbClr val="008000"/>
                    </a:solidFill>
                  </a:rPr>
                  <a:t> and </a:t>
                </a:r>
                <a:br>
                  <a:rPr lang="en-US" b="1" dirty="0">
                    <a:solidFill>
                      <a:srgbClr val="008000"/>
                    </a:solidFill>
                  </a:rPr>
                </a:br>
                <a:r>
                  <a:rPr lang="en-US" b="1" dirty="0">
                    <a:solidFill>
                      <a:srgbClr val="008000"/>
                    </a:solidFill>
                  </a:rPr>
                  <a:t>we also have to renormalize </a:t>
                </a:r>
                <a:r>
                  <a:rPr lang="en-US" b="1" i="1" dirty="0" err="1">
                    <a:solidFill>
                      <a:srgbClr val="008000"/>
                    </a:solidFill>
                  </a:rPr>
                  <a:t>r</a:t>
                </a:r>
                <a:r>
                  <a:rPr lang="en-US" b="1" baseline="30000" dirty="0" err="1">
                    <a:solidFill>
                      <a:srgbClr val="008000"/>
                    </a:solidFill>
                  </a:rPr>
                  <a:t>new</a:t>
                </a:r>
                <a:r>
                  <a:rPr lang="en-US" b="1" dirty="0">
                    <a:solidFill>
                      <a:srgbClr val="008000"/>
                    </a:solidFill>
                  </a:rPr>
                  <a:t> so that it sums to 1</a:t>
                </a:r>
              </a:p>
            </p:txBody>
          </p:sp>
        </mc:Choice>
        <mc:Fallback xmlns="">
          <p:sp>
            <p:nvSpPr>
              <p:cNvPr id="91139" name="Rectangle 3"/>
              <p:cNvSpPr>
                <a:spLocks noGrp="1" noRot="1" noChangeAspect="1" noMove="1" noResize="1" noEditPoints="1" noAdjustHandles="1" noChangeArrowheads="1" noChangeShapeType="1" noTextEdit="1"/>
              </p:cNvSpPr>
              <p:nvPr>
                <p:ph idx="1"/>
              </p:nvPr>
            </p:nvSpPr>
            <p:spPr>
              <a:xfrm>
                <a:off x="457200" y="1295400"/>
                <a:ext cx="8229600" cy="5410200"/>
              </a:xfrm>
              <a:blipFill rotWithShape="1">
                <a:blip r:embed="rId3"/>
                <a:stretch>
                  <a:fillRect t="-1466" b="-3833"/>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Tree>
    <p:extLst>
      <p:ext uri="{BB962C8B-B14F-4D97-AF65-F5344CB8AC3E}">
        <p14:creationId xmlns:p14="http://schemas.microsoft.com/office/powerpoint/2010/main" val="222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3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13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3400" y="2895600"/>
            <a:ext cx="7239000" cy="33528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457200" y="76200"/>
            <a:ext cx="8686800" cy="987552"/>
          </a:xfrm>
        </p:spPr>
        <p:txBody>
          <a:bodyPr>
            <a:normAutofit fontScale="90000"/>
          </a:bodyPr>
          <a:lstStyle/>
          <a:p>
            <a:r>
              <a:rPr lang="en-US" dirty="0"/>
              <a:t>PageRank: The Complete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334000"/>
              </a:xfrm>
            </p:spPr>
            <p:txBody>
              <a:bodyPr>
                <a:normAutofit fontScale="92500" lnSpcReduction="20000"/>
              </a:bodyPr>
              <a:lstStyle/>
              <a:p>
                <a:r>
                  <a:rPr lang="en-US" b="1" u="sng" dirty="0">
                    <a:solidFill>
                      <a:srgbClr val="0000FF"/>
                    </a:solidFill>
                  </a:rPr>
                  <a:t>Input:</a:t>
                </a:r>
                <a:r>
                  <a:rPr lang="en-US" b="1" dirty="0">
                    <a:solidFill>
                      <a:srgbClr val="0000FF"/>
                    </a:solidFill>
                  </a:rPr>
                  <a:t> Graph </a:t>
                </a:r>
                <a14:m>
                  <m:oMath xmlns:m="http://schemas.openxmlformats.org/officeDocument/2006/math">
                    <m:r>
                      <a:rPr lang="en-US" b="1" i="1" dirty="0" smtClean="0">
                        <a:solidFill>
                          <a:srgbClr val="0000FF"/>
                        </a:solidFill>
                        <a:latin typeface="Cambria Math"/>
                      </a:rPr>
                      <m:t>𝑮</m:t>
                    </m:r>
                  </m:oMath>
                </a14:m>
                <a:r>
                  <a:rPr lang="en-US" b="1" dirty="0">
                    <a:solidFill>
                      <a:srgbClr val="0000FF"/>
                    </a:solidFill>
                  </a:rPr>
                  <a:t> and parameter </a:t>
                </a:r>
                <a14:m>
                  <m:oMath xmlns:m="http://schemas.openxmlformats.org/officeDocument/2006/math">
                    <m:r>
                      <a:rPr lang="en-US" b="1" i="1" dirty="0" smtClean="0">
                        <a:solidFill>
                          <a:srgbClr val="0000FF"/>
                        </a:solidFill>
                        <a:latin typeface="Cambria Math"/>
                      </a:rPr>
                      <m:t>𝜷</m:t>
                    </m:r>
                  </m:oMath>
                </a14:m>
                <a:endParaRPr lang="en-US" b="1" dirty="0">
                  <a:solidFill>
                    <a:srgbClr val="0000FF"/>
                  </a:solidFill>
                </a:endParaRPr>
              </a:p>
              <a:p>
                <a:pPr lvl="1"/>
                <a:r>
                  <a:rPr lang="en-US" dirty="0"/>
                  <a:t>Directed graph </a:t>
                </a:r>
                <a14:m>
                  <m:oMath xmlns:m="http://schemas.openxmlformats.org/officeDocument/2006/math">
                    <m:r>
                      <a:rPr lang="en-US" b="1" i="1" dirty="0">
                        <a:latin typeface="Cambria Math"/>
                      </a:rPr>
                      <m:t>𝑮</m:t>
                    </m:r>
                  </m:oMath>
                </a14:m>
                <a:r>
                  <a:rPr lang="en-US" dirty="0"/>
                  <a:t> (can have </a:t>
                </a:r>
                <a:r>
                  <a:rPr lang="en-US" b="1" dirty="0"/>
                  <a:t>spider traps </a:t>
                </a:r>
                <a:r>
                  <a:rPr lang="en-US" dirty="0"/>
                  <a:t>and</a:t>
                </a:r>
                <a:r>
                  <a:rPr lang="en-US" b="1" dirty="0"/>
                  <a:t> dead ends</a:t>
                </a:r>
                <a:r>
                  <a:rPr lang="en-US" dirty="0"/>
                  <a:t>)</a:t>
                </a:r>
              </a:p>
              <a:p>
                <a:pPr lvl="1"/>
                <a:r>
                  <a:rPr lang="en-US" dirty="0"/>
                  <a:t>Parameter </a:t>
                </a:r>
                <a14:m>
                  <m:oMath xmlns:m="http://schemas.openxmlformats.org/officeDocument/2006/math">
                    <m:r>
                      <a:rPr lang="en-US" b="1" i="1" dirty="0">
                        <a:latin typeface="Cambria Math"/>
                      </a:rPr>
                      <m:t>𝜷</m:t>
                    </m:r>
                  </m:oMath>
                </a14:m>
                <a:endParaRPr lang="en-US" b="1" dirty="0">
                  <a:solidFill>
                    <a:srgbClr val="0000FF"/>
                  </a:solidFill>
                </a:endParaRPr>
              </a:p>
              <a:p>
                <a:r>
                  <a:rPr lang="en-US" b="1" u="sng" dirty="0">
                    <a:solidFill>
                      <a:srgbClr val="D60093"/>
                    </a:solidFill>
                  </a:rPr>
                  <a:t>Output:</a:t>
                </a:r>
                <a:r>
                  <a:rPr lang="en-US" b="1" dirty="0">
                    <a:solidFill>
                      <a:srgbClr val="D60093"/>
                    </a:solidFill>
                  </a:rPr>
                  <a:t> PageRank vector </a:t>
                </a:r>
                <a14:m>
                  <m:oMath xmlns:m="http://schemas.openxmlformats.org/officeDocument/2006/math">
                    <m:sSup>
                      <m:sSupPr>
                        <m:ctrlPr>
                          <a:rPr lang="en-US" b="1" i="1" dirty="0" smtClean="0">
                            <a:solidFill>
                              <a:srgbClr val="D60093"/>
                            </a:solidFill>
                            <a:latin typeface="Cambria Math" panose="02040503050406030204" pitchFamily="18" charset="0"/>
                          </a:rPr>
                        </m:ctrlPr>
                      </m:sSupPr>
                      <m:e>
                        <m:r>
                          <a:rPr lang="en-US" b="1" i="1" dirty="0" smtClean="0">
                            <a:solidFill>
                              <a:srgbClr val="D60093"/>
                            </a:solidFill>
                            <a:latin typeface="Cambria Math"/>
                          </a:rPr>
                          <m:t>𝒓</m:t>
                        </m:r>
                      </m:e>
                      <m:sup>
                        <m:r>
                          <a:rPr lang="en-US" b="1" i="1" dirty="0" smtClean="0">
                            <a:solidFill>
                              <a:srgbClr val="D60093"/>
                            </a:solidFill>
                            <a:latin typeface="Cambria Math"/>
                          </a:rPr>
                          <m:t>𝒏𝒆𝒘</m:t>
                        </m:r>
                      </m:sup>
                    </m:sSup>
                  </m:oMath>
                </a14:m>
                <a:endParaRPr lang="en-US" b="1" dirty="0">
                  <a:solidFill>
                    <a:srgbClr val="D60093"/>
                  </a:solidFill>
                </a:endParaRPr>
              </a:p>
              <a:p>
                <a:pPr lvl="1"/>
                <a:r>
                  <a:rPr lang="en-US" b="1" dirty="0"/>
                  <a:t>Set:</a:t>
                </a:r>
                <a:r>
                  <a:rPr lang="en-US" dirty="0"/>
                  <a:t> </a:t>
                </a:r>
                <a14:m>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a:rPr>
                          <m:t>𝑟</m:t>
                        </m:r>
                      </m:e>
                      <m:sub>
                        <m:r>
                          <a:rPr lang="en-US" b="0" i="1" dirty="0" smtClean="0">
                            <a:latin typeface="Cambria Math"/>
                          </a:rPr>
                          <m:t>𝑗</m:t>
                        </m:r>
                      </m:sub>
                      <m:sup>
                        <m:r>
                          <a:rPr lang="en-US" b="0" i="1" dirty="0" smtClean="0">
                            <a:latin typeface="Cambria Math"/>
                          </a:rPr>
                          <m:t>𝑜𝑙𝑑</m:t>
                        </m:r>
                      </m:sup>
                    </m:sSubSup>
                    <m:r>
                      <a:rPr lang="en-US" i="1" dirty="0" smtClean="0">
                        <a:latin typeface="Cambria Math"/>
                      </a:rPr>
                      <m:t> =</m:t>
                    </m:r>
                    <m:f>
                      <m:fPr>
                        <m:ctrlPr>
                          <a:rPr lang="en-US" b="0" i="1" dirty="0" smtClean="0">
                            <a:latin typeface="Cambria Math" panose="02040503050406030204" pitchFamily="18" charset="0"/>
                          </a:rPr>
                        </m:ctrlPr>
                      </m:fPr>
                      <m:num>
                        <m:r>
                          <a:rPr lang="en-US" b="0" i="1" dirty="0" smtClean="0">
                            <a:latin typeface="Cambria Math"/>
                          </a:rPr>
                          <m:t>1</m:t>
                        </m:r>
                      </m:num>
                      <m:den>
                        <m:r>
                          <a:rPr lang="en-US" b="0" i="1" dirty="0" smtClean="0">
                            <a:latin typeface="Cambria Math"/>
                          </a:rPr>
                          <m:t>𝑁</m:t>
                        </m:r>
                      </m:den>
                    </m:f>
                  </m:oMath>
                </a14:m>
                <a:endParaRPr lang="en-US" dirty="0"/>
              </a:p>
              <a:p>
                <a:pPr lvl="1"/>
                <a:r>
                  <a:rPr lang="en-US" b="1" dirty="0">
                    <a:solidFill>
                      <a:srgbClr val="008000"/>
                    </a:solidFill>
                  </a:rPr>
                  <a:t>repeat until convergence: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𝑗</m:t>
                        </m:r>
                      </m:sub>
                      <m:sup/>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a:rPr>
                                  <m:t>𝑟</m:t>
                                </m:r>
                              </m:e>
                              <m:sub>
                                <m:r>
                                  <a:rPr lang="en-US" i="1">
                                    <a:latin typeface="Cambria Math"/>
                                  </a:rPr>
                                  <m:t>𝑗</m:t>
                                </m:r>
                              </m:sub>
                              <m:sup>
                                <m:r>
                                  <a:rPr lang="en-US" i="1">
                                    <a:latin typeface="Cambria Math"/>
                                  </a:rPr>
                                  <m:t>𝑛𝑒𝑤</m:t>
                                </m:r>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𝑟</m:t>
                                </m:r>
                              </m:e>
                              <m:sub>
                                <m:r>
                                  <a:rPr lang="en-US" i="1">
                                    <a:latin typeface="Cambria Math"/>
                                  </a:rPr>
                                  <m:t>𝑗</m:t>
                                </m:r>
                              </m:sub>
                              <m:sup>
                                <m:r>
                                  <a:rPr lang="en-US" i="1">
                                    <a:latin typeface="Cambria Math"/>
                                  </a:rPr>
                                  <m:t>𝑜𝑙𝑑</m:t>
                                </m:r>
                              </m:sup>
                            </m:sSubSup>
                          </m:e>
                        </m:d>
                        <m:r>
                          <a:rPr lang="en-US" i="1">
                            <a:latin typeface="Cambria Math"/>
                          </a:rPr>
                          <m:t>&gt;</m:t>
                        </m:r>
                        <m:r>
                          <a:rPr lang="en-US" i="1">
                            <a:latin typeface="Cambria Math"/>
                          </a:rPr>
                          <m:t>𝜀</m:t>
                        </m:r>
                      </m:e>
                    </m:nary>
                  </m:oMath>
                </a14:m>
                <a:endParaRPr lang="en-US" dirty="0"/>
              </a:p>
              <a:p>
                <a:pPr lvl="2"/>
                <a14:m>
                  <m:oMath xmlns:m="http://schemas.openxmlformats.org/officeDocument/2006/math">
                    <m:r>
                      <a:rPr lang="en-US" b="0" i="1" dirty="0" smtClean="0">
                        <a:latin typeface="Cambria Math"/>
                        <a:ea typeface="Cambria Math"/>
                        <a:cs typeface="Times New Roman" pitchFamily="18" charset="0"/>
                      </a:rPr>
                      <m:t>∀</m:t>
                    </m:r>
                    <m:r>
                      <a:rPr lang="en-US" b="0" i="1" dirty="0" smtClean="0">
                        <a:latin typeface="Cambria Math"/>
                        <a:ea typeface="Cambria Math"/>
                        <a:cs typeface="Times New Roman" pitchFamily="18" charset="0"/>
                      </a:rPr>
                      <m:t>𝑗</m:t>
                    </m:r>
                    <m:r>
                      <a:rPr lang="en-US" b="0" i="1" dirty="0" smtClean="0">
                        <a:latin typeface="Cambria Math"/>
                        <a:ea typeface="Cambria Math"/>
                        <a:cs typeface="Times New Roman" pitchFamily="18" charset="0"/>
                      </a:rPr>
                      <m:t>: </m:t>
                    </m:r>
                    <m:sSubSup>
                      <m:sSubSupPr>
                        <m:ctrlPr>
                          <a:rPr lang="en-US" b="1" i="1" dirty="0" smtClean="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a:latin typeface="Cambria Math"/>
                        <a:cs typeface="Times New Roman" pitchFamily="18" charset="0"/>
                      </a:rPr>
                      <m:t>=</m:t>
                    </m:r>
                    <m:nary>
                      <m:naryPr>
                        <m:chr m:val="∑"/>
                        <m:supHide m:val="on"/>
                        <m:ctrlPr>
                          <a:rPr lang="en-US" b="1" i="1" dirty="0">
                            <a:latin typeface="Cambria Math" panose="02040503050406030204" pitchFamily="18" charset="0"/>
                            <a:cs typeface="Times New Roman" pitchFamily="18" charset="0"/>
                          </a:rPr>
                        </m:ctrlPr>
                      </m:naryPr>
                      <m:sub>
                        <m:r>
                          <m:rPr>
                            <m:brk m:alnAt="7"/>
                          </m:rPr>
                          <a:rPr lang="en-US" b="1" i="1" dirty="0">
                            <a:latin typeface="Cambria Math"/>
                            <a:cs typeface="Times New Roman" pitchFamily="18" charset="0"/>
                          </a:rPr>
                          <m:t>𝒊</m:t>
                        </m:r>
                        <m:r>
                          <a:rPr lang="en-US" b="1" i="1" dirty="0">
                            <a:latin typeface="Cambria Math"/>
                            <a:cs typeface="Times New Roman" pitchFamily="18" charset="0"/>
                          </a:rPr>
                          <m:t>→</m:t>
                        </m:r>
                        <m:r>
                          <a:rPr lang="en-US" b="1" i="1" dirty="0">
                            <a:latin typeface="Cambria Math"/>
                            <a:cs typeface="Times New Roman" pitchFamily="18" charset="0"/>
                          </a:rPr>
                          <m:t>𝒋</m:t>
                        </m:r>
                      </m:sub>
                      <m:sup/>
                      <m:e>
                        <m:r>
                          <a:rPr lang="en-US" b="1" i="1" dirty="0">
                            <a:latin typeface="Cambria Math"/>
                            <a:cs typeface="Times New Roman" pitchFamily="18" charset="0"/>
                          </a:rPr>
                          <m:t>𝜷</m:t>
                        </m:r>
                        <m:r>
                          <a:rPr lang="en-US" b="1" i="1" dirty="0">
                            <a:latin typeface="Cambria Math"/>
                            <a:cs typeface="Times New Roman" pitchFamily="18" charset="0"/>
                          </a:rPr>
                          <m:t> </m:t>
                        </m:r>
                        <m:f>
                          <m:fPr>
                            <m:ctrlPr>
                              <a:rPr lang="en-US" b="1" i="1" dirty="0">
                                <a:latin typeface="Cambria Math" panose="02040503050406030204" pitchFamily="18" charset="0"/>
                                <a:cs typeface="Times New Roman" pitchFamily="18" charset="0"/>
                              </a:rPr>
                            </m:ctrlPr>
                          </m:fPr>
                          <m:num>
                            <m:sSubSup>
                              <m:sSubSupPr>
                                <m:ctrlPr>
                                  <a:rPr lang="en-US" b="1" i="1" dirty="0" smtClean="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e>
                              <m:sub>
                                <m:r>
                                  <a:rPr lang="en-US" b="1" i="1" dirty="0">
                                    <a:latin typeface="Cambria Math"/>
                                    <a:cs typeface="Times New Roman" pitchFamily="18" charset="0"/>
                                  </a:rPr>
                                  <m:t>𝒊</m:t>
                                </m:r>
                              </m:sub>
                              <m:sup>
                                <m:r>
                                  <a:rPr lang="en-US" b="1" i="1" dirty="0" smtClean="0">
                                    <a:latin typeface="Cambria Math"/>
                                    <a:cs typeface="Times New Roman" pitchFamily="18" charset="0"/>
                                  </a:rPr>
                                  <m:t>𝒐𝒍𝒅</m:t>
                                </m:r>
                              </m:sup>
                            </m:sSubSup>
                          </m:num>
                          <m:den>
                            <m:sSub>
                              <m:sSubPr>
                                <m:ctrlPr>
                                  <a:rPr lang="en-US" b="1" i="1" dirty="0">
                                    <a:latin typeface="Cambria Math" panose="02040503050406030204" pitchFamily="18" charset="0"/>
                                    <a:cs typeface="Times New Roman" pitchFamily="18" charset="0"/>
                                  </a:rPr>
                                </m:ctrlPr>
                              </m:sSubPr>
                              <m:e>
                                <m:r>
                                  <a:rPr lang="en-US" b="1" i="1" dirty="0">
                                    <a:latin typeface="Cambria Math"/>
                                    <a:cs typeface="Times New Roman" pitchFamily="18" charset="0"/>
                                  </a:rPr>
                                  <m:t>𝒅</m:t>
                                </m:r>
                              </m:e>
                              <m:sub>
                                <m:r>
                                  <a:rPr lang="en-US" b="1" i="1" dirty="0">
                                    <a:latin typeface="Cambria Math"/>
                                    <a:cs typeface="Times New Roman" pitchFamily="18" charset="0"/>
                                  </a:rPr>
                                  <m:t>𝒊</m:t>
                                </m:r>
                              </m:sub>
                            </m:sSub>
                          </m:den>
                        </m:f>
                      </m:e>
                    </m:nary>
                  </m:oMath>
                </a14:m>
                <a:r>
                  <a:rPr lang="en-US" dirty="0"/>
                  <a:t> </a:t>
                </a:r>
              </a:p>
              <a:p>
                <a:pPr marL="768096" lvl="2" indent="0">
                  <a:buNone/>
                </a:pPr>
                <a:r>
                  <a:rPr lang="en-US" dirty="0"/>
                  <a:t>           </a:t>
                </a:r>
                <a14:m>
                  <m:oMath xmlns:m="http://schemas.openxmlformats.org/officeDocument/2006/math">
                    <m:sSubSup>
                      <m:sSubSupPr>
                        <m:ctrlPr>
                          <a:rPr lang="en-US" b="1" i="1" dirty="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smtClean="0">
                        <a:latin typeface="Cambria Math"/>
                      </a:rPr>
                      <m:t>=</m:t>
                    </m:r>
                    <m:r>
                      <a:rPr lang="en-US" b="1" i="1" dirty="0" smtClean="0">
                        <a:latin typeface="Cambria Math"/>
                      </a:rPr>
                      <m:t>𝟎</m:t>
                    </m:r>
                  </m:oMath>
                </a14:m>
                <a:r>
                  <a:rPr lang="en-US" dirty="0"/>
                  <a:t>  if in-degree of </a:t>
                </a:r>
                <a14:m>
                  <m:oMath xmlns:m="http://schemas.openxmlformats.org/officeDocument/2006/math">
                    <m:r>
                      <a:rPr lang="en-US" b="1" i="1" dirty="0">
                        <a:latin typeface="Cambria Math"/>
                      </a:rPr>
                      <m:t>𝒋</m:t>
                    </m:r>
                  </m:oMath>
                </a14:m>
                <a:r>
                  <a:rPr lang="en-US" dirty="0"/>
                  <a:t> is </a:t>
                </a:r>
                <a:r>
                  <a:rPr lang="en-US" b="1" dirty="0"/>
                  <a:t>0</a:t>
                </a:r>
              </a:p>
              <a:p>
                <a:pPr lvl="2"/>
                <a:r>
                  <a:rPr lang="en-US" b="1" dirty="0">
                    <a:solidFill>
                      <a:srgbClr val="008000"/>
                    </a:solidFill>
                  </a:rPr>
                  <a:t>Now re-insert the leaked PageRank:</a:t>
                </a:r>
              </a:p>
              <a:p>
                <a:pPr marL="768096" lvl="2" indent="0">
                  <a:buNone/>
                </a:pPr>
                <a:r>
                  <a:rPr lang="en-US" dirty="0">
                    <a:ea typeface="Cambria Math"/>
                    <a:cs typeface="Times New Roman" pitchFamily="18" charset="0"/>
                  </a:rPr>
                  <a:t>    </a:t>
                </a:r>
                <a14:m>
                  <m:oMath xmlns:m="http://schemas.openxmlformats.org/officeDocument/2006/math">
                    <m:r>
                      <a:rPr lang="en-US" b="1" i="1" dirty="0">
                        <a:latin typeface="Cambria Math"/>
                        <a:ea typeface="Cambria Math"/>
                        <a:cs typeface="Times New Roman" pitchFamily="18" charset="0"/>
                      </a:rPr>
                      <m:t>∀</m:t>
                    </m:r>
                    <m:r>
                      <a:rPr lang="en-US" b="1" i="1" dirty="0">
                        <a:latin typeface="Cambria Math"/>
                        <a:ea typeface="Cambria Math"/>
                        <a:cs typeface="Times New Roman" pitchFamily="18" charset="0"/>
                      </a:rPr>
                      <m:t>𝒋</m:t>
                    </m:r>
                    <m:r>
                      <a:rPr lang="en-US" b="1" i="1" dirty="0">
                        <a:latin typeface="Cambria Math"/>
                        <a:ea typeface="Cambria Math"/>
                        <a:cs typeface="Times New Roman" pitchFamily="18" charset="0"/>
                      </a:rPr>
                      <m:t>: </m:t>
                    </m:r>
                    <m:sSubSup>
                      <m:sSubSupPr>
                        <m:ctrlPr>
                          <a:rPr lang="en-US" b="1" i="1" dirty="0" smtClean="0">
                            <a:latin typeface="Cambria Math" panose="02040503050406030204" pitchFamily="18" charset="0"/>
                          </a:rPr>
                        </m:ctrlPr>
                      </m:sSubSupPr>
                      <m:e>
                        <m:r>
                          <a:rPr lang="en-US" b="1" i="1" dirty="0" smtClean="0">
                            <a:latin typeface="Cambria Math"/>
                          </a:rPr>
                          <m:t>𝒓</m:t>
                        </m:r>
                      </m:e>
                      <m:sub>
                        <m:r>
                          <a:rPr lang="en-US" b="1" i="1" dirty="0" smtClean="0">
                            <a:latin typeface="Cambria Math"/>
                          </a:rPr>
                          <m:t>𝒋</m:t>
                        </m:r>
                      </m:sub>
                      <m:sup>
                        <m:r>
                          <a:rPr lang="en-US" b="1" i="1" dirty="0" smtClean="0">
                            <a:latin typeface="Cambria Math"/>
                          </a:rPr>
                          <m:t>𝒏𝒆𝒘</m:t>
                        </m:r>
                      </m:sup>
                    </m:sSubSup>
                    <m:r>
                      <a:rPr lang="en-US" b="1" i="1" dirty="0" smtClean="0">
                        <a:latin typeface="Cambria Math"/>
                      </a:rPr>
                      <m:t>=</m:t>
                    </m:r>
                    <m:sSubSup>
                      <m:sSubSupPr>
                        <m:ctrlPr>
                          <a:rPr lang="en-US" b="1" i="1">
                            <a:latin typeface="Cambria Math" panose="02040503050406030204" pitchFamily="18" charset="0"/>
                          </a:rPr>
                        </m:ctrlPr>
                      </m:sSubSupPr>
                      <m:e>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sup>
                        </m:sSup>
                      </m:e>
                      <m:sub>
                        <m:r>
                          <a:rPr lang="en-US" b="1" i="1" smtClean="0">
                            <a:latin typeface="Cambria Math"/>
                          </a:rPr>
                          <m:t>𝒋</m:t>
                        </m:r>
                      </m:sub>
                      <m:sup>
                        <m:r>
                          <a:rPr lang="en-US" b="1" i="1" smtClean="0">
                            <a:latin typeface="Cambria Math"/>
                          </a:rPr>
                          <m:t>𝒏𝒆𝒘</m:t>
                        </m:r>
                      </m:sup>
                    </m:sSubSup>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𝟏</m:t>
                        </m:r>
                        <m:r>
                          <a:rPr lang="en-US" b="1" i="1" smtClean="0">
                            <a:latin typeface="Cambria Math"/>
                          </a:rPr>
                          <m:t>−</m:t>
                        </m:r>
                        <m:r>
                          <a:rPr lang="en-US" b="1" i="1" smtClean="0">
                            <a:latin typeface="Cambria Math"/>
                          </a:rPr>
                          <m:t>𝑺</m:t>
                        </m:r>
                      </m:num>
                      <m:den>
                        <m:r>
                          <a:rPr lang="en-US" b="1" i="1" smtClean="0">
                            <a:latin typeface="Cambria Math"/>
                          </a:rPr>
                          <m:t>𝑵</m:t>
                        </m:r>
                      </m:den>
                    </m:f>
                  </m:oMath>
                </a14:m>
                <a:endParaRPr lang="en-US" b="1" dirty="0"/>
              </a:p>
              <a:p>
                <a:pPr lvl="2"/>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𝒐𝒍𝒅</m:t>
                        </m:r>
                      </m:sup>
                    </m:sSup>
                    <m:r>
                      <a:rPr lang="en-US" b="1" i="1" smtClean="0">
                        <a:latin typeface="Cambria Math"/>
                      </a:rPr>
                      <m:t>=</m:t>
                    </m:r>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𝒏𝒆𝒘</m:t>
                        </m:r>
                      </m:sup>
                    </m:sSup>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334000"/>
              </a:xfrm>
              <a:blipFill rotWithShape="1">
                <a:blip r:embed="rId2"/>
                <a:stretch>
                  <a:fillRect t="-217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mc:AlternateContent xmlns:mc="http://schemas.openxmlformats.org/markup-compatibility/2006" xmlns:a14="http://schemas.microsoft.com/office/drawing/2010/main">
        <mc:Choice Requires="a14">
          <p:sp>
            <p:nvSpPr>
              <p:cNvPr id="7" name="Rectangle 6"/>
              <p:cNvSpPr/>
              <p:nvPr/>
            </p:nvSpPr>
            <p:spPr>
              <a:xfrm>
                <a:off x="3505199" y="5334000"/>
                <a:ext cx="3276601" cy="435889"/>
              </a:xfrm>
              <a:prstGeom prst="rect">
                <a:avLst/>
              </a:prstGeom>
            </p:spPr>
            <p:txBody>
              <a:bodyPr wrap="square">
                <a:spAutoFit/>
              </a:bodyPr>
              <a:lstStyle/>
              <a:p>
                <a:pPr lvl="2"/>
                <a:r>
                  <a:rPr lang="en-US" sz="2000" b="1" dirty="0">
                    <a:solidFill>
                      <a:srgbClr val="008000"/>
                    </a:solidFill>
                  </a:rPr>
                  <a:t>where: </a:t>
                </a:r>
                <a14:m>
                  <m:oMath xmlns:m="http://schemas.openxmlformats.org/officeDocument/2006/math">
                    <m:r>
                      <a:rPr lang="en-US" sz="2000" i="1">
                        <a:latin typeface="Cambria Math"/>
                      </a:rPr>
                      <m:t>𝑆</m:t>
                    </m:r>
                    <m:r>
                      <a:rPr lang="en-US" sz="2000" i="1">
                        <a:latin typeface="Cambria Math"/>
                      </a:rPr>
                      <m:t>=</m:t>
                    </m:r>
                    <m:nary>
                      <m:naryPr>
                        <m:chr m:val="∑"/>
                        <m:supHide m:val="on"/>
                        <m:ctrlPr>
                          <a:rPr lang="en-US" sz="2000" i="1">
                            <a:latin typeface="Cambria Math" panose="02040503050406030204" pitchFamily="18" charset="0"/>
                          </a:rPr>
                        </m:ctrlPr>
                      </m:naryPr>
                      <m:sub>
                        <m:r>
                          <a:rPr lang="en-US" sz="2000" i="1">
                            <a:latin typeface="Cambria Math"/>
                          </a:rPr>
                          <m:t>𝑗</m:t>
                        </m:r>
                      </m:sub>
                      <m:sup/>
                      <m:e>
                        <m:sSubSup>
                          <m:sSubSupPr>
                            <m:ctrlPr>
                              <a:rPr lang="en-US" sz="2000" i="1">
                                <a:latin typeface="Cambria Math" panose="02040503050406030204" pitchFamily="18" charset="0"/>
                              </a:rPr>
                            </m:ctrlPr>
                          </m:sSubSupPr>
                          <m:e>
                            <m:r>
                              <a:rPr lang="en-US" sz="2000" i="1">
                                <a:latin typeface="Cambria Math"/>
                              </a:rPr>
                              <m:t>𝑟</m:t>
                            </m:r>
                            <m:r>
                              <a:rPr lang="en-US" sz="2000" i="1">
                                <a:latin typeface="Cambria Math"/>
                              </a:rPr>
                              <m:t>′</m:t>
                            </m:r>
                          </m:e>
                          <m:sub>
                            <m:r>
                              <a:rPr lang="en-US" sz="2000" i="1">
                                <a:latin typeface="Cambria Math"/>
                              </a:rPr>
                              <m:t>𝑗</m:t>
                            </m:r>
                          </m:sub>
                          <m:sup>
                            <m:r>
                              <a:rPr lang="en-US" sz="2000" b="0" i="1" smtClean="0">
                                <a:latin typeface="Cambria Math"/>
                              </a:rPr>
                              <m:t>𝑛𝑒𝑤</m:t>
                            </m:r>
                          </m:sup>
                        </m:sSubSup>
                      </m:e>
                    </m:nary>
                  </m:oMath>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3505199" y="5334000"/>
                <a:ext cx="3276601" cy="435889"/>
              </a:xfrm>
              <a:prstGeom prst="rect">
                <a:avLst/>
              </a:prstGeom>
              <a:blipFill rotWithShape="1">
                <a:blip r:embed="rId3"/>
                <a:stretch>
                  <a:fillRect t="-111111" r="-3903" b="-159722"/>
                </a:stretch>
              </a:blipFill>
            </p:spPr>
            <p:txBody>
              <a:bodyPr/>
              <a:lstStyle/>
              <a:p>
                <a:r>
                  <a:rPr lang="en-US">
                    <a:noFill/>
                  </a:rPr>
                  <a:t> </a:t>
                </a:r>
              </a:p>
            </p:txBody>
          </p:sp>
        </mc:Fallback>
      </mc:AlternateContent>
      <p:sp>
        <p:nvSpPr>
          <p:cNvPr id="4" name="TextBox 3"/>
          <p:cNvSpPr txBox="1"/>
          <p:nvPr/>
        </p:nvSpPr>
        <p:spPr>
          <a:xfrm>
            <a:off x="533400" y="6248400"/>
            <a:ext cx="8610600" cy="523220"/>
          </a:xfrm>
          <a:prstGeom prst="rect">
            <a:avLst/>
          </a:prstGeom>
          <a:noFill/>
        </p:spPr>
        <p:txBody>
          <a:bodyPr wrap="square" rtlCol="0">
            <a:spAutoFit/>
          </a:bodyPr>
          <a:lstStyle/>
          <a:p>
            <a:r>
              <a:rPr lang="en-US" sz="1400" dirty="0">
                <a:solidFill>
                  <a:srgbClr val="008000"/>
                </a:solidFill>
                <a:latin typeface="Arial" pitchFamily="34" charset="0"/>
                <a:cs typeface="Arial" pitchFamily="34" charset="0"/>
              </a:rPr>
              <a:t>If the graph has no dead-ends then the amount of leaked PageRank is </a:t>
            </a:r>
            <a:r>
              <a:rPr lang="en-US" sz="1400" b="1" dirty="0">
                <a:solidFill>
                  <a:srgbClr val="008000"/>
                </a:solidFill>
                <a:latin typeface="Arial" pitchFamily="34" charset="0"/>
                <a:cs typeface="Arial" pitchFamily="34" charset="0"/>
              </a:rPr>
              <a:t>1-</a:t>
            </a:r>
            <a:r>
              <a:rPr lang="el-GR" sz="1400" b="1" dirty="0">
                <a:solidFill>
                  <a:srgbClr val="008000"/>
                </a:solidFill>
                <a:latin typeface="Arial" pitchFamily="34" charset="0"/>
                <a:cs typeface="Arial" pitchFamily="34" charset="0"/>
              </a:rPr>
              <a:t>β</a:t>
            </a:r>
            <a:r>
              <a:rPr lang="en-US" sz="1400" dirty="0">
                <a:solidFill>
                  <a:srgbClr val="008000"/>
                </a:solidFill>
                <a:latin typeface="Arial" pitchFamily="34" charset="0"/>
                <a:cs typeface="Arial" pitchFamily="34" charset="0"/>
              </a:rPr>
              <a:t>. But since we have dead-ends the amount of leaked PageRank may be larger. We have to explicitly account for it by computing </a:t>
            </a:r>
            <a:r>
              <a:rPr lang="en-US" sz="1400" b="1" dirty="0">
                <a:solidFill>
                  <a:srgbClr val="008000"/>
                </a:solidFill>
                <a:latin typeface="Arial" pitchFamily="34" charset="0"/>
                <a:cs typeface="Arial" pitchFamily="34" charset="0"/>
              </a:rPr>
              <a:t>S</a:t>
            </a:r>
            <a:r>
              <a:rPr lang="en-US" sz="1400" dirty="0">
                <a:solidFill>
                  <a:srgbClr val="008000"/>
                </a:solidFill>
                <a:latin typeface="Arial" pitchFamily="34" charset="0"/>
                <a:cs typeface="Arial" pitchFamily="34" charset="0"/>
              </a:rPr>
              <a:t>.</a:t>
            </a:r>
          </a:p>
        </p:txBody>
      </p:sp>
      <p:sp>
        <p:nvSpPr>
          <p:cNvPr id="11" name="Footer Placeholder 10"/>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611714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Sparse Matrix Encoding</a:t>
            </a:r>
          </a:p>
        </p:txBody>
      </p:sp>
      <p:sp>
        <p:nvSpPr>
          <p:cNvPr id="93187" name="Rectangle 3"/>
          <p:cNvSpPr>
            <a:spLocks noGrp="1"/>
          </p:cNvSpPr>
          <p:nvPr>
            <p:ph idx="1"/>
          </p:nvPr>
        </p:nvSpPr>
        <p:spPr/>
        <p:txBody>
          <a:bodyPr/>
          <a:lstStyle/>
          <a:p>
            <a:r>
              <a:rPr lang="en-US" b="1" dirty="0">
                <a:solidFill>
                  <a:srgbClr val="D60093"/>
                </a:solidFill>
              </a:rPr>
              <a:t>Encode sparse matrix using only nonzero entries</a:t>
            </a:r>
          </a:p>
          <a:p>
            <a:pPr lvl="1"/>
            <a:r>
              <a:rPr lang="en-US" dirty="0"/>
              <a:t>Space proportional roughly to number of links</a:t>
            </a:r>
          </a:p>
          <a:p>
            <a:pPr lvl="1"/>
            <a:r>
              <a:rPr lang="en-US" dirty="0"/>
              <a:t>Say 10N, or 4*10*1 billion = 40GB</a:t>
            </a:r>
          </a:p>
          <a:p>
            <a:pPr lvl="1"/>
            <a:r>
              <a:rPr lang="en-US" b="1" dirty="0"/>
              <a:t>Still won’t fit in memory, but will fit on disk</a:t>
            </a:r>
          </a:p>
        </p:txBody>
      </p:sp>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53</a:t>
            </a:fld>
            <a:endParaRPr lang="en-US"/>
          </a:p>
        </p:txBody>
      </p:sp>
      <p:graphicFrame>
        <p:nvGraphicFramePr>
          <p:cNvPr id="93211" name="Group 27"/>
          <p:cNvGraphicFramePr>
            <a:graphicFrameLocks noGrp="1"/>
          </p:cNvGraphicFramePr>
          <p:nvPr>
            <p:extLst>
              <p:ext uri="{D42A27DB-BD31-4B8C-83A1-F6EECF244321}">
                <p14:modId xmlns:p14="http://schemas.microsoft.com/office/powerpoint/2010/main" val="1012715888"/>
              </p:ext>
            </p:extLst>
          </p:nvPr>
        </p:nvGraphicFramePr>
        <p:xfrm>
          <a:off x="2057400" y="4648200"/>
          <a:ext cx="5410200" cy="1447801"/>
        </p:xfrm>
        <a:graphic>
          <a:graphicData uri="http://schemas.openxmlformats.org/drawingml/2006/table">
            <a:tbl>
              <a:tblPr/>
              <a:tblGrid>
                <a:gridCol w="1117600">
                  <a:extLst>
                    <a:ext uri="{9D8B030D-6E8A-4147-A177-3AD203B41FA5}">
                      <a16:colId xmlns:a16="http://schemas.microsoft.com/office/drawing/2014/main" val="20000"/>
                    </a:ext>
                  </a:extLst>
                </a:gridCol>
                <a:gridCol w="1114425">
                  <a:extLst>
                    <a:ext uri="{9D8B030D-6E8A-4147-A177-3AD203B41FA5}">
                      <a16:colId xmlns:a16="http://schemas.microsoft.com/office/drawing/2014/main" val="20001"/>
                    </a:ext>
                  </a:extLst>
                </a:gridCol>
                <a:gridCol w="3178175">
                  <a:extLst>
                    <a:ext uri="{9D8B030D-6E8A-4147-A177-3AD203B41FA5}">
                      <a16:colId xmlns:a16="http://schemas.microsoft.com/office/drawing/2014/main" val="20002"/>
                    </a:ext>
                  </a:extLst>
                </a:gridCol>
              </a:tblGrid>
              <a:tr h="46831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1, 5, 7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17, 64, 113, 117, 245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3206" name="Text Box 22"/>
          <p:cNvSpPr txBox="1">
            <a:spLocks noChangeArrowheads="1"/>
          </p:cNvSpPr>
          <p:nvPr/>
        </p:nvSpPr>
        <p:spPr bwMode="auto">
          <a:xfrm>
            <a:off x="2101850" y="3985781"/>
            <a:ext cx="1026243" cy="707886"/>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source</a:t>
            </a:r>
          </a:p>
          <a:p>
            <a:pPr eaLnBrk="0" hangingPunct="0"/>
            <a:r>
              <a:rPr lang="en-US" sz="2000" b="1" dirty="0">
                <a:solidFill>
                  <a:srgbClr val="008000"/>
                </a:solidFill>
                <a:latin typeface="Arial" pitchFamily="34" charset="0"/>
                <a:ea typeface="ＭＳ Ｐゴシック" pitchFamily="-32" charset="-128"/>
                <a:cs typeface="Arial" pitchFamily="34" charset="0"/>
              </a:rPr>
              <a:t>node</a:t>
            </a:r>
          </a:p>
        </p:txBody>
      </p:sp>
      <p:sp>
        <p:nvSpPr>
          <p:cNvPr id="93207" name="Text Box 23"/>
          <p:cNvSpPr txBox="1">
            <a:spLocks noChangeArrowheads="1"/>
          </p:cNvSpPr>
          <p:nvPr/>
        </p:nvSpPr>
        <p:spPr bwMode="auto">
          <a:xfrm>
            <a:off x="3149311" y="4202833"/>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3208" name="Text Box 24"/>
          <p:cNvSpPr txBox="1">
            <a:spLocks noChangeArrowheads="1"/>
          </p:cNvSpPr>
          <p:nvPr/>
        </p:nvSpPr>
        <p:spPr bwMode="auto">
          <a:xfrm>
            <a:off x="4343400" y="4209472"/>
            <a:ext cx="2379177"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 nodes</a:t>
            </a:r>
          </a:p>
        </p:txBody>
      </p:sp>
    </p:spTree>
    <p:extLst>
      <p:ext uri="{BB962C8B-B14F-4D97-AF65-F5344CB8AC3E}">
        <p14:creationId xmlns:p14="http://schemas.microsoft.com/office/powerpoint/2010/main" val="3511962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832802" y="2642616"/>
            <a:ext cx="6939598" cy="19050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7282" name="Rectangle 2"/>
          <p:cNvSpPr>
            <a:spLocks noGrp="1"/>
          </p:cNvSpPr>
          <p:nvPr>
            <p:ph type="title"/>
          </p:nvPr>
        </p:nvSpPr>
        <p:spPr/>
        <p:txBody>
          <a:bodyPr/>
          <a:lstStyle/>
          <a:p>
            <a:r>
              <a:rPr lang="en-US" dirty="0"/>
              <a:t>Basic Algorithm: Update Step</a:t>
            </a:r>
          </a:p>
        </p:txBody>
      </p:sp>
      <p:sp>
        <p:nvSpPr>
          <p:cNvPr id="44" name="Content Placeholder 43"/>
          <p:cNvSpPr>
            <a:spLocks noGrp="1"/>
          </p:cNvSpPr>
          <p:nvPr>
            <p:ph idx="1"/>
          </p:nvPr>
        </p:nvSpPr>
        <p:spPr>
          <a:xfrm>
            <a:off x="457200" y="1295400"/>
            <a:ext cx="8229600" cy="1447800"/>
          </a:xfrm>
        </p:spPr>
        <p:txBody>
          <a:bodyPr>
            <a:normAutofit fontScale="92500" lnSpcReduction="10000"/>
          </a:bodyPr>
          <a:lstStyle/>
          <a:p>
            <a:r>
              <a:rPr lang="en-US" b="1" dirty="0">
                <a:solidFill>
                  <a:srgbClr val="D60093"/>
                </a:solidFill>
              </a:rPr>
              <a:t>Assume enough RAM to fit </a:t>
            </a:r>
            <a:r>
              <a:rPr lang="en-US" b="1" i="1" dirty="0" err="1">
                <a:solidFill>
                  <a:srgbClr val="D60093"/>
                </a:solidFill>
              </a:rPr>
              <a:t>r</a:t>
            </a:r>
            <a:r>
              <a:rPr lang="en-US" b="1" i="1" baseline="30000" dirty="0" err="1">
                <a:solidFill>
                  <a:srgbClr val="D60093"/>
                </a:solidFill>
              </a:rPr>
              <a:t>new</a:t>
            </a:r>
            <a:r>
              <a:rPr lang="en-US" b="1" dirty="0">
                <a:solidFill>
                  <a:srgbClr val="D60093"/>
                </a:solidFill>
              </a:rPr>
              <a:t> into memory</a:t>
            </a:r>
          </a:p>
          <a:p>
            <a:pPr lvl="1"/>
            <a:r>
              <a:rPr lang="en-US" dirty="0"/>
              <a:t>Store </a:t>
            </a:r>
            <a:r>
              <a:rPr lang="en-US" b="1" i="1" dirty="0" err="1"/>
              <a:t>r</a:t>
            </a:r>
            <a:r>
              <a:rPr lang="en-US" i="1" baseline="30000" dirty="0" err="1"/>
              <a:t>old</a:t>
            </a:r>
            <a:r>
              <a:rPr lang="en-US" dirty="0"/>
              <a:t> and matrix </a:t>
            </a:r>
            <a:r>
              <a:rPr lang="en-US" b="1" dirty="0"/>
              <a:t>M</a:t>
            </a:r>
            <a:r>
              <a:rPr lang="en-US" dirty="0"/>
              <a:t> on disk</a:t>
            </a:r>
          </a:p>
          <a:p>
            <a:r>
              <a:rPr lang="en-US" b="1" dirty="0">
                <a:solidFill>
                  <a:srgbClr val="0000FF"/>
                </a:solidFill>
              </a:rPr>
              <a:t>1 step of power-iteration is:</a:t>
            </a:r>
          </a:p>
        </p:txBody>
      </p:sp>
      <p:sp>
        <p:nvSpPr>
          <p:cNvPr id="43" name="Footer Placeholder 42"/>
          <p:cNvSpPr>
            <a:spLocks noGrp="1"/>
          </p:cNvSpPr>
          <p:nvPr>
            <p:ph type="ftr" sz="quarter" idx="11"/>
          </p:nvPr>
        </p:nvSpPr>
        <p:spPr/>
        <p:txBody>
          <a:bodyPr/>
          <a:lstStyle/>
          <a:p>
            <a:r>
              <a:rPr lang="en-US"/>
              <a:t>J. Leskovec, A. Rajaraman, J. Ullman: Mining of Massive Datasets, http://www.mmds.org</a:t>
            </a:r>
          </a:p>
        </p:txBody>
      </p:sp>
      <p:sp>
        <p:nvSpPr>
          <p:cNvPr id="42" name="Slide Number Placeholder 41"/>
          <p:cNvSpPr>
            <a:spLocks noGrp="1"/>
          </p:cNvSpPr>
          <p:nvPr>
            <p:ph type="sldNum" sz="quarter" idx="12"/>
          </p:nvPr>
        </p:nvSpPr>
        <p:spPr/>
        <p:txBody>
          <a:bodyPr/>
          <a:lstStyle/>
          <a:p>
            <a:fld id="{19B12225-5612-419B-A8D5-4B8EEE4C217E}" type="slidenum">
              <a:rPr lang="en-US" smtClean="0"/>
              <a:pPr/>
              <a:t>54</a:t>
            </a:fld>
            <a:endParaRPr lang="en-US"/>
          </a:p>
        </p:txBody>
      </p:sp>
      <p:sp>
        <p:nvSpPr>
          <p:cNvPr id="97283" name="Rectangle 3"/>
          <p:cNvSpPr>
            <a:spLocks noChangeArrowheads="1"/>
          </p:cNvSpPr>
          <p:nvPr/>
        </p:nvSpPr>
        <p:spPr bwMode="auto">
          <a:xfrm>
            <a:off x="2590800" y="4995862"/>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nvGrpSpPr>
          <p:cNvPr id="2" name="Group 4"/>
          <p:cNvGrpSpPr>
            <a:grpSpLocks/>
          </p:cNvGrpSpPr>
          <p:nvPr/>
        </p:nvGrpSpPr>
        <p:grpSpPr bwMode="auto">
          <a:xfrm>
            <a:off x="1371600" y="4648200"/>
            <a:ext cx="457200" cy="2133600"/>
            <a:chOff x="1008" y="1968"/>
            <a:chExt cx="192" cy="1344"/>
          </a:xfrm>
        </p:grpSpPr>
        <p:sp>
          <p:nvSpPr>
            <p:cNvPr id="97285" name="Rectangle 5"/>
            <p:cNvSpPr>
              <a:spLocks noChangeArrowheads="1"/>
            </p:cNvSpPr>
            <p:nvPr/>
          </p:nvSpPr>
          <p:spPr bwMode="auto">
            <a:xfrm>
              <a:off x="1008" y="1968"/>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6" name="Rectangle 6"/>
            <p:cNvSpPr>
              <a:spLocks noChangeArrowheads="1"/>
            </p:cNvSpPr>
            <p:nvPr/>
          </p:nvSpPr>
          <p:spPr bwMode="auto">
            <a:xfrm>
              <a:off x="1008" y="216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87" name="Rectangle 7"/>
            <p:cNvSpPr>
              <a:spLocks noChangeArrowheads="1"/>
            </p:cNvSpPr>
            <p:nvPr/>
          </p:nvSpPr>
          <p:spPr bwMode="auto">
            <a:xfrm>
              <a:off x="1008" y="2352"/>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8" name="Rectangle 8"/>
            <p:cNvSpPr>
              <a:spLocks noChangeArrowheads="1"/>
            </p:cNvSpPr>
            <p:nvPr/>
          </p:nvSpPr>
          <p:spPr bwMode="auto">
            <a:xfrm>
              <a:off x="1008" y="2544"/>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9" name="Rectangle 9"/>
            <p:cNvSpPr>
              <a:spLocks noChangeArrowheads="1"/>
            </p:cNvSpPr>
            <p:nvPr/>
          </p:nvSpPr>
          <p:spPr bwMode="auto">
            <a:xfrm>
              <a:off x="1008" y="2736"/>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90" name="Rectangle 10"/>
            <p:cNvSpPr>
              <a:spLocks noChangeArrowheads="1"/>
            </p:cNvSpPr>
            <p:nvPr/>
          </p:nvSpPr>
          <p:spPr bwMode="auto">
            <a:xfrm>
              <a:off x="1008" y="2928"/>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1" name="Rectangle 11"/>
            <p:cNvSpPr>
              <a:spLocks noChangeArrowheads="1"/>
            </p:cNvSpPr>
            <p:nvPr/>
          </p:nvSpPr>
          <p:spPr bwMode="auto">
            <a:xfrm>
              <a:off x="1008" y="312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sp>
        <p:nvSpPr>
          <p:cNvPr id="97292" name="Rectangle 12"/>
          <p:cNvSpPr>
            <a:spLocks noChangeArrowheads="1"/>
          </p:cNvSpPr>
          <p:nvPr/>
        </p:nvSpPr>
        <p:spPr bwMode="auto">
          <a:xfrm>
            <a:off x="7543800" y="46482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3" name="Rectangle 13"/>
          <p:cNvSpPr>
            <a:spLocks noChangeArrowheads="1"/>
          </p:cNvSpPr>
          <p:nvPr/>
        </p:nvSpPr>
        <p:spPr bwMode="auto">
          <a:xfrm>
            <a:off x="75438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4" name="Rectangle 14"/>
          <p:cNvSpPr>
            <a:spLocks noChangeArrowheads="1"/>
          </p:cNvSpPr>
          <p:nvPr/>
        </p:nvSpPr>
        <p:spPr bwMode="auto">
          <a:xfrm>
            <a:off x="75438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5" name="Rectangle 15"/>
          <p:cNvSpPr>
            <a:spLocks noChangeArrowheads="1"/>
          </p:cNvSpPr>
          <p:nvPr/>
        </p:nvSpPr>
        <p:spPr bwMode="auto">
          <a:xfrm>
            <a:off x="7543800" y="55626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6" name="Rectangle 16"/>
          <p:cNvSpPr>
            <a:spLocks noChangeArrowheads="1"/>
          </p:cNvSpPr>
          <p:nvPr/>
        </p:nvSpPr>
        <p:spPr bwMode="auto">
          <a:xfrm>
            <a:off x="7543800" y="5867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7" name="Rectangle 17"/>
          <p:cNvSpPr>
            <a:spLocks noChangeArrowheads="1"/>
          </p:cNvSpPr>
          <p:nvPr/>
        </p:nvSpPr>
        <p:spPr bwMode="auto">
          <a:xfrm>
            <a:off x="7543800" y="6172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8" name="Rectangle 18"/>
          <p:cNvSpPr>
            <a:spLocks noChangeArrowheads="1"/>
          </p:cNvSpPr>
          <p:nvPr/>
        </p:nvSpPr>
        <p:spPr bwMode="auto">
          <a:xfrm>
            <a:off x="7543800" y="6477000"/>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97343" name="Group 63"/>
          <p:cNvGraphicFramePr>
            <a:graphicFrameLocks noGrp="1"/>
          </p:cNvGraphicFramePr>
          <p:nvPr>
            <p:extLst>
              <p:ext uri="{D42A27DB-BD31-4B8C-83A1-F6EECF244321}">
                <p14:modId xmlns:p14="http://schemas.microsoft.com/office/powerpoint/2010/main" val="1407358126"/>
              </p:ext>
            </p:extLst>
          </p:nvPr>
        </p:nvGraphicFramePr>
        <p:xfrm>
          <a:off x="2590800" y="4953000"/>
          <a:ext cx="4343400" cy="1371600"/>
        </p:xfrm>
        <a:graphic>
          <a:graphicData uri="http://schemas.openxmlformats.org/drawingml/2006/table">
            <a:tbl>
              <a:tblPr/>
              <a:tblGrid>
                <a:gridCol w="1139825">
                  <a:extLst>
                    <a:ext uri="{9D8B030D-6E8A-4147-A177-3AD203B41FA5}">
                      <a16:colId xmlns:a16="http://schemas.microsoft.com/office/drawing/2014/main" val="20000"/>
                    </a:ext>
                  </a:extLst>
                </a:gridCol>
                <a:gridCol w="755650">
                  <a:extLst>
                    <a:ext uri="{9D8B030D-6E8A-4147-A177-3AD203B41FA5}">
                      <a16:colId xmlns:a16="http://schemas.microsoft.com/office/drawing/2014/main" val="20001"/>
                    </a:ext>
                  </a:extLst>
                </a:gridCol>
                <a:gridCol w="2447925">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1, 5, 6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17, 64, 113, 117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7317" name="Text Box 37"/>
          <p:cNvSpPr txBox="1">
            <a:spLocks noChangeArrowheads="1"/>
          </p:cNvSpPr>
          <p:nvPr/>
        </p:nvSpPr>
        <p:spPr bwMode="auto">
          <a:xfrm>
            <a:off x="2667000" y="4598987"/>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source</a:t>
            </a:r>
          </a:p>
        </p:txBody>
      </p:sp>
      <p:sp>
        <p:nvSpPr>
          <p:cNvPr id="97318" name="Text Box 38"/>
          <p:cNvSpPr txBox="1">
            <a:spLocks noChangeArrowheads="1"/>
          </p:cNvSpPr>
          <p:nvPr/>
        </p:nvSpPr>
        <p:spPr bwMode="auto">
          <a:xfrm>
            <a:off x="3621957" y="4598987"/>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7319" name="Text Box 39"/>
          <p:cNvSpPr txBox="1">
            <a:spLocks noChangeArrowheads="1"/>
          </p:cNvSpPr>
          <p:nvPr/>
        </p:nvSpPr>
        <p:spPr bwMode="auto">
          <a:xfrm>
            <a:off x="4696372" y="4598987"/>
            <a:ext cx="1552028"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a:t>
            </a:r>
          </a:p>
        </p:txBody>
      </p:sp>
      <p:sp>
        <p:nvSpPr>
          <p:cNvPr id="97320" name="Text Box 40"/>
          <p:cNvSpPr txBox="1">
            <a:spLocks noChangeArrowheads="1"/>
          </p:cNvSpPr>
          <p:nvPr/>
        </p:nvSpPr>
        <p:spPr bwMode="auto">
          <a:xfrm>
            <a:off x="1066800" y="4620768"/>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1" name="Text Box 41"/>
          <p:cNvSpPr txBox="1">
            <a:spLocks noChangeArrowheads="1"/>
          </p:cNvSpPr>
          <p:nvPr/>
        </p:nvSpPr>
        <p:spPr bwMode="auto">
          <a:xfrm>
            <a:off x="1066800" y="49096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2" name="Text Box 42"/>
          <p:cNvSpPr txBox="1">
            <a:spLocks noChangeArrowheads="1"/>
          </p:cNvSpPr>
          <p:nvPr/>
        </p:nvSpPr>
        <p:spPr bwMode="auto">
          <a:xfrm>
            <a:off x="1066800" y="52144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23" name="Text Box 43"/>
          <p:cNvSpPr txBox="1">
            <a:spLocks noChangeArrowheads="1"/>
          </p:cNvSpPr>
          <p:nvPr/>
        </p:nvSpPr>
        <p:spPr bwMode="auto">
          <a:xfrm>
            <a:off x="1066800" y="5535168"/>
            <a:ext cx="325438" cy="396875"/>
          </a:xfrm>
          <a:prstGeom prst="rect">
            <a:avLst/>
          </a:prstGeom>
          <a:noFill/>
          <a:ln w="9525">
            <a:noFill/>
            <a:miter lim="800000"/>
            <a:headEnd/>
            <a:tailEnd/>
          </a:ln>
          <a:effectLst/>
        </p:spPr>
        <p:txBody>
          <a:bodyPr wrap="none">
            <a:spAutoFit/>
          </a:bodyPr>
          <a:lstStyle/>
          <a:p>
            <a:pPr eaLnBrk="0" hangingPunct="0"/>
            <a:r>
              <a:rPr lang="en-US" sz="2000" dirty="0">
                <a:ea typeface="ＭＳ Ｐゴシック" pitchFamily="-32" charset="-128"/>
              </a:rPr>
              <a:t>3</a:t>
            </a:r>
          </a:p>
        </p:txBody>
      </p:sp>
      <p:sp>
        <p:nvSpPr>
          <p:cNvPr id="97324" name="Text Box 44"/>
          <p:cNvSpPr txBox="1">
            <a:spLocks noChangeArrowheads="1"/>
          </p:cNvSpPr>
          <p:nvPr/>
        </p:nvSpPr>
        <p:spPr bwMode="auto">
          <a:xfrm>
            <a:off x="1066800" y="58240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25" name="Text Box 45"/>
          <p:cNvSpPr txBox="1">
            <a:spLocks noChangeArrowheads="1"/>
          </p:cNvSpPr>
          <p:nvPr/>
        </p:nvSpPr>
        <p:spPr bwMode="auto">
          <a:xfrm>
            <a:off x="1066800" y="61288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26" name="Text Box 46"/>
          <p:cNvSpPr txBox="1">
            <a:spLocks noChangeArrowheads="1"/>
          </p:cNvSpPr>
          <p:nvPr/>
        </p:nvSpPr>
        <p:spPr bwMode="auto">
          <a:xfrm>
            <a:off x="1046163" y="6433693"/>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27" name="Text Box 47"/>
          <p:cNvSpPr txBox="1">
            <a:spLocks noChangeArrowheads="1"/>
          </p:cNvSpPr>
          <p:nvPr/>
        </p:nvSpPr>
        <p:spPr bwMode="auto">
          <a:xfrm>
            <a:off x="7945438" y="45720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8" name="Text Box 48"/>
          <p:cNvSpPr txBox="1">
            <a:spLocks noChangeArrowheads="1"/>
          </p:cNvSpPr>
          <p:nvPr/>
        </p:nvSpPr>
        <p:spPr bwMode="auto">
          <a:xfrm>
            <a:off x="7945438" y="48609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9" name="Text Box 49"/>
          <p:cNvSpPr txBox="1">
            <a:spLocks noChangeArrowheads="1"/>
          </p:cNvSpPr>
          <p:nvPr/>
        </p:nvSpPr>
        <p:spPr bwMode="auto">
          <a:xfrm>
            <a:off x="7945438" y="51657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30" name="Text Box 50"/>
          <p:cNvSpPr txBox="1">
            <a:spLocks noChangeArrowheads="1"/>
          </p:cNvSpPr>
          <p:nvPr/>
        </p:nvSpPr>
        <p:spPr bwMode="auto">
          <a:xfrm>
            <a:off x="7945438" y="54864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97331" name="Text Box 51"/>
          <p:cNvSpPr txBox="1">
            <a:spLocks noChangeArrowheads="1"/>
          </p:cNvSpPr>
          <p:nvPr/>
        </p:nvSpPr>
        <p:spPr bwMode="auto">
          <a:xfrm>
            <a:off x="7945438" y="57753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32" name="Text Box 52"/>
          <p:cNvSpPr txBox="1">
            <a:spLocks noChangeArrowheads="1"/>
          </p:cNvSpPr>
          <p:nvPr/>
        </p:nvSpPr>
        <p:spPr bwMode="auto">
          <a:xfrm>
            <a:off x="7945438" y="60801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33" name="Text Box 53"/>
          <p:cNvSpPr txBox="1">
            <a:spLocks noChangeArrowheads="1"/>
          </p:cNvSpPr>
          <p:nvPr/>
        </p:nvSpPr>
        <p:spPr bwMode="auto">
          <a:xfrm>
            <a:off x="7924800" y="6384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34" name="Text Box 54"/>
          <p:cNvSpPr txBox="1">
            <a:spLocks noChangeArrowheads="1"/>
          </p:cNvSpPr>
          <p:nvPr/>
        </p:nvSpPr>
        <p:spPr bwMode="auto">
          <a:xfrm>
            <a:off x="1508125" y="4162425"/>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97335" name="Text Box 55"/>
          <p:cNvSpPr txBox="1">
            <a:spLocks noChangeArrowheads="1"/>
          </p:cNvSpPr>
          <p:nvPr/>
        </p:nvSpPr>
        <p:spPr bwMode="auto">
          <a:xfrm>
            <a:off x="1828800" y="4579874"/>
            <a:ext cx="615874"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new</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6" name="Text Box 56"/>
          <p:cNvSpPr txBox="1">
            <a:spLocks noChangeArrowheads="1"/>
          </p:cNvSpPr>
          <p:nvPr/>
        </p:nvSpPr>
        <p:spPr bwMode="auto">
          <a:xfrm>
            <a:off x="7067275" y="4572000"/>
            <a:ext cx="540533"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old</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7" name="Text Box 57"/>
          <p:cNvSpPr txBox="1">
            <a:spLocks noChangeArrowheads="1"/>
          </p:cNvSpPr>
          <p:nvPr/>
        </p:nvSpPr>
        <p:spPr bwMode="auto">
          <a:xfrm>
            <a:off x="838200" y="2590800"/>
            <a:ext cx="7772400" cy="1938992"/>
          </a:xfrm>
          <a:prstGeom prst="rect">
            <a:avLst/>
          </a:prstGeom>
          <a:noFill/>
          <a:ln w="28575">
            <a:noFill/>
            <a:miter lim="800000"/>
            <a:headEnd/>
            <a:tailEnd/>
          </a:ln>
          <a:effectLst/>
        </p:spPr>
        <p:txBody>
          <a:bodyPr wrap="square">
            <a:spAutoFit/>
          </a:bodyPr>
          <a:lstStyle/>
          <a:p>
            <a:pPr eaLnBrk="0" hangingPunct="0"/>
            <a:r>
              <a:rPr lang="en-US" sz="2400" b="1" dirty="0">
                <a:solidFill>
                  <a:srgbClr val="008000"/>
                </a:solidFill>
                <a:latin typeface="Arial" pitchFamily="34" charset="0"/>
                <a:ea typeface="ＭＳ Ｐゴシック" pitchFamily="-32" charset="-128"/>
                <a:cs typeface="Arial" pitchFamily="34" charset="0"/>
              </a:rPr>
              <a:t>Initialize</a:t>
            </a:r>
            <a:r>
              <a:rPr lang="en-US" sz="2400" dirty="0">
                <a:solidFill>
                  <a:srgbClr val="008000"/>
                </a:solidFill>
                <a:latin typeface="Arial" pitchFamily="34" charset="0"/>
                <a:ea typeface="ＭＳ Ｐゴシック" pitchFamily="-32" charset="-128"/>
                <a:cs typeface="Arial" pitchFamily="34" charset="0"/>
              </a:rPr>
              <a:t> all entries of</a:t>
            </a:r>
            <a:r>
              <a:rPr lang="en-US" sz="2400" dirty="0">
                <a:latin typeface="Arial" pitchFamily="34" charset="0"/>
                <a:ea typeface="ＭＳ Ｐゴシック" pitchFamily="-32" charset="-128"/>
                <a:cs typeface="Arial" pitchFamily="34" charset="0"/>
              </a:rPr>
              <a:t> </a:t>
            </a:r>
            <a:r>
              <a:rPr lang="en-US" sz="2400" b="1" dirty="0" err="1">
                <a:latin typeface="Arial" pitchFamily="34" charset="0"/>
                <a:ea typeface="ＭＳ Ｐゴシック" pitchFamily="-32" charset="-128"/>
                <a:cs typeface="Arial" pitchFamily="34" charset="0"/>
              </a:rPr>
              <a:t>r</a:t>
            </a:r>
            <a:r>
              <a:rPr lang="en-US" sz="2400" b="1" baseline="30000" dirty="0" err="1">
                <a:latin typeface="Arial" pitchFamily="34" charset="0"/>
                <a:ea typeface="ＭＳ Ｐゴシック" pitchFamily="-32" charset="-128"/>
                <a:cs typeface="Arial" pitchFamily="34" charset="0"/>
              </a:rPr>
              <a:t>new</a:t>
            </a:r>
            <a:r>
              <a:rPr lang="en-US" sz="2400" b="1" baseline="30000" dirty="0">
                <a:latin typeface="Arial" pitchFamily="34" charset="0"/>
                <a:ea typeface="ＭＳ Ｐゴシック" pitchFamily="-32" charset="-128"/>
                <a:cs typeface="Arial" pitchFamily="34" charset="0"/>
              </a:rPr>
              <a:t> </a:t>
            </a:r>
            <a:r>
              <a:rPr lang="en-US" sz="2400" dirty="0">
                <a:latin typeface="Arial" pitchFamily="34" charset="0"/>
                <a:ea typeface="ＭＳ Ｐゴシック" pitchFamily="-32" charset="-128"/>
                <a:cs typeface="Arial" pitchFamily="34" charset="0"/>
              </a:rPr>
              <a:t>= </a:t>
            </a:r>
            <a:r>
              <a:rPr lang="en-US" sz="2400" b="1" dirty="0">
                <a:latin typeface="Arial" pitchFamily="34" charset="0"/>
                <a:ea typeface="ＭＳ Ｐゴシック" pitchFamily="-32" charset="-128"/>
                <a:cs typeface="Arial" pitchFamily="34" charset="0"/>
              </a:rPr>
              <a:t>(1-</a:t>
            </a:r>
            <a:r>
              <a:rPr lang="en-US" sz="2400" b="1" dirty="0">
                <a:latin typeface="Arial" pitchFamily="34" charset="0"/>
                <a:ea typeface="ＭＳ Ｐゴシック" pitchFamily="-32" charset="-128"/>
                <a:cs typeface="Arial" pitchFamily="34" charset="0"/>
                <a:sym typeface="Symbol" pitchFamily="18" charset="2"/>
              </a:rPr>
              <a:t></a:t>
            </a:r>
            <a:r>
              <a:rPr lang="en-US" sz="2400" b="1" dirty="0">
                <a:latin typeface="Arial" pitchFamily="34" charset="0"/>
                <a:ea typeface="ＭＳ Ｐゴシック" pitchFamily="-32" charset="-128"/>
                <a:cs typeface="Arial" pitchFamily="34" charset="0"/>
              </a:rPr>
              <a:t>) / N</a:t>
            </a:r>
          </a:p>
          <a:p>
            <a:pPr eaLnBrk="0" hangingPunct="0"/>
            <a:r>
              <a:rPr lang="en-US" sz="2400" dirty="0">
                <a:solidFill>
                  <a:srgbClr val="008000"/>
                </a:solidFill>
                <a:latin typeface="Arial" pitchFamily="34" charset="0"/>
                <a:ea typeface="ＭＳ Ｐゴシック" pitchFamily="-32" charset="-128"/>
                <a:cs typeface="Arial" pitchFamily="34" charset="0"/>
              </a:rPr>
              <a:t>For each page</a:t>
            </a:r>
            <a:r>
              <a:rPr lang="en-US" sz="2400" dirty="0">
                <a:latin typeface="Arial" pitchFamily="34" charset="0"/>
                <a:ea typeface="ＭＳ Ｐゴシック" pitchFamily="-32" charset="-128"/>
                <a:cs typeface="Arial" pitchFamily="34" charset="0"/>
              </a:rPr>
              <a:t> </a:t>
            </a:r>
            <a:r>
              <a:rPr lang="en-US" sz="2400" b="1" i="1" dirty="0" err="1">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(of out-degree </a:t>
            </a:r>
            <a:r>
              <a:rPr lang="en-US" sz="2400" b="1" i="1" dirty="0">
                <a:latin typeface="Arial" pitchFamily="34" charset="0"/>
                <a:ea typeface="ＭＳ Ｐゴシック" pitchFamily="-32" charset="-128"/>
                <a:cs typeface="Arial" pitchFamily="34" charset="0"/>
              </a:rPr>
              <a:t>d</a:t>
            </a:r>
            <a:r>
              <a:rPr lang="en-US" sz="2400" b="1" i="1" baseline="-25000" dirty="0">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a:t>
            </a:r>
          </a:p>
          <a:p>
            <a:pPr eaLnBrk="0" hangingPunct="0"/>
            <a:r>
              <a:rPr lang="en-US" sz="2400" dirty="0">
                <a:solidFill>
                  <a:srgbClr val="008000"/>
                </a:solidFill>
                <a:latin typeface="Arial" pitchFamily="34" charset="0"/>
                <a:ea typeface="ＭＳ Ｐゴシック" pitchFamily="-32" charset="-128"/>
                <a:cs typeface="Arial" pitchFamily="34" charset="0"/>
              </a:rPr>
              <a:t>  Read into memory:</a:t>
            </a:r>
            <a:r>
              <a:rPr lang="en-US" sz="2400" dirty="0">
                <a:latin typeface="Arial" pitchFamily="34" charset="0"/>
                <a:ea typeface="ＭＳ Ｐゴシック" pitchFamily="-32" charset="-128"/>
                <a:cs typeface="Arial" pitchFamily="34" charset="0"/>
              </a:rPr>
              <a:t> </a:t>
            </a:r>
            <a:r>
              <a:rPr lang="en-US" sz="2400" b="1" i="1" dirty="0" err="1">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a:t>
            </a:r>
            <a:r>
              <a:rPr lang="en-US" sz="2400" b="1" i="1" dirty="0">
                <a:latin typeface="Arial" pitchFamily="34" charset="0"/>
                <a:ea typeface="ＭＳ Ｐゴシック" pitchFamily="-32" charset="-128"/>
                <a:cs typeface="Arial" pitchFamily="34" charset="0"/>
              </a:rPr>
              <a:t>d</a:t>
            </a:r>
            <a:r>
              <a:rPr lang="en-US" sz="2400" b="1" i="1" baseline="-25000" dirty="0">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a:t>
            </a:r>
            <a:r>
              <a:rPr lang="en-US" sz="2400" b="1" i="1" dirty="0">
                <a:latin typeface="Arial" pitchFamily="34" charset="0"/>
                <a:ea typeface="ＭＳ Ｐゴシック" pitchFamily="-32" charset="-128"/>
                <a:cs typeface="Arial" pitchFamily="34" charset="0"/>
              </a:rPr>
              <a:t>dest</a:t>
            </a:r>
            <a:r>
              <a:rPr lang="en-US" sz="2400" b="1" i="1" baseline="-25000" dirty="0">
                <a:latin typeface="Arial" pitchFamily="34" charset="0"/>
                <a:ea typeface="ＭＳ Ｐゴシック" pitchFamily="-32" charset="-128"/>
                <a:cs typeface="Arial" pitchFamily="34" charset="0"/>
              </a:rPr>
              <a:t>1</a:t>
            </a:r>
            <a:r>
              <a:rPr lang="en-US" sz="2400" b="1" i="1" dirty="0">
                <a:latin typeface="Arial" pitchFamily="34" charset="0"/>
                <a:ea typeface="ＭＳ Ｐゴシック" pitchFamily="-32" charset="-128"/>
                <a:cs typeface="Arial" pitchFamily="34" charset="0"/>
              </a:rPr>
              <a:t>, …, </a:t>
            </a:r>
            <a:r>
              <a:rPr lang="en-US" sz="2400" b="1" i="1" dirty="0" err="1">
                <a:latin typeface="Arial" pitchFamily="34" charset="0"/>
                <a:ea typeface="ＭＳ Ｐゴシック" pitchFamily="-32" charset="-128"/>
                <a:cs typeface="Arial" pitchFamily="34" charset="0"/>
              </a:rPr>
              <a:t>dest</a:t>
            </a:r>
            <a:r>
              <a:rPr lang="en-US" sz="2400" b="1" i="1" baseline="-25000" dirty="0" err="1">
                <a:latin typeface="Arial" pitchFamily="34" charset="0"/>
                <a:ea typeface="ＭＳ Ｐゴシック" pitchFamily="-32" charset="-128"/>
                <a:cs typeface="Arial" pitchFamily="34" charset="0"/>
              </a:rPr>
              <a:t>d</a:t>
            </a:r>
            <a:r>
              <a:rPr lang="en-US" sz="1600" b="1" i="1" baseline="-25000" dirty="0" err="1">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a:t>
            </a:r>
            <a:r>
              <a:rPr lang="en-US" sz="2400" b="1" i="1" dirty="0" err="1">
                <a:latin typeface="Arial" pitchFamily="34" charset="0"/>
                <a:ea typeface="ＭＳ Ｐゴシック" pitchFamily="-32" charset="-128"/>
                <a:cs typeface="Arial" pitchFamily="34" charset="0"/>
              </a:rPr>
              <a:t>r</a:t>
            </a:r>
            <a:r>
              <a:rPr lang="en-US" sz="2400" b="1" i="1" baseline="30000" dirty="0" err="1">
                <a:latin typeface="Arial" pitchFamily="34" charset="0"/>
                <a:ea typeface="ＭＳ Ｐゴシック" pitchFamily="-32" charset="-128"/>
                <a:cs typeface="Arial" pitchFamily="34" charset="0"/>
              </a:rPr>
              <a:t>old</a:t>
            </a:r>
            <a:r>
              <a:rPr lang="en-US" sz="2400" b="1" i="1" dirty="0">
                <a:latin typeface="Arial" pitchFamily="34" charset="0"/>
                <a:ea typeface="ＭＳ Ｐゴシック" pitchFamily="-32" charset="-128"/>
                <a:cs typeface="Arial" pitchFamily="34" charset="0"/>
              </a:rPr>
              <a:t>(</a:t>
            </a:r>
            <a:r>
              <a:rPr lang="en-US" sz="2400" b="1" i="1" dirty="0" err="1">
                <a:latin typeface="Arial" pitchFamily="34" charset="0"/>
                <a:ea typeface="ＭＳ Ｐゴシック" pitchFamily="-32" charset="-128"/>
                <a:cs typeface="Arial" pitchFamily="34" charset="0"/>
              </a:rPr>
              <a:t>i</a:t>
            </a:r>
            <a:r>
              <a:rPr lang="en-US" sz="2400" b="1" i="1" dirty="0">
                <a:latin typeface="Arial" pitchFamily="34" charset="0"/>
                <a:ea typeface="ＭＳ Ｐゴシック" pitchFamily="-32" charset="-128"/>
                <a:cs typeface="Arial" pitchFamily="34" charset="0"/>
              </a:rPr>
              <a:t>)</a:t>
            </a:r>
          </a:p>
          <a:p>
            <a:pPr eaLnBrk="0" hangingPunct="0"/>
            <a:r>
              <a:rPr lang="en-US" sz="2400" dirty="0">
                <a:latin typeface="Arial" pitchFamily="34" charset="0"/>
                <a:ea typeface="ＭＳ Ｐゴシック" pitchFamily="-32" charset="-128"/>
                <a:cs typeface="Arial" pitchFamily="34" charset="0"/>
              </a:rPr>
              <a:t>  </a:t>
            </a:r>
            <a:r>
              <a:rPr lang="en-US" sz="2400" dirty="0">
                <a:solidFill>
                  <a:srgbClr val="008000"/>
                </a:solidFill>
                <a:latin typeface="Arial" pitchFamily="34" charset="0"/>
                <a:ea typeface="ＭＳ Ｐゴシック" pitchFamily="-32" charset="-128"/>
                <a:cs typeface="Arial" pitchFamily="34" charset="0"/>
              </a:rPr>
              <a:t>For</a:t>
            </a:r>
            <a:r>
              <a:rPr lang="en-US" sz="2400" dirty="0">
                <a:latin typeface="Arial" pitchFamily="34" charset="0"/>
                <a:ea typeface="ＭＳ Ｐゴシック" pitchFamily="-32" charset="-128"/>
                <a:cs typeface="Arial" pitchFamily="34" charset="0"/>
              </a:rPr>
              <a:t> </a:t>
            </a:r>
            <a:r>
              <a:rPr lang="en-US" sz="2400" b="1" dirty="0">
                <a:latin typeface="Arial" pitchFamily="34" charset="0"/>
                <a:ea typeface="ＭＳ Ｐゴシック" pitchFamily="-32" charset="-128"/>
                <a:cs typeface="Arial" pitchFamily="34" charset="0"/>
              </a:rPr>
              <a:t>j</a:t>
            </a:r>
            <a:r>
              <a:rPr lang="en-US" sz="2400" dirty="0">
                <a:latin typeface="Arial" pitchFamily="34" charset="0"/>
                <a:ea typeface="ＭＳ Ｐゴシック" pitchFamily="-32" charset="-128"/>
                <a:cs typeface="Arial" pitchFamily="34" charset="0"/>
              </a:rPr>
              <a:t> = </a:t>
            </a:r>
            <a:r>
              <a:rPr lang="en-US" sz="2400" b="1" dirty="0">
                <a:latin typeface="Arial" pitchFamily="34" charset="0"/>
                <a:ea typeface="ＭＳ Ｐゴシック" pitchFamily="-32" charset="-128"/>
                <a:cs typeface="Arial" pitchFamily="34" charset="0"/>
              </a:rPr>
              <a:t>1…d</a:t>
            </a:r>
            <a:r>
              <a:rPr lang="en-US" sz="2400" b="1" baseline="-25000" dirty="0">
                <a:latin typeface="Arial" pitchFamily="34" charset="0"/>
                <a:ea typeface="ＭＳ Ｐゴシック" pitchFamily="-32" charset="-128"/>
                <a:cs typeface="Arial" pitchFamily="34" charset="0"/>
              </a:rPr>
              <a:t>i</a:t>
            </a:r>
            <a:endParaRPr lang="en-US" sz="2400" dirty="0">
              <a:latin typeface="Arial" pitchFamily="34" charset="0"/>
              <a:ea typeface="ＭＳ Ｐゴシック" pitchFamily="-32" charset="-128"/>
              <a:cs typeface="Arial" pitchFamily="34" charset="0"/>
            </a:endParaRPr>
          </a:p>
          <a:p>
            <a:pPr eaLnBrk="0" hangingPunct="0"/>
            <a:r>
              <a:rPr lang="en-US" sz="2400" b="1" dirty="0">
                <a:latin typeface="Arial" pitchFamily="34" charset="0"/>
                <a:ea typeface="ＭＳ Ｐゴシック" pitchFamily="-32" charset="-128"/>
                <a:cs typeface="Arial" pitchFamily="34" charset="0"/>
              </a:rPr>
              <a:t>      </a:t>
            </a:r>
            <a:r>
              <a:rPr lang="en-US" sz="2400" b="1" dirty="0" err="1">
                <a:latin typeface="Arial" pitchFamily="34" charset="0"/>
                <a:ea typeface="ＭＳ Ｐゴシック" pitchFamily="-32" charset="-128"/>
                <a:cs typeface="Arial" pitchFamily="34" charset="0"/>
              </a:rPr>
              <a:t>r</a:t>
            </a:r>
            <a:r>
              <a:rPr lang="en-US" sz="2400" b="1" baseline="30000" dirty="0" err="1">
                <a:latin typeface="Arial" pitchFamily="34" charset="0"/>
                <a:ea typeface="ＭＳ Ｐゴシック" pitchFamily="-32" charset="-128"/>
                <a:cs typeface="Arial" pitchFamily="34" charset="0"/>
              </a:rPr>
              <a:t>new</a:t>
            </a:r>
            <a:r>
              <a:rPr lang="en-US" sz="2400" b="1" dirty="0">
                <a:latin typeface="Arial" pitchFamily="34" charset="0"/>
                <a:ea typeface="ＭＳ Ｐゴシック" pitchFamily="-32" charset="-128"/>
                <a:cs typeface="Arial" pitchFamily="34" charset="0"/>
              </a:rPr>
              <a:t>(</a:t>
            </a:r>
            <a:r>
              <a:rPr lang="en-US" sz="2400" b="1" dirty="0" err="1">
                <a:latin typeface="Arial" pitchFamily="34" charset="0"/>
                <a:ea typeface="ＭＳ Ｐゴシック" pitchFamily="-32" charset="-128"/>
                <a:cs typeface="Arial" pitchFamily="34" charset="0"/>
              </a:rPr>
              <a:t>dest</a:t>
            </a:r>
            <a:r>
              <a:rPr lang="en-US" sz="2400" b="1" baseline="-25000" dirty="0" err="1">
                <a:latin typeface="Arial" pitchFamily="34" charset="0"/>
                <a:ea typeface="ＭＳ Ｐゴシック" pitchFamily="-32" charset="-128"/>
                <a:cs typeface="Arial" pitchFamily="34" charset="0"/>
              </a:rPr>
              <a:t>j</a:t>
            </a:r>
            <a:r>
              <a:rPr lang="en-US" sz="2400" b="1" dirty="0">
                <a:latin typeface="Arial" pitchFamily="34" charset="0"/>
                <a:ea typeface="ＭＳ Ｐゴシック" pitchFamily="-32" charset="-128"/>
                <a:cs typeface="Arial" pitchFamily="34" charset="0"/>
              </a:rPr>
              <a:t>) += </a:t>
            </a:r>
            <a:r>
              <a:rPr lang="en-US" sz="2400" b="1" dirty="0">
                <a:latin typeface="Arial" pitchFamily="34" charset="0"/>
                <a:ea typeface="ＭＳ Ｐゴシック" pitchFamily="-32" charset="-128"/>
                <a:cs typeface="Arial" pitchFamily="34" charset="0"/>
                <a:sym typeface="Symbol" pitchFamily="18" charset="2"/>
              </a:rPr>
              <a:t> </a:t>
            </a:r>
            <a:r>
              <a:rPr lang="en-US" sz="2400" b="1" dirty="0" err="1">
                <a:latin typeface="Arial" pitchFamily="34" charset="0"/>
                <a:ea typeface="ＭＳ Ｐゴシック" pitchFamily="-32" charset="-128"/>
                <a:cs typeface="Arial" pitchFamily="34" charset="0"/>
              </a:rPr>
              <a:t>r</a:t>
            </a:r>
            <a:r>
              <a:rPr lang="en-US" sz="2400" b="1" baseline="30000" dirty="0" err="1">
                <a:latin typeface="Arial" pitchFamily="34" charset="0"/>
                <a:ea typeface="ＭＳ Ｐゴシック" pitchFamily="-32" charset="-128"/>
                <a:cs typeface="Arial" pitchFamily="34" charset="0"/>
              </a:rPr>
              <a:t>old</a:t>
            </a:r>
            <a:r>
              <a:rPr lang="en-US" sz="2400" b="1" dirty="0">
                <a:latin typeface="Arial" pitchFamily="34" charset="0"/>
                <a:ea typeface="ＭＳ Ｐゴシック" pitchFamily="-32" charset="-128"/>
                <a:cs typeface="Arial" pitchFamily="34" charset="0"/>
              </a:rPr>
              <a:t>(</a:t>
            </a:r>
            <a:r>
              <a:rPr lang="en-US" sz="2400" b="1" dirty="0" err="1">
                <a:latin typeface="Arial" pitchFamily="34" charset="0"/>
                <a:ea typeface="ＭＳ Ｐゴシック" pitchFamily="-32" charset="-128"/>
                <a:cs typeface="Arial" pitchFamily="34" charset="0"/>
              </a:rPr>
              <a:t>i</a:t>
            </a:r>
            <a:r>
              <a:rPr lang="en-US" sz="2400" b="1" dirty="0">
                <a:latin typeface="Arial" pitchFamily="34" charset="0"/>
                <a:ea typeface="ＭＳ Ｐゴシック" pitchFamily="-32" charset="-128"/>
                <a:cs typeface="Arial" pitchFamily="34" charset="0"/>
              </a:rPr>
              <a:t>) / </a:t>
            </a:r>
            <a:r>
              <a:rPr lang="en-US" sz="2400" b="1" i="1" dirty="0">
                <a:latin typeface="Arial" pitchFamily="34" charset="0"/>
                <a:ea typeface="ＭＳ Ｐゴシック" pitchFamily="-32" charset="-128"/>
                <a:cs typeface="Arial" pitchFamily="34" charset="0"/>
              </a:rPr>
              <a:t>d</a:t>
            </a:r>
            <a:r>
              <a:rPr lang="en-US" sz="2400" b="1" i="1" baseline="-25000" dirty="0">
                <a:latin typeface="Arial" pitchFamily="34" charset="0"/>
                <a:ea typeface="ＭＳ Ｐゴシック" pitchFamily="-32" charset="-128"/>
                <a:cs typeface="Arial" pitchFamily="34" charset="0"/>
              </a:rPr>
              <a:t>i</a:t>
            </a:r>
          </a:p>
        </p:txBody>
      </p:sp>
    </p:spTree>
    <p:extLst>
      <p:ext uri="{BB962C8B-B14F-4D97-AF65-F5344CB8AC3E}">
        <p14:creationId xmlns:p14="http://schemas.microsoft.com/office/powerpoint/2010/main" val="3239095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2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2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2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2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2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2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2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3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3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3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3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3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3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3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3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73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73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73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73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3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3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3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3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3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73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animBg="1"/>
      <p:bldP spid="97292" grpId="0" animBg="1"/>
      <p:bldP spid="97293" grpId="0" animBg="1"/>
      <p:bldP spid="97294" grpId="0" animBg="1"/>
      <p:bldP spid="97295" grpId="0" animBg="1"/>
      <p:bldP spid="97296" grpId="0" animBg="1"/>
      <p:bldP spid="97297" grpId="0" animBg="1"/>
      <p:bldP spid="97298" grpId="0" animBg="1"/>
      <p:bldP spid="97317" grpId="0"/>
      <p:bldP spid="97318" grpId="0"/>
      <p:bldP spid="97319" grpId="0"/>
      <p:bldP spid="97320" grpId="0"/>
      <p:bldP spid="97321" grpId="0"/>
      <p:bldP spid="97322" grpId="0"/>
      <p:bldP spid="97323" grpId="0"/>
      <p:bldP spid="97324" grpId="0"/>
      <p:bldP spid="97325" grpId="0"/>
      <p:bldP spid="97327" grpId="0"/>
      <p:bldP spid="97328" grpId="0"/>
      <p:bldP spid="97329" grpId="0"/>
      <p:bldP spid="97330" grpId="0"/>
      <p:bldP spid="97331" grpId="0"/>
      <p:bldP spid="97332" grpId="0"/>
      <p:bldP spid="97333" grpId="0"/>
      <p:bldP spid="97335" grpId="0"/>
      <p:bldP spid="973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Analysis</a:t>
            </a:r>
          </a:p>
        </p:txBody>
      </p:sp>
      <p:sp>
        <p:nvSpPr>
          <p:cNvPr id="99331" name="Rectangle 3"/>
          <p:cNvSpPr>
            <a:spLocks noGrp="1"/>
          </p:cNvSpPr>
          <p:nvPr>
            <p:ph idx="1"/>
          </p:nvPr>
        </p:nvSpPr>
        <p:spPr/>
        <p:txBody>
          <a:bodyPr/>
          <a:lstStyle/>
          <a:p>
            <a:r>
              <a:rPr lang="en-US" b="1" dirty="0">
                <a:solidFill>
                  <a:srgbClr val="D60093"/>
                </a:solidFill>
              </a:rPr>
              <a:t>Assume enough RAM to fit </a:t>
            </a:r>
            <a:r>
              <a:rPr lang="en-US" b="1" i="1" dirty="0" err="1">
                <a:solidFill>
                  <a:srgbClr val="D60093"/>
                </a:solidFill>
              </a:rPr>
              <a:t>r</a:t>
            </a:r>
            <a:r>
              <a:rPr lang="en-US" b="1" i="1" baseline="30000" dirty="0" err="1">
                <a:solidFill>
                  <a:srgbClr val="D60093"/>
                </a:solidFill>
              </a:rPr>
              <a:t>new</a:t>
            </a:r>
            <a:r>
              <a:rPr lang="en-US" b="1" dirty="0">
                <a:solidFill>
                  <a:srgbClr val="D60093"/>
                </a:solidFill>
              </a:rPr>
              <a:t> into memory</a:t>
            </a:r>
          </a:p>
          <a:p>
            <a:pPr lvl="1"/>
            <a:r>
              <a:rPr lang="en-US" dirty="0"/>
              <a:t>Store </a:t>
            </a:r>
            <a:r>
              <a:rPr lang="en-US" b="1" i="1" dirty="0" err="1"/>
              <a:t>r</a:t>
            </a:r>
            <a:r>
              <a:rPr lang="en-US" i="1" baseline="30000" dirty="0" err="1"/>
              <a:t>old</a:t>
            </a:r>
            <a:r>
              <a:rPr lang="en-US" dirty="0"/>
              <a:t> and matrix </a:t>
            </a:r>
            <a:r>
              <a:rPr lang="en-US" b="1" i="1" dirty="0"/>
              <a:t>M</a:t>
            </a:r>
            <a:r>
              <a:rPr lang="en-US" dirty="0"/>
              <a:t> on disk</a:t>
            </a:r>
          </a:p>
          <a:p>
            <a:r>
              <a:rPr lang="en-US" b="1" dirty="0">
                <a:solidFill>
                  <a:srgbClr val="0000FF"/>
                </a:solidFill>
              </a:rPr>
              <a:t>In each iteration, we have to:</a:t>
            </a:r>
          </a:p>
          <a:p>
            <a:pPr lvl="1"/>
            <a:r>
              <a:rPr lang="en-US" dirty="0"/>
              <a:t>Read </a:t>
            </a:r>
            <a:r>
              <a:rPr lang="en-US" b="1" i="1" dirty="0" err="1"/>
              <a:t>r</a:t>
            </a:r>
            <a:r>
              <a:rPr lang="en-US" i="1" baseline="30000" dirty="0" err="1"/>
              <a:t>old</a:t>
            </a:r>
            <a:r>
              <a:rPr lang="en-US" dirty="0"/>
              <a:t> and </a:t>
            </a:r>
            <a:r>
              <a:rPr lang="en-US" b="1" i="1" dirty="0"/>
              <a:t>M</a:t>
            </a:r>
          </a:p>
          <a:p>
            <a:pPr lvl="1"/>
            <a:r>
              <a:rPr lang="en-US" dirty="0"/>
              <a:t>Write </a:t>
            </a:r>
            <a:r>
              <a:rPr lang="en-US" b="1" i="1" dirty="0" err="1"/>
              <a:t>r</a:t>
            </a:r>
            <a:r>
              <a:rPr lang="en-US" i="1" baseline="30000" dirty="0" err="1"/>
              <a:t>new</a:t>
            </a:r>
            <a:r>
              <a:rPr lang="en-US" dirty="0"/>
              <a:t> back to disk</a:t>
            </a:r>
          </a:p>
          <a:p>
            <a:pPr lvl="1"/>
            <a:r>
              <a:rPr lang="en-US" b="1" dirty="0">
                <a:solidFill>
                  <a:srgbClr val="008000"/>
                </a:solidFill>
              </a:rPr>
              <a:t>Cost per iteration of Power method:</a:t>
            </a:r>
            <a:br>
              <a:rPr lang="en-US" b="1" dirty="0">
                <a:solidFill>
                  <a:srgbClr val="008000"/>
                </a:solidFill>
              </a:rPr>
            </a:br>
            <a:r>
              <a:rPr lang="en-US" b="1" dirty="0">
                <a:solidFill>
                  <a:srgbClr val="008000"/>
                </a:solidFill>
              </a:rPr>
              <a:t>=</a:t>
            </a:r>
            <a:r>
              <a:rPr lang="en-US" dirty="0">
                <a:solidFill>
                  <a:srgbClr val="008000"/>
                </a:solidFill>
              </a:rPr>
              <a:t> 2|</a:t>
            </a:r>
            <a:r>
              <a:rPr lang="en-US" b="1" i="1" dirty="0">
                <a:solidFill>
                  <a:srgbClr val="008000"/>
                </a:solidFill>
              </a:rPr>
              <a:t>r</a:t>
            </a:r>
            <a:r>
              <a:rPr lang="en-US" dirty="0">
                <a:solidFill>
                  <a:srgbClr val="008000"/>
                </a:solidFill>
              </a:rPr>
              <a:t>| + |</a:t>
            </a:r>
            <a:r>
              <a:rPr lang="en-US" b="1" i="1" dirty="0">
                <a:solidFill>
                  <a:srgbClr val="008000"/>
                </a:solidFill>
              </a:rPr>
              <a:t>M</a:t>
            </a:r>
            <a:r>
              <a:rPr lang="en-US" dirty="0">
                <a:solidFill>
                  <a:srgbClr val="008000"/>
                </a:solidFill>
              </a:rPr>
              <a:t>|</a:t>
            </a:r>
          </a:p>
          <a:p>
            <a:pPr lvl="8"/>
            <a:endParaRPr lang="en-US" dirty="0"/>
          </a:p>
          <a:p>
            <a:r>
              <a:rPr lang="en-US" b="1" dirty="0">
                <a:solidFill>
                  <a:srgbClr val="D60093"/>
                </a:solidFill>
              </a:rPr>
              <a:t>Question:</a:t>
            </a:r>
          </a:p>
          <a:p>
            <a:pPr lvl="1"/>
            <a:r>
              <a:rPr lang="en-US" dirty="0"/>
              <a:t>What if we could not even fit </a:t>
            </a:r>
            <a:r>
              <a:rPr lang="en-US" b="1" i="1" dirty="0" err="1"/>
              <a:t>r</a:t>
            </a:r>
            <a:r>
              <a:rPr lang="en-US" i="1" baseline="30000" dirty="0" err="1"/>
              <a:t>new</a:t>
            </a:r>
            <a:r>
              <a:rPr lang="en-US" dirty="0"/>
              <a:t> in memory?</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55</a:t>
            </a:fld>
            <a:endParaRPr lang="en-US"/>
          </a:p>
        </p:txBody>
      </p:sp>
    </p:spTree>
    <p:extLst>
      <p:ext uri="{BB962C8B-B14F-4D97-AF65-F5344CB8AC3E}">
        <p14:creationId xmlns:p14="http://schemas.microsoft.com/office/powerpoint/2010/main" val="148855141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BC81D-1B49-42BD-859B-27D1A441E62E}"/>
              </a:ext>
            </a:extLst>
          </p:cNvPr>
          <p:cNvSpPr>
            <a:spLocks noGrp="1"/>
          </p:cNvSpPr>
          <p:nvPr>
            <p:ph type="title"/>
          </p:nvPr>
        </p:nvSpPr>
        <p:spPr/>
        <p:txBody>
          <a:bodyPr/>
          <a:lstStyle/>
          <a:p>
            <a:r>
              <a:rPr lang="it-IT" dirty="0" err="1"/>
              <a:t>Example</a:t>
            </a:r>
            <a:r>
              <a:rPr lang="it-IT" dirty="0"/>
              <a:t> of a chart</a:t>
            </a:r>
          </a:p>
        </p:txBody>
      </p:sp>
      <p:sp>
        <p:nvSpPr>
          <p:cNvPr id="3" name="Segnaposto contenuto 2">
            <a:extLst>
              <a:ext uri="{FF2B5EF4-FFF2-40B4-BE49-F238E27FC236}">
                <a16:creationId xmlns:a16="http://schemas.microsoft.com/office/drawing/2014/main" id="{2558F743-8CA2-4B44-BD20-65890F806149}"/>
              </a:ext>
            </a:extLst>
          </p:cNvPr>
          <p:cNvSpPr>
            <a:spLocks noGrp="1"/>
          </p:cNvSpPr>
          <p:nvPr>
            <p:ph idx="1"/>
          </p:nvPr>
        </p:nvSpPr>
        <p:spPr/>
        <p:txBody>
          <a:bodyPr/>
          <a:lstStyle/>
          <a:p>
            <a:r>
              <a:rPr lang="it-IT" dirty="0" err="1"/>
              <a:t>This</a:t>
            </a:r>
            <a:r>
              <a:rPr lang="it-IT" dirty="0"/>
              <a:t> </a:t>
            </a:r>
            <a:r>
              <a:rPr lang="it-IT" dirty="0" err="1"/>
              <a:t>is</a:t>
            </a:r>
            <a:r>
              <a:rPr lang="it-IT" dirty="0"/>
              <a:t> an </a:t>
            </a:r>
            <a:r>
              <a:rPr lang="it-IT" dirty="0" err="1"/>
              <a:t>example</a:t>
            </a:r>
            <a:r>
              <a:rPr lang="it-IT" dirty="0"/>
              <a:t> of a chart</a:t>
            </a:r>
          </a:p>
        </p:txBody>
      </p:sp>
      <p:sp>
        <p:nvSpPr>
          <p:cNvPr id="4" name="Segnaposto piè di pagina 3">
            <a:extLst>
              <a:ext uri="{FF2B5EF4-FFF2-40B4-BE49-F238E27FC236}">
                <a16:creationId xmlns:a16="http://schemas.microsoft.com/office/drawing/2014/main" id="{1B3D69B4-405E-4E37-8110-98B92C19D8D9}"/>
              </a:ext>
            </a:extLst>
          </p:cNvPr>
          <p:cNvSpPr>
            <a:spLocks noGrp="1"/>
          </p:cNvSpPr>
          <p:nvPr>
            <p:ph type="ftr" sz="quarter" idx="11"/>
          </p:nvPr>
        </p:nvSpPr>
        <p:spPr/>
        <p:txBody>
          <a:bodyPr/>
          <a:lstStyle/>
          <a:p>
            <a:r>
              <a:rPr lang="en-US"/>
              <a:t>J. Leskovec, A. Rajaraman, J. Ullman: Mining of Massive Datasets, http://www.mmds.org</a:t>
            </a:r>
          </a:p>
        </p:txBody>
      </p:sp>
      <p:sp>
        <p:nvSpPr>
          <p:cNvPr id="5" name="Segnaposto numero diapositiva 4">
            <a:extLst>
              <a:ext uri="{FF2B5EF4-FFF2-40B4-BE49-F238E27FC236}">
                <a16:creationId xmlns:a16="http://schemas.microsoft.com/office/drawing/2014/main" id="{D145FF1E-68E3-4763-9558-892F799F976D}"/>
              </a:ext>
            </a:extLst>
          </p:cNvPr>
          <p:cNvSpPr>
            <a:spLocks noGrp="1"/>
          </p:cNvSpPr>
          <p:nvPr>
            <p:ph type="sldNum" sz="quarter" idx="12"/>
          </p:nvPr>
        </p:nvSpPr>
        <p:spPr/>
        <p:txBody>
          <a:bodyPr/>
          <a:lstStyle/>
          <a:p>
            <a:fld id="{19B12225-5612-419B-A8D5-4B8EEE4C217E}" type="slidenum">
              <a:rPr lang="en-US" smtClean="0"/>
              <a:pPr/>
              <a:t>56</a:t>
            </a:fld>
            <a:endParaRPr lang="en-US"/>
          </a:p>
        </p:txBody>
      </p:sp>
      <p:graphicFrame>
        <p:nvGraphicFramePr>
          <p:cNvPr id="6" name="Grafico 5">
            <a:extLst>
              <a:ext uri="{FF2B5EF4-FFF2-40B4-BE49-F238E27FC236}">
                <a16:creationId xmlns:a16="http://schemas.microsoft.com/office/drawing/2014/main" id="{D542EE45-D5DA-405F-A80A-A0C1875E560E}"/>
              </a:ext>
            </a:extLst>
          </p:cNvPr>
          <p:cNvGraphicFramePr/>
          <p:nvPr>
            <p:extLst>
              <p:ext uri="{D42A27DB-BD31-4B8C-83A1-F6EECF244321}">
                <p14:modId xmlns:p14="http://schemas.microsoft.com/office/powerpoint/2010/main" val="1094458151"/>
              </p:ext>
            </p:extLst>
          </p:nvPr>
        </p:nvGraphicFramePr>
        <p:xfrm>
          <a:off x="1066799" y="1981200"/>
          <a:ext cx="7081515" cy="3962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1580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Block-based Update Algorithm</a:t>
            </a:r>
          </a:p>
        </p:txBody>
      </p:sp>
      <p:sp>
        <p:nvSpPr>
          <p:cNvPr id="3" name="Content Placeholder 2"/>
          <p:cNvSpPr>
            <a:spLocks noGrp="1"/>
          </p:cNvSpPr>
          <p:nvPr>
            <p:ph idx="1"/>
          </p:nvPr>
        </p:nvSpPr>
        <p:spPr>
          <a:xfrm>
            <a:off x="457200" y="5257800"/>
            <a:ext cx="8229600" cy="1295401"/>
          </a:xfrm>
        </p:spPr>
        <p:txBody>
          <a:bodyPr/>
          <a:lstStyle/>
          <a:p>
            <a:pPr lvl="1"/>
            <a:r>
              <a:rPr lang="en-US" dirty="0"/>
              <a:t>Break </a:t>
            </a:r>
            <a:r>
              <a:rPr lang="en-US" b="1" i="1" dirty="0" err="1"/>
              <a:t>r</a:t>
            </a:r>
            <a:r>
              <a:rPr lang="en-US" baseline="30000" dirty="0" err="1"/>
              <a:t>new</a:t>
            </a:r>
            <a:r>
              <a:rPr lang="en-US" dirty="0"/>
              <a:t> into </a:t>
            </a:r>
            <a:r>
              <a:rPr lang="en-US" b="1" i="1" dirty="0"/>
              <a:t>k</a:t>
            </a:r>
            <a:r>
              <a:rPr lang="en-US" dirty="0"/>
              <a:t> blocks that fit in memory</a:t>
            </a:r>
          </a:p>
          <a:p>
            <a:pPr lvl="1"/>
            <a:r>
              <a:rPr lang="en-US" dirty="0"/>
              <a:t>Scan </a:t>
            </a:r>
            <a:r>
              <a:rPr lang="en-US" b="1" i="1" dirty="0"/>
              <a:t>M</a:t>
            </a:r>
            <a:r>
              <a:rPr lang="en-US" dirty="0"/>
              <a:t> and </a:t>
            </a:r>
            <a:r>
              <a:rPr lang="en-US" b="1" i="1" dirty="0" err="1"/>
              <a:t>r</a:t>
            </a:r>
            <a:r>
              <a:rPr lang="en-US" baseline="30000" dirty="0" err="1"/>
              <a:t>old</a:t>
            </a:r>
            <a:r>
              <a:rPr lang="en-US" dirty="0"/>
              <a:t> once for each block</a:t>
            </a:r>
          </a:p>
        </p:txBody>
      </p:sp>
      <p:sp>
        <p:nvSpPr>
          <p:cNvPr id="37" name="Footer Placeholder 36"/>
          <p:cNvSpPr>
            <a:spLocks noGrp="1"/>
          </p:cNvSpPr>
          <p:nvPr>
            <p:ph type="ftr" sz="quarter" idx="11"/>
          </p:nvPr>
        </p:nvSpPr>
        <p:spPr/>
        <p:txBody>
          <a:bodyPr/>
          <a:lstStyle/>
          <a:p>
            <a:r>
              <a:rPr lang="en-US"/>
              <a:t>J. Leskovec, A. Rajaraman, J. Ullman: Mining of Massive Datasets, http://www.mmds.org</a:t>
            </a:r>
          </a:p>
        </p:txBody>
      </p:sp>
      <p:sp>
        <p:nvSpPr>
          <p:cNvPr id="36" name="Slide Number Placeholder 35"/>
          <p:cNvSpPr>
            <a:spLocks noGrp="1"/>
          </p:cNvSpPr>
          <p:nvPr>
            <p:ph type="sldNum" sz="quarter" idx="12"/>
          </p:nvPr>
        </p:nvSpPr>
        <p:spPr/>
        <p:txBody>
          <a:bodyPr/>
          <a:lstStyle/>
          <a:p>
            <a:fld id="{19B12225-5612-419B-A8D5-4B8EEE4C217E}" type="slidenum">
              <a:rPr lang="en-US" smtClean="0"/>
              <a:pPr/>
              <a:t>57</a:t>
            </a:fld>
            <a:endParaRPr lang="en-US"/>
          </a:p>
        </p:txBody>
      </p:sp>
      <p:sp>
        <p:nvSpPr>
          <p:cNvPr id="101379" name="Rectangle 3"/>
          <p:cNvSpPr>
            <a:spLocks noChangeArrowheads="1"/>
          </p:cNvSpPr>
          <p:nvPr/>
        </p:nvSpPr>
        <p:spPr bwMode="auto">
          <a:xfrm>
            <a:off x="2590800" y="2543175"/>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0" name="Rectangle 4"/>
          <p:cNvSpPr>
            <a:spLocks noChangeArrowheads="1"/>
          </p:cNvSpPr>
          <p:nvPr/>
        </p:nvSpPr>
        <p:spPr bwMode="auto">
          <a:xfrm>
            <a:off x="13716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1" name="Rectangle 5"/>
          <p:cNvSpPr>
            <a:spLocks noChangeArrowheads="1"/>
          </p:cNvSpPr>
          <p:nvPr/>
        </p:nvSpPr>
        <p:spPr bwMode="auto">
          <a:xfrm>
            <a:off x="1371600" y="27717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2"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3"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4" name="Rectangle 8"/>
          <p:cNvSpPr>
            <a:spLocks noChangeArrowheads="1"/>
          </p:cNvSpPr>
          <p:nvPr/>
        </p:nvSpPr>
        <p:spPr bwMode="auto">
          <a:xfrm>
            <a:off x="1371600" y="4343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5" name="Rectangle 9"/>
          <p:cNvSpPr>
            <a:spLocks noChangeArrowheads="1"/>
          </p:cNvSpPr>
          <p:nvPr/>
        </p:nvSpPr>
        <p:spPr bwMode="auto">
          <a:xfrm>
            <a:off x="1371600" y="4648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6"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7"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8"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9"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0"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1"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1392" name="Group 16"/>
          <p:cNvGraphicFramePr>
            <a:graphicFrameLocks noGrp="1"/>
          </p:cNvGraphicFramePr>
          <p:nvPr/>
        </p:nvGraphicFramePr>
        <p:xfrm>
          <a:off x="2590800" y="2500313"/>
          <a:ext cx="41148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21971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0, 1, 3, 5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3, 4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1410" name="Text Box 34"/>
          <p:cNvSpPr txBox="1">
            <a:spLocks noChangeArrowheads="1"/>
          </p:cNvSpPr>
          <p:nvPr/>
        </p:nvSpPr>
        <p:spPr bwMode="auto">
          <a:xfrm>
            <a:off x="2667000" y="2146300"/>
            <a:ext cx="497252"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src</a:t>
            </a:r>
            <a:endParaRPr lang="en-US" sz="2000" b="1" dirty="0">
              <a:solidFill>
                <a:srgbClr val="008000"/>
              </a:solidFill>
              <a:ea typeface="ＭＳ Ｐゴシック" pitchFamily="-32" charset="-128"/>
            </a:endParaRPr>
          </a:p>
        </p:txBody>
      </p:sp>
      <p:sp>
        <p:nvSpPr>
          <p:cNvPr id="101411" name="Text Box 35"/>
          <p:cNvSpPr txBox="1">
            <a:spLocks noChangeArrowheads="1"/>
          </p:cNvSpPr>
          <p:nvPr/>
        </p:nvSpPr>
        <p:spPr bwMode="auto">
          <a:xfrm>
            <a:off x="3429000" y="2146300"/>
            <a:ext cx="952505"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degree</a:t>
            </a:r>
          </a:p>
        </p:txBody>
      </p:sp>
      <p:sp>
        <p:nvSpPr>
          <p:cNvPr id="101412" name="Text Box 36"/>
          <p:cNvSpPr txBox="1">
            <a:spLocks noChangeArrowheads="1"/>
          </p:cNvSpPr>
          <p:nvPr/>
        </p:nvSpPr>
        <p:spPr bwMode="auto">
          <a:xfrm>
            <a:off x="4495800" y="2146300"/>
            <a:ext cx="1451038"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destination</a:t>
            </a:r>
          </a:p>
        </p:txBody>
      </p:sp>
      <p:sp>
        <p:nvSpPr>
          <p:cNvPr id="101413" name="Text Box 37"/>
          <p:cNvSpPr txBox="1">
            <a:spLocks noChangeArrowheads="1"/>
          </p:cNvSpPr>
          <p:nvPr/>
        </p:nvSpPr>
        <p:spPr bwMode="auto">
          <a:xfrm>
            <a:off x="1066800" y="246697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14" name="Text Box 38"/>
          <p:cNvSpPr txBox="1">
            <a:spLocks noChangeArrowheads="1"/>
          </p:cNvSpPr>
          <p:nvPr/>
        </p:nvSpPr>
        <p:spPr bwMode="auto">
          <a:xfrm>
            <a:off x="1066800" y="27559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15"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16"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17" name="Text Box 41"/>
          <p:cNvSpPr txBox="1">
            <a:spLocks noChangeArrowheads="1"/>
          </p:cNvSpPr>
          <p:nvPr/>
        </p:nvSpPr>
        <p:spPr bwMode="auto">
          <a:xfrm>
            <a:off x="1066800" y="43275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18" name="Text Box 42"/>
          <p:cNvSpPr txBox="1">
            <a:spLocks noChangeArrowheads="1"/>
          </p:cNvSpPr>
          <p:nvPr/>
        </p:nvSpPr>
        <p:spPr bwMode="auto">
          <a:xfrm>
            <a:off x="1066800" y="46323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19"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20"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21"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22"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23"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24"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25"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1426" name="Text Box 50"/>
          <p:cNvSpPr txBox="1">
            <a:spLocks noChangeArrowheads="1"/>
          </p:cNvSpPr>
          <p:nvPr/>
        </p:nvSpPr>
        <p:spPr bwMode="auto">
          <a:xfrm>
            <a:off x="1295400" y="2105025"/>
            <a:ext cx="585417"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r</a:t>
            </a:r>
            <a:r>
              <a:rPr lang="en-US" sz="2000" b="1" baseline="30000" dirty="0" err="1">
                <a:solidFill>
                  <a:srgbClr val="008000"/>
                </a:solidFill>
                <a:ea typeface="ＭＳ Ｐゴシック" pitchFamily="-32" charset="-128"/>
              </a:rPr>
              <a:t>new</a:t>
            </a:r>
            <a:endParaRPr lang="en-US" sz="2000" b="1" baseline="30000" dirty="0">
              <a:solidFill>
                <a:srgbClr val="008000"/>
              </a:solidFill>
              <a:latin typeface="Verdana" pitchFamily="34" charset="0"/>
              <a:ea typeface="ＭＳ Ｐゴシック" pitchFamily="-32" charset="-128"/>
            </a:endParaRPr>
          </a:p>
        </p:txBody>
      </p:sp>
      <p:sp>
        <p:nvSpPr>
          <p:cNvPr id="101427" name="Text Box 51"/>
          <p:cNvSpPr txBox="1">
            <a:spLocks noChangeArrowheads="1"/>
          </p:cNvSpPr>
          <p:nvPr/>
        </p:nvSpPr>
        <p:spPr bwMode="auto">
          <a:xfrm>
            <a:off x="7505700" y="2085975"/>
            <a:ext cx="506870"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r</a:t>
            </a:r>
            <a:r>
              <a:rPr lang="en-US" sz="2000" b="1" baseline="30000">
                <a:solidFill>
                  <a:srgbClr val="008000"/>
                </a:solidFill>
                <a:ea typeface="ＭＳ Ｐゴシック" pitchFamily="-32" charset="-128"/>
              </a:rPr>
              <a:t>old</a:t>
            </a:r>
            <a:endParaRPr lang="en-US" sz="2000" b="1" baseline="30000">
              <a:solidFill>
                <a:srgbClr val="008000"/>
              </a:solidFill>
              <a:latin typeface="Verdana" pitchFamily="34" charset="0"/>
              <a:ea typeface="ＭＳ Ｐゴシック" pitchFamily="-32" charset="-128"/>
            </a:endParaRPr>
          </a:p>
        </p:txBody>
      </p:sp>
      <p:sp>
        <p:nvSpPr>
          <p:cNvPr id="2" name="TextBox 1"/>
          <p:cNvSpPr txBox="1"/>
          <p:nvPr/>
        </p:nvSpPr>
        <p:spPr>
          <a:xfrm>
            <a:off x="3969694" y="3810000"/>
            <a:ext cx="484428" cy="523220"/>
          </a:xfrm>
          <a:prstGeom prst="rect">
            <a:avLst/>
          </a:prstGeom>
          <a:noFill/>
        </p:spPr>
        <p:txBody>
          <a:bodyPr wrap="none" rtlCol="0">
            <a:spAutoFit/>
          </a:bodyPr>
          <a:lstStyle/>
          <a:p>
            <a:r>
              <a:rPr lang="en-US" sz="2800" b="1" i="1" dirty="0">
                <a:solidFill>
                  <a:srgbClr val="008000"/>
                </a:solidFill>
                <a:latin typeface="Arial" pitchFamily="34" charset="0"/>
                <a:cs typeface="Arial" pitchFamily="34" charset="0"/>
              </a:rPr>
              <a:t>M</a:t>
            </a:r>
            <a:endParaRPr lang="en-US" sz="1600" b="1" i="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43717751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a:t>Analysis of Block Update</a:t>
            </a:r>
          </a:p>
        </p:txBody>
      </p:sp>
      <p:sp>
        <p:nvSpPr>
          <p:cNvPr id="103427" name="Rectangle 3"/>
          <p:cNvSpPr>
            <a:spLocks noGrp="1"/>
          </p:cNvSpPr>
          <p:nvPr>
            <p:ph idx="1"/>
          </p:nvPr>
        </p:nvSpPr>
        <p:spPr/>
        <p:txBody>
          <a:bodyPr>
            <a:normAutofit/>
          </a:bodyPr>
          <a:lstStyle/>
          <a:p>
            <a:r>
              <a:rPr lang="en-US" b="1" dirty="0">
                <a:solidFill>
                  <a:srgbClr val="0000FF"/>
                </a:solidFill>
              </a:rPr>
              <a:t>Similar to nested-loop join in databases</a:t>
            </a:r>
          </a:p>
          <a:p>
            <a:pPr lvl="1"/>
            <a:r>
              <a:rPr lang="en-US" dirty="0"/>
              <a:t>Break </a:t>
            </a:r>
            <a:r>
              <a:rPr lang="en-US" b="1" i="1" dirty="0" err="1"/>
              <a:t>r</a:t>
            </a:r>
            <a:r>
              <a:rPr lang="en-US" baseline="30000" dirty="0" err="1"/>
              <a:t>new</a:t>
            </a:r>
            <a:r>
              <a:rPr lang="en-US" dirty="0"/>
              <a:t> into </a:t>
            </a:r>
            <a:r>
              <a:rPr lang="en-US" b="1" i="1" dirty="0"/>
              <a:t>k</a:t>
            </a:r>
            <a:r>
              <a:rPr lang="en-US" dirty="0"/>
              <a:t> blocks that fit in memory</a:t>
            </a:r>
          </a:p>
          <a:p>
            <a:pPr lvl="1"/>
            <a:r>
              <a:rPr lang="en-US" dirty="0"/>
              <a:t>Scan </a:t>
            </a:r>
            <a:r>
              <a:rPr lang="en-US" b="1" i="1" dirty="0"/>
              <a:t>M</a:t>
            </a:r>
            <a:r>
              <a:rPr lang="en-US" dirty="0"/>
              <a:t> and </a:t>
            </a:r>
            <a:r>
              <a:rPr lang="en-US" b="1" i="1" dirty="0" err="1"/>
              <a:t>r</a:t>
            </a:r>
            <a:r>
              <a:rPr lang="en-US" baseline="30000" dirty="0" err="1"/>
              <a:t>old</a:t>
            </a:r>
            <a:r>
              <a:rPr lang="en-US" dirty="0"/>
              <a:t> once for each block</a:t>
            </a:r>
          </a:p>
          <a:p>
            <a:r>
              <a:rPr lang="en-US" b="1" dirty="0">
                <a:solidFill>
                  <a:srgbClr val="FF0066"/>
                </a:solidFill>
              </a:rPr>
              <a:t>Total cost:</a:t>
            </a:r>
          </a:p>
          <a:p>
            <a:pPr lvl="1"/>
            <a:r>
              <a:rPr lang="en-US" b="1" i="1" dirty="0"/>
              <a:t>k</a:t>
            </a:r>
            <a:r>
              <a:rPr lang="en-US" dirty="0"/>
              <a:t> scans of </a:t>
            </a:r>
            <a:r>
              <a:rPr lang="en-US" b="1" i="1" dirty="0"/>
              <a:t>M</a:t>
            </a:r>
            <a:r>
              <a:rPr lang="en-US" dirty="0"/>
              <a:t> and </a:t>
            </a:r>
            <a:r>
              <a:rPr lang="en-US" b="1" i="1" dirty="0" err="1"/>
              <a:t>r</a:t>
            </a:r>
            <a:r>
              <a:rPr lang="en-US" baseline="30000" dirty="0" err="1"/>
              <a:t>old</a:t>
            </a:r>
            <a:endParaRPr lang="en-US" dirty="0"/>
          </a:p>
          <a:p>
            <a:pPr lvl="1"/>
            <a:r>
              <a:rPr lang="en-US" b="1" dirty="0">
                <a:solidFill>
                  <a:srgbClr val="008000"/>
                </a:solidFill>
              </a:rPr>
              <a:t>Cost per iteration of Power method:</a:t>
            </a:r>
            <a:br>
              <a:rPr lang="en-US" b="1" dirty="0">
                <a:solidFill>
                  <a:srgbClr val="008000"/>
                </a:solidFill>
              </a:rPr>
            </a:br>
            <a:r>
              <a:rPr lang="en-US" i="1" dirty="0"/>
              <a:t>k</a:t>
            </a:r>
            <a:r>
              <a:rPr lang="en-US" dirty="0"/>
              <a:t>(|</a:t>
            </a:r>
            <a:r>
              <a:rPr lang="en-US" b="1" i="1" dirty="0"/>
              <a:t>M</a:t>
            </a:r>
            <a:r>
              <a:rPr lang="en-US" dirty="0"/>
              <a:t>| + |</a:t>
            </a:r>
            <a:r>
              <a:rPr lang="en-US" b="1" i="1" dirty="0"/>
              <a:t>r</a:t>
            </a:r>
            <a:r>
              <a:rPr lang="en-US" dirty="0"/>
              <a:t>|) + |</a:t>
            </a:r>
            <a:r>
              <a:rPr lang="en-US" b="1" i="1" dirty="0"/>
              <a:t>r</a:t>
            </a:r>
            <a:r>
              <a:rPr lang="en-US" dirty="0"/>
              <a:t>| = </a:t>
            </a:r>
            <a:r>
              <a:rPr lang="en-US" b="1" i="1" dirty="0" err="1">
                <a:solidFill>
                  <a:srgbClr val="008000"/>
                </a:solidFill>
              </a:rPr>
              <a:t>k</a:t>
            </a:r>
            <a:r>
              <a:rPr lang="en-US" b="1" dirty="0" err="1">
                <a:solidFill>
                  <a:srgbClr val="008000"/>
                </a:solidFill>
              </a:rPr>
              <a:t>|</a:t>
            </a:r>
            <a:r>
              <a:rPr lang="en-US" b="1" i="1" dirty="0" err="1">
                <a:solidFill>
                  <a:srgbClr val="008000"/>
                </a:solidFill>
              </a:rPr>
              <a:t>M</a:t>
            </a:r>
            <a:r>
              <a:rPr lang="en-US" b="1" dirty="0">
                <a:solidFill>
                  <a:srgbClr val="008000"/>
                </a:solidFill>
              </a:rPr>
              <a:t>| + (</a:t>
            </a:r>
            <a:r>
              <a:rPr lang="en-US" b="1" i="1" dirty="0">
                <a:solidFill>
                  <a:srgbClr val="008000"/>
                </a:solidFill>
              </a:rPr>
              <a:t>k</a:t>
            </a:r>
            <a:r>
              <a:rPr lang="en-US" b="1" dirty="0">
                <a:solidFill>
                  <a:srgbClr val="008000"/>
                </a:solidFill>
              </a:rPr>
              <a:t>+1)|</a:t>
            </a:r>
            <a:r>
              <a:rPr lang="en-US" b="1" i="1" dirty="0">
                <a:solidFill>
                  <a:srgbClr val="008000"/>
                </a:solidFill>
              </a:rPr>
              <a:t>r</a:t>
            </a:r>
            <a:r>
              <a:rPr lang="en-US" b="1" dirty="0">
                <a:solidFill>
                  <a:srgbClr val="008000"/>
                </a:solidFill>
              </a:rPr>
              <a:t>|</a:t>
            </a:r>
          </a:p>
          <a:p>
            <a:r>
              <a:rPr lang="en-US" b="1" dirty="0">
                <a:solidFill>
                  <a:srgbClr val="D60093"/>
                </a:solidFill>
              </a:rPr>
              <a:t>Can we do better?</a:t>
            </a:r>
          </a:p>
          <a:p>
            <a:pPr lvl="1"/>
            <a:r>
              <a:rPr lang="en-US" b="1" dirty="0"/>
              <a:t>Hint:</a:t>
            </a:r>
            <a:r>
              <a:rPr lang="en-US" dirty="0"/>
              <a:t> </a:t>
            </a:r>
            <a:r>
              <a:rPr lang="en-US" b="1" i="1" dirty="0"/>
              <a:t>M</a:t>
            </a:r>
            <a:r>
              <a:rPr lang="en-US" dirty="0"/>
              <a:t> is much bigger than </a:t>
            </a:r>
            <a:r>
              <a:rPr lang="en-US" b="1" i="1" dirty="0"/>
              <a:t>r</a:t>
            </a:r>
            <a:r>
              <a:rPr lang="en-US" dirty="0"/>
              <a:t> (</a:t>
            </a:r>
            <a:r>
              <a:rPr lang="en-US" dirty="0" err="1"/>
              <a:t>approx</a:t>
            </a:r>
            <a:r>
              <a:rPr lang="en-US" dirty="0"/>
              <a:t> 10-20x), so we must avoid reading it </a:t>
            </a:r>
            <a:r>
              <a:rPr lang="en-US" b="1" i="1" dirty="0"/>
              <a:t>k</a:t>
            </a:r>
            <a:r>
              <a:rPr lang="en-US" dirty="0"/>
              <a:t> times per iteration</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58</a:t>
            </a:fld>
            <a:endParaRPr lang="en-US"/>
          </a:p>
        </p:txBody>
      </p:sp>
    </p:spTree>
    <p:extLst>
      <p:ext uri="{BB962C8B-B14F-4D97-AF65-F5344CB8AC3E}">
        <p14:creationId xmlns:p14="http://schemas.microsoft.com/office/powerpoint/2010/main" val="211755346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Block-Stripe Update Algorithm</a:t>
            </a:r>
          </a:p>
        </p:txBody>
      </p:sp>
      <p:sp>
        <p:nvSpPr>
          <p:cNvPr id="39" name="Footer Placeholder 38"/>
          <p:cNvSpPr>
            <a:spLocks noGrp="1"/>
          </p:cNvSpPr>
          <p:nvPr>
            <p:ph type="ftr" sz="quarter" idx="11"/>
          </p:nvPr>
        </p:nvSpPr>
        <p:spPr/>
        <p:txBody>
          <a:bodyPr/>
          <a:lstStyle/>
          <a:p>
            <a:r>
              <a:rPr lang="en-US"/>
              <a:t>J. Leskovec, A. Rajaraman, J. Ullman: Mining of Massive Datasets, http://www.mmds.org</a:t>
            </a:r>
          </a:p>
        </p:txBody>
      </p:sp>
      <p:sp>
        <p:nvSpPr>
          <p:cNvPr id="38" name="Slide Number Placeholder 37"/>
          <p:cNvSpPr>
            <a:spLocks noGrp="1"/>
          </p:cNvSpPr>
          <p:nvPr>
            <p:ph type="sldNum" sz="quarter" idx="12"/>
          </p:nvPr>
        </p:nvSpPr>
        <p:spPr/>
        <p:txBody>
          <a:bodyPr/>
          <a:lstStyle/>
          <a:p>
            <a:fld id="{19B12225-5612-419B-A8D5-4B8EEE4C217E}" type="slidenum">
              <a:rPr lang="en-US" smtClean="0"/>
              <a:pPr/>
              <a:t>59</a:t>
            </a:fld>
            <a:endParaRPr lang="en-US"/>
          </a:p>
        </p:txBody>
      </p:sp>
      <p:sp>
        <p:nvSpPr>
          <p:cNvPr id="105475" name="Rectangle 3"/>
          <p:cNvSpPr>
            <a:spLocks noChangeArrowheads="1"/>
          </p:cNvSpPr>
          <p:nvPr/>
        </p:nvSpPr>
        <p:spPr bwMode="auto">
          <a:xfrm>
            <a:off x="2590800" y="1692275"/>
            <a:ext cx="32766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6" name="Rectangle 4"/>
          <p:cNvSpPr>
            <a:spLocks noChangeArrowheads="1"/>
          </p:cNvSpPr>
          <p:nvPr/>
        </p:nvSpPr>
        <p:spPr bwMode="auto">
          <a:xfrm>
            <a:off x="1371600" y="19050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7" name="Rectangle 5"/>
          <p:cNvSpPr>
            <a:spLocks noChangeArrowheads="1"/>
          </p:cNvSpPr>
          <p:nvPr/>
        </p:nvSpPr>
        <p:spPr bwMode="auto">
          <a:xfrm>
            <a:off x="1371600" y="22098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8"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79"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0" name="Rectangle 8"/>
          <p:cNvSpPr>
            <a:spLocks noChangeArrowheads="1"/>
          </p:cNvSpPr>
          <p:nvPr/>
        </p:nvSpPr>
        <p:spPr bwMode="auto">
          <a:xfrm>
            <a:off x="13716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1" name="Rectangle 9"/>
          <p:cNvSpPr>
            <a:spLocks noChangeArrowheads="1"/>
          </p:cNvSpPr>
          <p:nvPr/>
        </p:nvSpPr>
        <p:spPr bwMode="auto">
          <a:xfrm>
            <a:off x="13716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2"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83"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4"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5"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6"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7"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5488" name="Group 16"/>
          <p:cNvGraphicFramePr>
            <a:graphicFrameLocks noGrp="1"/>
          </p:cNvGraphicFramePr>
          <p:nvPr/>
        </p:nvGraphicFramePr>
        <p:xfrm>
          <a:off x="2590800" y="1649413"/>
          <a:ext cx="32766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5506" name="Text Box 34"/>
          <p:cNvSpPr txBox="1">
            <a:spLocks noChangeArrowheads="1"/>
          </p:cNvSpPr>
          <p:nvPr/>
        </p:nvSpPr>
        <p:spPr bwMode="auto">
          <a:xfrm>
            <a:off x="2667000" y="1295400"/>
            <a:ext cx="52228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src</a:t>
            </a:r>
          </a:p>
        </p:txBody>
      </p:sp>
      <p:sp>
        <p:nvSpPr>
          <p:cNvPr id="105507" name="Text Box 35"/>
          <p:cNvSpPr txBox="1">
            <a:spLocks noChangeArrowheads="1"/>
          </p:cNvSpPr>
          <p:nvPr/>
        </p:nvSpPr>
        <p:spPr bwMode="auto">
          <a:xfrm>
            <a:off x="3429000" y="1295400"/>
            <a:ext cx="97472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degree</a:t>
            </a:r>
          </a:p>
        </p:txBody>
      </p:sp>
      <p:sp>
        <p:nvSpPr>
          <p:cNvPr id="105508" name="Text Box 36"/>
          <p:cNvSpPr txBox="1">
            <a:spLocks noChangeArrowheads="1"/>
          </p:cNvSpPr>
          <p:nvPr/>
        </p:nvSpPr>
        <p:spPr bwMode="auto">
          <a:xfrm>
            <a:off x="4495800" y="1295400"/>
            <a:ext cx="141287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destination</a:t>
            </a:r>
          </a:p>
        </p:txBody>
      </p:sp>
      <p:sp>
        <p:nvSpPr>
          <p:cNvPr id="105509" name="Text Box 37"/>
          <p:cNvSpPr txBox="1">
            <a:spLocks noChangeArrowheads="1"/>
          </p:cNvSpPr>
          <p:nvPr/>
        </p:nvSpPr>
        <p:spPr bwMode="auto">
          <a:xfrm>
            <a:off x="1066800" y="19050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0" name="Text Box 38"/>
          <p:cNvSpPr txBox="1">
            <a:spLocks noChangeArrowheads="1"/>
          </p:cNvSpPr>
          <p:nvPr/>
        </p:nvSpPr>
        <p:spPr bwMode="auto">
          <a:xfrm>
            <a:off x="1066800" y="2193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1"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2"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3" name="Text Box 41"/>
          <p:cNvSpPr txBox="1">
            <a:spLocks noChangeArrowheads="1"/>
          </p:cNvSpPr>
          <p:nvPr/>
        </p:nvSpPr>
        <p:spPr bwMode="auto">
          <a:xfrm>
            <a:off x="1066800" y="4937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14" name="Text Box 42"/>
          <p:cNvSpPr txBox="1">
            <a:spLocks noChangeArrowheads="1"/>
          </p:cNvSpPr>
          <p:nvPr/>
        </p:nvSpPr>
        <p:spPr bwMode="auto">
          <a:xfrm>
            <a:off x="1066800" y="5241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15"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6"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7"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8"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9"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20"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21"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5522" name="Text Box 50"/>
          <p:cNvSpPr txBox="1">
            <a:spLocks noChangeArrowheads="1"/>
          </p:cNvSpPr>
          <p:nvPr/>
        </p:nvSpPr>
        <p:spPr bwMode="auto">
          <a:xfrm>
            <a:off x="1295400" y="1543050"/>
            <a:ext cx="57150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new</a:t>
            </a:r>
            <a:endParaRPr lang="en-US" sz="2000" baseline="30000">
              <a:latin typeface="Verdana" pitchFamily="34" charset="0"/>
              <a:ea typeface="ＭＳ Ｐゴシック" pitchFamily="-32" charset="-128"/>
            </a:endParaRPr>
          </a:p>
        </p:txBody>
      </p:sp>
      <p:sp>
        <p:nvSpPr>
          <p:cNvPr id="105523" name="Text Box 51"/>
          <p:cNvSpPr txBox="1">
            <a:spLocks noChangeArrowheads="1"/>
          </p:cNvSpPr>
          <p:nvPr/>
        </p:nvSpPr>
        <p:spPr bwMode="auto">
          <a:xfrm>
            <a:off x="7505700" y="2085975"/>
            <a:ext cx="48895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old</a:t>
            </a:r>
            <a:endParaRPr lang="en-US" sz="2000" baseline="30000">
              <a:latin typeface="Verdana" pitchFamily="34" charset="0"/>
              <a:ea typeface="ＭＳ Ｐゴシック" pitchFamily="-32" charset="-128"/>
            </a:endParaRPr>
          </a:p>
        </p:txBody>
      </p:sp>
      <p:graphicFrame>
        <p:nvGraphicFramePr>
          <p:cNvPr id="105524" name="Group 52"/>
          <p:cNvGraphicFramePr>
            <a:graphicFrameLocks noGrp="1"/>
          </p:cNvGraphicFramePr>
          <p:nvPr/>
        </p:nvGraphicFramePr>
        <p:xfrm>
          <a:off x="2590800" y="4605338"/>
          <a:ext cx="32766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5542" name="Group 70"/>
          <p:cNvGraphicFramePr>
            <a:graphicFrameLocks noGrp="1"/>
          </p:cNvGraphicFramePr>
          <p:nvPr/>
        </p:nvGraphicFramePr>
        <p:xfrm>
          <a:off x="2590800" y="3359150"/>
          <a:ext cx="3276600" cy="9144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0798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Rectangle 1"/>
          <p:cNvSpPr/>
          <p:nvPr/>
        </p:nvSpPr>
        <p:spPr>
          <a:xfrm>
            <a:off x="1143000" y="6059269"/>
            <a:ext cx="6660356" cy="707886"/>
          </a:xfrm>
          <a:prstGeom prst="rect">
            <a:avLst/>
          </a:prstGeom>
        </p:spPr>
        <p:txBody>
          <a:bodyPr wrap="square">
            <a:spAutoFit/>
          </a:bodyPr>
          <a:lstStyle/>
          <a:p>
            <a:pPr algn="ctr"/>
            <a:r>
              <a:rPr lang="en-US" sz="2000" b="1" dirty="0">
                <a:solidFill>
                  <a:srgbClr val="D60093"/>
                </a:solidFill>
                <a:latin typeface="Arial" pitchFamily="34" charset="0"/>
                <a:cs typeface="Arial" pitchFamily="34" charset="0"/>
              </a:rPr>
              <a:t>Break </a:t>
            </a:r>
            <a:r>
              <a:rPr lang="en-US" sz="2000" b="1" i="1" dirty="0">
                <a:solidFill>
                  <a:srgbClr val="D60093"/>
                </a:solidFill>
                <a:latin typeface="Arial" pitchFamily="34" charset="0"/>
                <a:cs typeface="Arial" pitchFamily="34" charset="0"/>
              </a:rPr>
              <a:t>M</a:t>
            </a:r>
            <a:r>
              <a:rPr lang="en-US" sz="2000" b="1" dirty="0">
                <a:solidFill>
                  <a:srgbClr val="D60093"/>
                </a:solidFill>
                <a:latin typeface="Arial" pitchFamily="34" charset="0"/>
                <a:cs typeface="Arial" pitchFamily="34" charset="0"/>
              </a:rPr>
              <a:t> into stripes! </a:t>
            </a:r>
            <a:r>
              <a:rPr lang="en-US" sz="2000" dirty="0">
                <a:latin typeface="Arial" pitchFamily="34" charset="0"/>
                <a:cs typeface="Arial" pitchFamily="34" charset="0"/>
              </a:rPr>
              <a:t>Each stripe contains only destination nodes in the corresponding block of </a:t>
            </a:r>
            <a:r>
              <a:rPr lang="en-US" sz="2000" b="1" i="1" dirty="0" err="1">
                <a:latin typeface="Arial" pitchFamily="34" charset="0"/>
                <a:cs typeface="Arial" pitchFamily="34" charset="0"/>
              </a:rPr>
              <a:t>r</a:t>
            </a:r>
            <a:r>
              <a:rPr lang="en-US" sz="2000" baseline="30000" dirty="0" err="1">
                <a:latin typeface="Arial" pitchFamily="34" charset="0"/>
                <a:cs typeface="Arial" pitchFamily="34" charset="0"/>
              </a:rPr>
              <a:t>new</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00651513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47800" y="1295400"/>
            <a:ext cx="6211222" cy="4675094"/>
            <a:chOff x="76200" y="1454889"/>
            <a:chExt cx="4080945" cy="2850411"/>
          </a:xfrm>
        </p:grpSpPr>
        <p:sp>
          <p:nvSpPr>
            <p:cNvPr id="3" name="Oval 2"/>
            <p:cNvSpPr/>
            <p:nvPr/>
          </p:nvSpPr>
          <p:spPr>
            <a:xfrm>
              <a:off x="2580797" y="2003676"/>
              <a:ext cx="1529839" cy="1187845"/>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848464" y="2003677"/>
              <a:ext cx="1138725" cy="907828"/>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5" name="Oval 4"/>
            <p:cNvSpPr/>
            <p:nvPr/>
          </p:nvSpPr>
          <p:spPr>
            <a:xfrm>
              <a:off x="713731" y="3243368"/>
              <a:ext cx="1604399" cy="1061932"/>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nvGrpSpPr>
            <p:cNvPr id="6" name="Group 46"/>
            <p:cNvGrpSpPr>
              <a:grpSpLocks/>
            </p:cNvGrpSpPr>
            <p:nvPr/>
          </p:nvGrpSpPr>
          <p:grpSpPr bwMode="auto">
            <a:xfrm>
              <a:off x="553190" y="1598101"/>
              <a:ext cx="481371" cy="421199"/>
              <a:chOff x="1056" y="1920"/>
              <a:chExt cx="384" cy="336"/>
            </a:xfrm>
          </p:grpSpPr>
          <p:sp>
            <p:nvSpPr>
              <p:cNvPr id="13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7" name="Group 46"/>
            <p:cNvGrpSpPr>
              <a:grpSpLocks/>
            </p:cNvGrpSpPr>
            <p:nvPr/>
          </p:nvGrpSpPr>
          <p:grpSpPr bwMode="auto">
            <a:xfrm>
              <a:off x="83723" y="2131501"/>
              <a:ext cx="481371" cy="421199"/>
              <a:chOff x="1056" y="1920"/>
              <a:chExt cx="384" cy="336"/>
            </a:xfrm>
          </p:grpSpPr>
          <p:sp>
            <p:nvSpPr>
              <p:cNvPr id="12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8" name="Group 46"/>
            <p:cNvGrpSpPr>
              <a:grpSpLocks/>
            </p:cNvGrpSpPr>
            <p:nvPr/>
          </p:nvGrpSpPr>
          <p:grpSpPr bwMode="auto">
            <a:xfrm>
              <a:off x="248390" y="2628900"/>
              <a:ext cx="481371" cy="421199"/>
              <a:chOff x="1056" y="1920"/>
              <a:chExt cx="384" cy="336"/>
            </a:xfrm>
          </p:grpSpPr>
          <p:sp>
            <p:nvSpPr>
              <p:cNvPr id="12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 name="Group 46"/>
            <p:cNvGrpSpPr>
              <a:grpSpLocks/>
            </p:cNvGrpSpPr>
            <p:nvPr/>
          </p:nvGrpSpPr>
          <p:grpSpPr bwMode="auto">
            <a:xfrm>
              <a:off x="1415561" y="1511300"/>
              <a:ext cx="481371" cy="421199"/>
              <a:chOff x="1056" y="1920"/>
              <a:chExt cx="384" cy="336"/>
            </a:xfrm>
          </p:grpSpPr>
          <p:sp>
            <p:nvSpPr>
              <p:cNvPr id="11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 name="Group 46"/>
            <p:cNvGrpSpPr>
              <a:grpSpLocks/>
            </p:cNvGrpSpPr>
            <p:nvPr/>
          </p:nvGrpSpPr>
          <p:grpSpPr bwMode="auto">
            <a:xfrm>
              <a:off x="2939561" y="1454889"/>
              <a:ext cx="481371" cy="421199"/>
              <a:chOff x="1056" y="1920"/>
              <a:chExt cx="384" cy="336"/>
            </a:xfrm>
          </p:grpSpPr>
          <p:sp>
            <p:nvSpPr>
              <p:cNvPr id="11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 name="Group 46"/>
            <p:cNvGrpSpPr>
              <a:grpSpLocks/>
            </p:cNvGrpSpPr>
            <p:nvPr/>
          </p:nvGrpSpPr>
          <p:grpSpPr bwMode="auto">
            <a:xfrm>
              <a:off x="76200" y="3787125"/>
              <a:ext cx="481371" cy="421199"/>
              <a:chOff x="1056" y="1920"/>
              <a:chExt cx="384" cy="336"/>
            </a:xfrm>
          </p:grpSpPr>
          <p:sp>
            <p:nvSpPr>
              <p:cNvPr id="10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2" name="Group 46"/>
            <p:cNvGrpSpPr>
              <a:grpSpLocks/>
            </p:cNvGrpSpPr>
            <p:nvPr/>
          </p:nvGrpSpPr>
          <p:grpSpPr bwMode="auto">
            <a:xfrm>
              <a:off x="2305790" y="3866100"/>
              <a:ext cx="481371" cy="421199"/>
              <a:chOff x="1056" y="1920"/>
              <a:chExt cx="384" cy="336"/>
            </a:xfrm>
          </p:grpSpPr>
          <p:sp>
            <p:nvSpPr>
              <p:cNvPr id="9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3" name="Group 46"/>
            <p:cNvGrpSpPr>
              <a:grpSpLocks/>
            </p:cNvGrpSpPr>
            <p:nvPr/>
          </p:nvGrpSpPr>
          <p:grpSpPr bwMode="auto">
            <a:xfrm>
              <a:off x="1896932" y="2685739"/>
              <a:ext cx="481371" cy="421199"/>
              <a:chOff x="1056" y="1920"/>
              <a:chExt cx="384" cy="336"/>
            </a:xfrm>
          </p:grpSpPr>
          <p:sp>
            <p:nvSpPr>
              <p:cNvPr id="9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4" name="Group 46"/>
            <p:cNvGrpSpPr>
              <a:grpSpLocks/>
            </p:cNvGrpSpPr>
            <p:nvPr/>
          </p:nvGrpSpPr>
          <p:grpSpPr bwMode="auto">
            <a:xfrm>
              <a:off x="3420932" y="3289300"/>
              <a:ext cx="481371" cy="421199"/>
              <a:chOff x="1056" y="1920"/>
              <a:chExt cx="384" cy="336"/>
            </a:xfrm>
          </p:grpSpPr>
          <p:sp>
            <p:nvSpPr>
              <p:cNvPr id="8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5" name="Group 46"/>
            <p:cNvGrpSpPr>
              <a:grpSpLocks/>
            </p:cNvGrpSpPr>
            <p:nvPr/>
          </p:nvGrpSpPr>
          <p:grpSpPr bwMode="auto">
            <a:xfrm>
              <a:off x="3675774" y="1519126"/>
              <a:ext cx="481371" cy="421199"/>
              <a:chOff x="1056" y="1920"/>
              <a:chExt cx="384" cy="336"/>
            </a:xfrm>
          </p:grpSpPr>
          <p:sp>
            <p:nvSpPr>
              <p:cNvPr id="8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6" name="Group 20"/>
            <p:cNvGrpSpPr>
              <a:grpSpLocks/>
            </p:cNvGrpSpPr>
            <p:nvPr/>
          </p:nvGrpSpPr>
          <p:grpSpPr bwMode="auto">
            <a:xfrm>
              <a:off x="2643036" y="2320362"/>
              <a:ext cx="270227" cy="365377"/>
              <a:chOff x="1776" y="1020"/>
              <a:chExt cx="204" cy="276"/>
            </a:xfrm>
          </p:grpSpPr>
          <p:sp>
            <p:nvSpPr>
              <p:cNvPr id="7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7" name="Group 20"/>
            <p:cNvGrpSpPr>
              <a:grpSpLocks/>
            </p:cNvGrpSpPr>
            <p:nvPr/>
          </p:nvGrpSpPr>
          <p:grpSpPr bwMode="auto">
            <a:xfrm>
              <a:off x="900067" y="2212665"/>
              <a:ext cx="270227" cy="365377"/>
              <a:chOff x="1776" y="1020"/>
              <a:chExt cx="204" cy="276"/>
            </a:xfrm>
          </p:grpSpPr>
          <p:sp>
            <p:nvSpPr>
              <p:cNvPr id="7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8" name="Group 20"/>
            <p:cNvGrpSpPr>
              <a:grpSpLocks/>
            </p:cNvGrpSpPr>
            <p:nvPr/>
          </p:nvGrpSpPr>
          <p:grpSpPr bwMode="auto">
            <a:xfrm>
              <a:off x="1566533" y="2247900"/>
              <a:ext cx="270227" cy="365377"/>
              <a:chOff x="1776" y="1020"/>
              <a:chExt cx="204" cy="276"/>
            </a:xfrm>
          </p:grpSpPr>
          <p:sp>
            <p:nvSpPr>
              <p:cNvPr id="7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9" name="Group 20"/>
            <p:cNvGrpSpPr>
              <a:grpSpLocks/>
            </p:cNvGrpSpPr>
            <p:nvPr/>
          </p:nvGrpSpPr>
          <p:grpSpPr bwMode="auto">
            <a:xfrm>
              <a:off x="1186961" y="2476500"/>
              <a:ext cx="270227" cy="365377"/>
              <a:chOff x="1776" y="1020"/>
              <a:chExt cx="204" cy="276"/>
            </a:xfrm>
          </p:grpSpPr>
          <p:sp>
            <p:nvSpPr>
              <p:cNvPr id="7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0" name="Group 20"/>
            <p:cNvGrpSpPr>
              <a:grpSpLocks/>
            </p:cNvGrpSpPr>
            <p:nvPr/>
          </p:nvGrpSpPr>
          <p:grpSpPr bwMode="auto">
            <a:xfrm>
              <a:off x="1095356" y="3766923"/>
              <a:ext cx="270227" cy="365377"/>
              <a:chOff x="1776" y="1020"/>
              <a:chExt cx="204" cy="276"/>
            </a:xfrm>
          </p:grpSpPr>
          <p:sp>
            <p:nvSpPr>
              <p:cNvPr id="7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1" name="Group 20"/>
            <p:cNvGrpSpPr>
              <a:grpSpLocks/>
            </p:cNvGrpSpPr>
            <p:nvPr/>
          </p:nvGrpSpPr>
          <p:grpSpPr bwMode="auto">
            <a:xfrm>
              <a:off x="885024" y="3345122"/>
              <a:ext cx="270227" cy="365377"/>
              <a:chOff x="1776" y="1020"/>
              <a:chExt cx="204" cy="276"/>
            </a:xfrm>
          </p:grpSpPr>
          <p:sp>
            <p:nvSpPr>
              <p:cNvPr id="6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2" name="Group 20"/>
            <p:cNvGrpSpPr>
              <a:grpSpLocks/>
            </p:cNvGrpSpPr>
            <p:nvPr/>
          </p:nvGrpSpPr>
          <p:grpSpPr bwMode="auto">
            <a:xfrm>
              <a:off x="1450134" y="3266147"/>
              <a:ext cx="270227" cy="365377"/>
              <a:chOff x="1776" y="1020"/>
              <a:chExt cx="204" cy="276"/>
            </a:xfrm>
          </p:grpSpPr>
          <p:sp>
            <p:nvSpPr>
              <p:cNvPr id="6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3" name="Group 20"/>
            <p:cNvGrpSpPr>
              <a:grpSpLocks/>
            </p:cNvGrpSpPr>
            <p:nvPr/>
          </p:nvGrpSpPr>
          <p:grpSpPr bwMode="auto">
            <a:xfrm>
              <a:off x="1907334" y="3619500"/>
              <a:ext cx="270227" cy="365377"/>
              <a:chOff x="1776" y="1020"/>
              <a:chExt cx="204" cy="276"/>
            </a:xfrm>
          </p:grpSpPr>
          <p:sp>
            <p:nvSpPr>
              <p:cNvPr id="6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4" name="Group 20"/>
            <p:cNvGrpSpPr>
              <a:grpSpLocks/>
            </p:cNvGrpSpPr>
            <p:nvPr/>
          </p:nvGrpSpPr>
          <p:grpSpPr bwMode="auto">
            <a:xfrm>
              <a:off x="1284207" y="2003677"/>
              <a:ext cx="270227" cy="365377"/>
              <a:chOff x="1776" y="1020"/>
              <a:chExt cx="204" cy="276"/>
            </a:xfrm>
          </p:grpSpPr>
          <p:sp>
            <p:nvSpPr>
              <p:cNvPr id="6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5" name="Group 20"/>
            <p:cNvGrpSpPr>
              <a:grpSpLocks/>
            </p:cNvGrpSpPr>
            <p:nvPr/>
          </p:nvGrpSpPr>
          <p:grpSpPr bwMode="auto">
            <a:xfrm>
              <a:off x="3210603" y="2029977"/>
              <a:ext cx="270227" cy="365377"/>
              <a:chOff x="1776" y="1020"/>
              <a:chExt cx="204" cy="276"/>
            </a:xfrm>
          </p:grpSpPr>
          <p:sp>
            <p:nvSpPr>
              <p:cNvPr id="6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6" name="Group 20"/>
            <p:cNvGrpSpPr>
              <a:grpSpLocks/>
            </p:cNvGrpSpPr>
            <p:nvPr/>
          </p:nvGrpSpPr>
          <p:grpSpPr bwMode="auto">
            <a:xfrm>
              <a:off x="3548796" y="2640021"/>
              <a:ext cx="270227" cy="365377"/>
              <a:chOff x="1776" y="1020"/>
              <a:chExt cx="204" cy="276"/>
            </a:xfrm>
          </p:grpSpPr>
          <p:sp>
            <p:nvSpPr>
              <p:cNvPr id="5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5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7" name="Group 20"/>
            <p:cNvGrpSpPr>
              <a:grpSpLocks/>
            </p:cNvGrpSpPr>
            <p:nvPr/>
          </p:nvGrpSpPr>
          <p:grpSpPr bwMode="auto">
            <a:xfrm>
              <a:off x="2946445" y="2600828"/>
              <a:ext cx="270227" cy="365377"/>
              <a:chOff x="1776" y="1020"/>
              <a:chExt cx="204" cy="276"/>
            </a:xfrm>
          </p:grpSpPr>
          <p:sp>
            <p:nvSpPr>
              <p:cNvPr id="5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5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cxnSp>
          <p:nvCxnSpPr>
            <p:cNvPr id="28" name="Straight Connector 27"/>
            <p:cNvCxnSpPr>
              <a:stCxn id="77" idx="1"/>
            </p:cNvCxnSpPr>
            <p:nvPr/>
          </p:nvCxnSpPr>
          <p:spPr>
            <a:xfrm rot="5400000">
              <a:off x="751895" y="2013960"/>
              <a:ext cx="219694" cy="61710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77" idx="1"/>
            </p:cNvCxnSpPr>
            <p:nvPr/>
          </p:nvCxnSpPr>
          <p:spPr>
            <a:xfrm rot="5400000" flipH="1">
              <a:off x="945574" y="1987945"/>
              <a:ext cx="313708" cy="13573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73" idx="1"/>
              <a:endCxn id="77" idx="1"/>
            </p:cNvCxnSpPr>
            <p:nvPr/>
          </p:nvCxnSpPr>
          <p:spPr>
            <a:xfrm rot="5400000" flipH="1">
              <a:off x="1181823" y="2201136"/>
              <a:ext cx="263835" cy="28689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75" idx="1"/>
              <a:endCxn id="73" idx="1"/>
            </p:cNvCxnSpPr>
            <p:nvPr/>
          </p:nvCxnSpPr>
          <p:spPr>
            <a:xfrm rot="5400000">
              <a:off x="1532674" y="2172414"/>
              <a:ext cx="228600" cy="3795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5" idx="1"/>
              <a:endCxn id="63" idx="1"/>
            </p:cNvCxnSpPr>
            <p:nvPr/>
          </p:nvCxnSpPr>
          <p:spPr>
            <a:xfrm rot="5400000" flipH="1">
              <a:off x="1573485" y="1984626"/>
              <a:ext cx="244223" cy="282326"/>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16" idx="3"/>
              <a:endCxn id="63" idx="1"/>
            </p:cNvCxnSpPr>
            <p:nvPr/>
          </p:nvCxnSpPr>
          <p:spPr>
            <a:xfrm rot="5400000">
              <a:off x="1539666" y="1947268"/>
              <a:ext cx="71178" cy="4164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73" idx="1"/>
            </p:cNvCxnSpPr>
            <p:nvPr/>
          </p:nvCxnSpPr>
          <p:spPr>
            <a:xfrm rot="5400000">
              <a:off x="866847" y="2339415"/>
              <a:ext cx="453256" cy="72742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73" idx="1"/>
              <a:endCxn id="69" idx="1"/>
            </p:cNvCxnSpPr>
            <p:nvPr/>
          </p:nvCxnSpPr>
          <p:spPr>
            <a:xfrm rot="5400000">
              <a:off x="871909" y="2759843"/>
              <a:ext cx="868622" cy="30193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67" idx="1"/>
              <a:endCxn id="71" idx="1"/>
            </p:cNvCxnSpPr>
            <p:nvPr/>
          </p:nvCxnSpPr>
          <p:spPr>
            <a:xfrm rot="5400000">
              <a:off x="1292584" y="3339146"/>
              <a:ext cx="500776" cy="35477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67" idx="1"/>
              <a:endCxn id="65" idx="1"/>
            </p:cNvCxnSpPr>
            <p:nvPr/>
          </p:nvCxnSpPr>
          <p:spPr>
            <a:xfrm rot="16200000" flipH="1">
              <a:off x="1772285" y="3214223"/>
              <a:ext cx="353353" cy="45720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67" idx="1"/>
              <a:endCxn id="69" idx="1"/>
            </p:cNvCxnSpPr>
            <p:nvPr/>
          </p:nvCxnSpPr>
          <p:spPr>
            <a:xfrm rot="5400000">
              <a:off x="1398319" y="3023079"/>
              <a:ext cx="78975" cy="56511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69" idx="1"/>
              <a:endCxn id="71" idx="1"/>
            </p:cNvCxnSpPr>
            <p:nvPr/>
          </p:nvCxnSpPr>
          <p:spPr>
            <a:xfrm rot="16200000" flipH="1">
              <a:off x="1049517" y="3450856"/>
              <a:ext cx="421801" cy="21033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71" idx="1"/>
            </p:cNvCxnSpPr>
            <p:nvPr/>
          </p:nvCxnSpPr>
          <p:spPr>
            <a:xfrm rot="5400000">
              <a:off x="801048" y="3523446"/>
              <a:ext cx="321058" cy="80801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65" idx="1"/>
            </p:cNvCxnSpPr>
            <p:nvPr/>
          </p:nvCxnSpPr>
          <p:spPr>
            <a:xfrm rot="16200000" flipH="1">
              <a:off x="2024356" y="3772704"/>
              <a:ext cx="547458" cy="24104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57" idx="1"/>
            </p:cNvCxnSpPr>
            <p:nvPr/>
          </p:nvCxnSpPr>
          <p:spPr>
            <a:xfrm flipV="1">
              <a:off x="2378306" y="2600828"/>
              <a:ext cx="838366" cy="3857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57" idx="1"/>
              <a:endCxn id="79" idx="1"/>
            </p:cNvCxnSpPr>
            <p:nvPr/>
          </p:nvCxnSpPr>
          <p:spPr>
            <a:xfrm rot="5400000" flipH="1">
              <a:off x="2924735" y="2308891"/>
              <a:ext cx="280466" cy="30340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75" idx="1"/>
              <a:endCxn id="79" idx="1"/>
            </p:cNvCxnSpPr>
            <p:nvPr/>
          </p:nvCxnSpPr>
          <p:spPr>
            <a:xfrm rot="16200000" flipH="1">
              <a:off x="2338780" y="1745879"/>
              <a:ext cx="72462" cy="107650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75" idx="1"/>
              <a:endCxn id="61" idx="1"/>
            </p:cNvCxnSpPr>
            <p:nvPr/>
          </p:nvCxnSpPr>
          <p:spPr>
            <a:xfrm rot="5400000" flipH="1" flipV="1">
              <a:off x="2549833" y="1316904"/>
              <a:ext cx="217923" cy="164407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59" idx="1"/>
              <a:endCxn id="61" idx="1"/>
            </p:cNvCxnSpPr>
            <p:nvPr/>
          </p:nvCxnSpPr>
          <p:spPr>
            <a:xfrm rot="5400000" flipH="1">
              <a:off x="3344905" y="2165903"/>
              <a:ext cx="610044" cy="33819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61" idx="1"/>
            </p:cNvCxnSpPr>
            <p:nvPr/>
          </p:nvCxnSpPr>
          <p:spPr>
            <a:xfrm rot="16200000" flipH="1">
              <a:off x="3313765" y="1862912"/>
              <a:ext cx="274232" cy="5989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59" idx="1"/>
              <a:endCxn id="79" idx="1"/>
            </p:cNvCxnSpPr>
            <p:nvPr/>
          </p:nvCxnSpPr>
          <p:spPr>
            <a:xfrm rot="5400000" flipH="1">
              <a:off x="3206313" y="2027312"/>
              <a:ext cx="319659" cy="90576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80" idx="2"/>
              <a:endCxn id="59" idx="1"/>
            </p:cNvCxnSpPr>
            <p:nvPr/>
          </p:nvCxnSpPr>
          <p:spPr>
            <a:xfrm flipH="1">
              <a:off x="3819023" y="1880154"/>
              <a:ext cx="277951" cy="75986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59" idx="1"/>
            </p:cNvCxnSpPr>
            <p:nvPr/>
          </p:nvCxnSpPr>
          <p:spPr>
            <a:xfrm rot="16200000" flipV="1">
              <a:off x="3385596" y="3073448"/>
              <a:ext cx="950136" cy="8328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65" idx="1"/>
              <a:endCxn id="59" idx="1"/>
            </p:cNvCxnSpPr>
            <p:nvPr/>
          </p:nvCxnSpPr>
          <p:spPr>
            <a:xfrm rot="5400000" flipH="1" flipV="1">
              <a:off x="2508552" y="2309030"/>
              <a:ext cx="979479" cy="164146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2" name="Text Box 8"/>
            <p:cNvSpPr txBox="1">
              <a:spLocks noChangeArrowheads="1"/>
            </p:cNvSpPr>
            <p:nvPr/>
          </p:nvSpPr>
          <p:spPr bwMode="auto">
            <a:xfrm>
              <a:off x="1720361" y="1943100"/>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domain2</a:t>
              </a:r>
            </a:p>
          </p:txBody>
        </p:sp>
        <p:sp>
          <p:nvSpPr>
            <p:cNvPr id="53" name="Text Box 8"/>
            <p:cNvSpPr txBox="1">
              <a:spLocks noChangeArrowheads="1"/>
            </p:cNvSpPr>
            <p:nvPr/>
          </p:nvSpPr>
          <p:spPr bwMode="auto">
            <a:xfrm>
              <a:off x="3165808" y="2565856"/>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domain1</a:t>
              </a:r>
            </a:p>
          </p:txBody>
        </p:sp>
        <p:sp>
          <p:nvSpPr>
            <p:cNvPr id="54" name="Text Box 8"/>
            <p:cNvSpPr txBox="1">
              <a:spLocks noChangeArrowheads="1"/>
            </p:cNvSpPr>
            <p:nvPr/>
          </p:nvSpPr>
          <p:spPr bwMode="auto">
            <a:xfrm>
              <a:off x="1442838" y="4000500"/>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domain3</a:t>
              </a:r>
            </a:p>
          </p:txBody>
        </p:sp>
        <p:sp>
          <p:nvSpPr>
            <p:cNvPr id="55" name="Text Box 8"/>
            <p:cNvSpPr txBox="1">
              <a:spLocks noChangeArrowheads="1"/>
            </p:cNvSpPr>
            <p:nvPr/>
          </p:nvSpPr>
          <p:spPr bwMode="auto">
            <a:xfrm>
              <a:off x="1371600" y="3602777"/>
              <a:ext cx="5383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router</a:t>
              </a:r>
            </a:p>
          </p:txBody>
        </p:sp>
      </p:grpSp>
      <p:sp>
        <p:nvSpPr>
          <p:cNvPr id="140" name="TextBox 139"/>
          <p:cNvSpPr txBox="1"/>
          <p:nvPr/>
        </p:nvSpPr>
        <p:spPr>
          <a:xfrm>
            <a:off x="1409700" y="5832886"/>
            <a:ext cx="6324600" cy="923330"/>
          </a:xfrm>
          <a:prstGeom prst="rect">
            <a:avLst/>
          </a:prstGeom>
          <a:noFill/>
        </p:spPr>
        <p:txBody>
          <a:bodyPr wrap="square" rtlCol="0">
            <a:spAutoFit/>
          </a:bodyPr>
          <a:lstStyle/>
          <a:p>
            <a:pPr algn="ctr"/>
            <a:r>
              <a:rPr lang="en-US" sz="5400" b="1" dirty="0"/>
              <a:t>Internet</a:t>
            </a:r>
          </a:p>
        </p:txBody>
      </p:sp>
      <p:sp>
        <p:nvSpPr>
          <p:cNvPr id="144" name="Title 143"/>
          <p:cNvSpPr>
            <a:spLocks noGrp="1"/>
          </p:cNvSpPr>
          <p:nvPr>
            <p:ph type="title"/>
          </p:nvPr>
        </p:nvSpPr>
        <p:spPr>
          <a:xfrm>
            <a:off x="457200" y="76200"/>
            <a:ext cx="8686800" cy="987552"/>
          </a:xfrm>
        </p:spPr>
        <p:txBody>
          <a:bodyPr>
            <a:normAutofit/>
          </a:bodyPr>
          <a:lstStyle/>
          <a:p>
            <a:r>
              <a:rPr lang="en-US" dirty="0"/>
              <a:t>Graph Data: Communication Nets</a:t>
            </a:r>
          </a:p>
        </p:txBody>
      </p:sp>
      <p:sp>
        <p:nvSpPr>
          <p:cNvPr id="142" name="Footer Placeholder 141"/>
          <p:cNvSpPr>
            <a:spLocks noGrp="1"/>
          </p:cNvSpPr>
          <p:nvPr>
            <p:ph type="ftr" sz="quarter" idx="11"/>
          </p:nvPr>
        </p:nvSpPr>
        <p:spPr/>
        <p:txBody>
          <a:bodyPr/>
          <a:lstStyle/>
          <a:p>
            <a:r>
              <a:rPr lang="en-US"/>
              <a:t>J. Leskovec, A. Rajaraman, J. Ullman: Mining of Massive Datasets, http://www.mmds.org</a:t>
            </a:r>
          </a:p>
        </p:txBody>
      </p:sp>
      <p:sp>
        <p:nvSpPr>
          <p:cNvPr id="143" name="Slide Number Placeholder 142"/>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1518826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Block-Stripe Analysis</a:t>
            </a:r>
          </a:p>
        </p:txBody>
      </p:sp>
      <p:sp>
        <p:nvSpPr>
          <p:cNvPr id="107523" name="Rectangle 3"/>
          <p:cNvSpPr>
            <a:spLocks noGrp="1"/>
          </p:cNvSpPr>
          <p:nvPr>
            <p:ph idx="1"/>
          </p:nvPr>
        </p:nvSpPr>
        <p:spPr/>
        <p:txBody>
          <a:bodyPr/>
          <a:lstStyle/>
          <a:p>
            <a:r>
              <a:rPr lang="en-US" dirty="0">
                <a:solidFill>
                  <a:srgbClr val="D60093"/>
                </a:solidFill>
              </a:rPr>
              <a:t>Break </a:t>
            </a:r>
            <a:r>
              <a:rPr lang="en-US" b="1" i="1" dirty="0">
                <a:solidFill>
                  <a:srgbClr val="D60093"/>
                </a:solidFill>
              </a:rPr>
              <a:t>M</a:t>
            </a:r>
            <a:r>
              <a:rPr lang="en-US" dirty="0">
                <a:solidFill>
                  <a:srgbClr val="D60093"/>
                </a:solidFill>
              </a:rPr>
              <a:t> into stripes</a:t>
            </a:r>
          </a:p>
          <a:p>
            <a:pPr lvl="1"/>
            <a:r>
              <a:rPr lang="en-US" dirty="0"/>
              <a:t>Each stripe contains only destination nodes </a:t>
            </a:r>
            <a:br>
              <a:rPr lang="en-US" dirty="0"/>
            </a:br>
            <a:r>
              <a:rPr lang="en-US" dirty="0"/>
              <a:t>in the corresponding block of </a:t>
            </a:r>
            <a:r>
              <a:rPr lang="en-US" b="1" i="1" dirty="0" err="1"/>
              <a:t>r</a:t>
            </a:r>
            <a:r>
              <a:rPr lang="en-US" baseline="30000" dirty="0" err="1"/>
              <a:t>new</a:t>
            </a:r>
            <a:endParaRPr lang="en-US" dirty="0"/>
          </a:p>
          <a:p>
            <a:r>
              <a:rPr lang="en-US" dirty="0"/>
              <a:t>Some additional overhead per stripe</a:t>
            </a:r>
          </a:p>
          <a:p>
            <a:pPr lvl="1"/>
            <a:r>
              <a:rPr lang="en-US" dirty="0"/>
              <a:t>But it is usually worth it</a:t>
            </a:r>
          </a:p>
          <a:p>
            <a:r>
              <a:rPr lang="en-US" b="1" dirty="0">
                <a:solidFill>
                  <a:srgbClr val="008000"/>
                </a:solidFill>
              </a:rPr>
              <a:t>Cost per iteration of Power method:</a:t>
            </a:r>
            <a:br>
              <a:rPr lang="en-US" b="1" dirty="0">
                <a:solidFill>
                  <a:srgbClr val="008000"/>
                </a:solidFill>
              </a:rPr>
            </a:br>
            <a:r>
              <a:rPr lang="en-US" b="1" dirty="0">
                <a:solidFill>
                  <a:srgbClr val="008000"/>
                </a:solidFill>
              </a:rPr>
              <a:t>=|</a:t>
            </a:r>
            <a:r>
              <a:rPr lang="en-US" b="1" i="1" dirty="0">
                <a:solidFill>
                  <a:srgbClr val="008000"/>
                </a:solidFill>
              </a:rPr>
              <a:t>M</a:t>
            </a:r>
            <a:r>
              <a:rPr lang="en-US" b="1" dirty="0">
                <a:solidFill>
                  <a:srgbClr val="008000"/>
                </a:solidFill>
              </a:rPr>
              <a:t>|(1+</a:t>
            </a:r>
            <a:r>
              <a:rPr lang="en-US" b="1" dirty="0">
                <a:solidFill>
                  <a:srgbClr val="008000"/>
                </a:solidFill>
                <a:latin typeface="Symbol" pitchFamily="18" charset="2"/>
                <a:sym typeface="Symbol" pitchFamily="18" charset="2"/>
              </a:rPr>
              <a:t></a:t>
            </a:r>
            <a:r>
              <a:rPr lang="en-US" b="1" dirty="0">
                <a:solidFill>
                  <a:srgbClr val="008000"/>
                </a:solidFill>
              </a:rPr>
              <a:t>) + (</a:t>
            </a:r>
            <a:r>
              <a:rPr lang="en-US" b="1" i="1" dirty="0">
                <a:solidFill>
                  <a:srgbClr val="008000"/>
                </a:solidFill>
              </a:rPr>
              <a:t>k</a:t>
            </a:r>
            <a:r>
              <a:rPr lang="en-US" b="1" dirty="0">
                <a:solidFill>
                  <a:srgbClr val="008000"/>
                </a:solidFill>
              </a:rPr>
              <a:t>+1)|</a:t>
            </a:r>
            <a:r>
              <a:rPr lang="en-US" b="1" i="1" dirty="0">
                <a:solidFill>
                  <a:srgbClr val="008000"/>
                </a:solidFill>
              </a:rPr>
              <a:t>r</a:t>
            </a:r>
            <a:r>
              <a:rPr lang="en-US" b="1" dirty="0">
                <a:solidFill>
                  <a:srgbClr val="008000"/>
                </a:solidFill>
              </a:rPr>
              <a:t>|</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60</a:t>
            </a:fld>
            <a:endParaRPr lang="en-US"/>
          </a:p>
        </p:txBody>
      </p:sp>
    </p:spTree>
    <p:extLst>
      <p:ext uri="{BB962C8B-B14F-4D97-AF65-F5344CB8AC3E}">
        <p14:creationId xmlns:p14="http://schemas.microsoft.com/office/powerpoint/2010/main" val="203639519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Some Problems with Page Rank</a:t>
            </a:r>
          </a:p>
        </p:txBody>
      </p:sp>
      <p:sp>
        <p:nvSpPr>
          <p:cNvPr id="56323" name="Rectangle 3"/>
          <p:cNvSpPr>
            <a:spLocks noGrp="1" noChangeArrowheads="1"/>
          </p:cNvSpPr>
          <p:nvPr>
            <p:ph idx="1"/>
          </p:nvPr>
        </p:nvSpPr>
        <p:spPr/>
        <p:txBody>
          <a:bodyPr>
            <a:normAutofit/>
          </a:bodyPr>
          <a:lstStyle/>
          <a:p>
            <a:r>
              <a:rPr lang="en-US" b="1" dirty="0">
                <a:solidFill>
                  <a:srgbClr val="D60093"/>
                </a:solidFill>
              </a:rPr>
              <a:t>Measures generic popularity of a page</a:t>
            </a:r>
          </a:p>
          <a:p>
            <a:pPr lvl="1"/>
            <a:r>
              <a:rPr lang="en-US" dirty="0"/>
              <a:t>Biased against topic-specific authorities</a:t>
            </a:r>
          </a:p>
          <a:p>
            <a:pPr lvl="1"/>
            <a:r>
              <a:rPr lang="en-US" b="1" dirty="0">
                <a:solidFill>
                  <a:srgbClr val="008000"/>
                </a:solidFill>
              </a:rPr>
              <a:t>Solution:</a:t>
            </a:r>
            <a:r>
              <a:rPr lang="en-US" dirty="0"/>
              <a:t> Topic-Specific PageRank (</a:t>
            </a:r>
            <a:r>
              <a:rPr lang="en-US" b="1" dirty="0"/>
              <a:t>next</a:t>
            </a:r>
            <a:r>
              <a:rPr lang="en-US" dirty="0"/>
              <a:t>)</a:t>
            </a:r>
          </a:p>
          <a:p>
            <a:r>
              <a:rPr lang="en-US" b="1" dirty="0">
                <a:solidFill>
                  <a:srgbClr val="D60093"/>
                </a:solidFill>
              </a:rPr>
              <a:t>Uses a single measure of importance</a:t>
            </a:r>
          </a:p>
          <a:p>
            <a:pPr lvl="1"/>
            <a:r>
              <a:rPr lang="en-US" dirty="0"/>
              <a:t>Other models of importance</a:t>
            </a:r>
            <a:endParaRPr lang="en-US" b="1" dirty="0">
              <a:solidFill>
                <a:srgbClr val="0000FF"/>
              </a:solidFill>
            </a:endParaRPr>
          </a:p>
          <a:p>
            <a:pPr lvl="1"/>
            <a:r>
              <a:rPr lang="en-US" b="1" dirty="0">
                <a:solidFill>
                  <a:srgbClr val="008000"/>
                </a:solidFill>
              </a:rPr>
              <a:t>Solution:</a:t>
            </a:r>
            <a:r>
              <a:rPr lang="en-US" dirty="0">
                <a:solidFill>
                  <a:srgbClr val="008000"/>
                </a:solidFill>
              </a:rPr>
              <a:t> </a:t>
            </a:r>
            <a:r>
              <a:rPr lang="en-US" dirty="0"/>
              <a:t>Hubs-and-Authorities</a:t>
            </a:r>
          </a:p>
          <a:p>
            <a:r>
              <a:rPr lang="en-US" b="1" dirty="0">
                <a:solidFill>
                  <a:srgbClr val="D60093"/>
                </a:solidFill>
              </a:rPr>
              <a:t>Susceptible to Link spam</a:t>
            </a:r>
          </a:p>
          <a:p>
            <a:pPr lvl="1"/>
            <a:r>
              <a:rPr lang="en-US" dirty="0"/>
              <a:t>Artificial link topographies created in order to boost page rank</a:t>
            </a:r>
          </a:p>
          <a:p>
            <a:pPr lvl="1"/>
            <a:r>
              <a:rPr lang="en-US" b="1" dirty="0">
                <a:solidFill>
                  <a:srgbClr val="008000"/>
                </a:solidFill>
              </a:rPr>
              <a:t>Solution:</a:t>
            </a:r>
            <a:r>
              <a:rPr lang="en-US" dirty="0">
                <a:solidFill>
                  <a:srgbClr val="008000"/>
                </a:solidFill>
              </a:rPr>
              <a:t> </a:t>
            </a:r>
            <a:r>
              <a:rPr lang="en-US" dirty="0" err="1"/>
              <a:t>TrustRank</a:t>
            </a:r>
            <a:endParaRPr lang="en-US" dirty="0"/>
          </a:p>
          <a:p>
            <a:pPr lvl="1"/>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61</a:t>
            </a:fld>
            <a:endParaRPr lang="en-US"/>
          </a:p>
        </p:txBody>
      </p:sp>
    </p:spTree>
    <p:extLst>
      <p:ext uri="{BB962C8B-B14F-4D97-AF65-F5344CB8AC3E}">
        <p14:creationId xmlns:p14="http://schemas.microsoft.com/office/powerpoint/2010/main" val="18515186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err="1"/>
              <a:t>TrustRank</a:t>
            </a:r>
            <a:r>
              <a:rPr lang="en-US" sz="5400" dirty="0"/>
              <a:t> and </a:t>
            </a:r>
            <a:r>
              <a:rPr lang="en-US" sz="5400" dirty="0" err="1"/>
              <a:t>WebSpam</a:t>
            </a:r>
            <a:endParaRPr lang="en-US" sz="5400" dirty="0"/>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106979457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PageRank Scores</a:t>
            </a:r>
          </a:p>
        </p:txBody>
      </p:sp>
      <p:cxnSp>
        <p:nvCxnSpPr>
          <p:cNvPr id="10" name="Straight Arrow Connector 9"/>
          <p:cNvCxnSpPr/>
          <p:nvPr/>
        </p:nvCxnSpPr>
        <p:spPr>
          <a:xfrm flipV="1">
            <a:off x="4703619" y="2209800"/>
            <a:ext cx="1066800" cy="1524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4731327" y="2819400"/>
            <a:ext cx="990600" cy="762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3" idx="1"/>
            <a:endCxn id="5" idx="5"/>
          </p:cNvCxnSpPr>
          <p:nvPr/>
        </p:nvCxnSpPr>
        <p:spPr>
          <a:xfrm flipH="1" flipV="1">
            <a:off x="4333827" y="3571827"/>
            <a:ext cx="627466" cy="77986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1837054" y="3578754"/>
            <a:ext cx="597065" cy="73969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flipV="1">
            <a:off x="1127760" y="2731174"/>
            <a:ext cx="243840" cy="148060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0" idx="0"/>
          </p:cNvCxnSpPr>
          <p:nvPr/>
        </p:nvCxnSpPr>
        <p:spPr>
          <a:xfrm flipV="1">
            <a:off x="2788920" y="3962400"/>
            <a:ext cx="274320" cy="160025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0" idx="7"/>
          </p:cNvCxnSpPr>
          <p:nvPr/>
        </p:nvCxnSpPr>
        <p:spPr>
          <a:xfrm flipV="1">
            <a:off x="2982894" y="4953000"/>
            <a:ext cx="1817706" cy="69000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1999136" y="4602480"/>
            <a:ext cx="2829172" cy="1371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flipV="1">
            <a:off x="3390900" y="3990108"/>
            <a:ext cx="236220" cy="187457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3800313" y="5134514"/>
            <a:ext cx="1140199" cy="78973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3" idx="7"/>
          </p:cNvCxnSpPr>
          <p:nvPr/>
        </p:nvCxnSpPr>
        <p:spPr>
          <a:xfrm flipV="1">
            <a:off x="4720254" y="5288280"/>
            <a:ext cx="461346" cy="72042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flipV="1">
            <a:off x="3962400" y="3858489"/>
            <a:ext cx="563880" cy="21183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6749967" y="5195198"/>
            <a:ext cx="299522" cy="73079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25" idx="1"/>
          </p:cNvCxnSpPr>
          <p:nvPr/>
        </p:nvCxnSpPr>
        <p:spPr>
          <a:xfrm flipH="1" flipV="1">
            <a:off x="7315200" y="5182971"/>
            <a:ext cx="369906" cy="68857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6" idx="1"/>
          </p:cNvCxnSpPr>
          <p:nvPr/>
        </p:nvCxnSpPr>
        <p:spPr>
          <a:xfrm flipH="1" flipV="1">
            <a:off x="4647560" y="3200400"/>
            <a:ext cx="2229282" cy="12801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flipV="1">
            <a:off x="5897880" y="4899689"/>
            <a:ext cx="872868" cy="5331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3008" name="Straight Arrow Connector 43007"/>
          <p:cNvCxnSpPr/>
          <p:nvPr/>
        </p:nvCxnSpPr>
        <p:spPr>
          <a:xfrm>
            <a:off x="5877099" y="4602480"/>
            <a:ext cx="872868" cy="6858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5" name="Oval 4"/>
          <p:cNvSpPr/>
          <p:nvPr/>
        </p:nvSpPr>
        <p:spPr>
          <a:xfrm>
            <a:off x="2057400" y="1295400"/>
            <a:ext cx="2667000" cy="266700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B</a:t>
            </a:r>
          </a:p>
          <a:p>
            <a:pPr algn="ctr"/>
            <a:r>
              <a:rPr lang="en-US" sz="2000" b="1" dirty="0">
                <a:latin typeface="Arial" pitchFamily="34" charset="0"/>
                <a:cs typeface="Arial" pitchFamily="34" charset="0"/>
              </a:rPr>
              <a:t>38.4</a:t>
            </a:r>
          </a:p>
          <a:p>
            <a:pPr algn="ctr"/>
            <a:endParaRPr lang="en-US" sz="2000" b="1" dirty="0">
              <a:latin typeface="Arial" pitchFamily="34" charset="0"/>
              <a:cs typeface="Arial" pitchFamily="34" charset="0"/>
            </a:endParaRPr>
          </a:p>
        </p:txBody>
      </p:sp>
      <p:sp>
        <p:nvSpPr>
          <p:cNvPr id="9" name="Oval 8"/>
          <p:cNvSpPr/>
          <p:nvPr/>
        </p:nvSpPr>
        <p:spPr>
          <a:xfrm>
            <a:off x="5715000" y="1295400"/>
            <a:ext cx="2667000" cy="2667000"/>
          </a:xfrm>
          <a:prstGeom prst="ellipse">
            <a:avLst/>
          </a:prstGeom>
          <a:solidFill>
            <a:schemeClr val="accent1"/>
          </a:solidFill>
          <a:ln w="76200">
            <a:solidFill>
              <a:schemeClr val="accent1"/>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C</a:t>
            </a:r>
          </a:p>
          <a:p>
            <a:pPr algn="ctr"/>
            <a:r>
              <a:rPr lang="en-US" sz="2000" b="1" dirty="0">
                <a:latin typeface="Arial" pitchFamily="34" charset="0"/>
                <a:cs typeface="Arial" pitchFamily="34" charset="0"/>
              </a:rPr>
              <a:t>34.3</a:t>
            </a:r>
          </a:p>
        </p:txBody>
      </p:sp>
      <p:sp>
        <p:nvSpPr>
          <p:cNvPr id="13" name="Oval 12"/>
          <p:cNvSpPr/>
          <p:nvPr/>
        </p:nvSpPr>
        <p:spPr>
          <a:xfrm>
            <a:off x="4800600" y="4191000"/>
            <a:ext cx="1097280" cy="109728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E</a:t>
            </a:r>
          </a:p>
          <a:p>
            <a:pPr algn="ctr"/>
            <a:r>
              <a:rPr lang="en-US" sz="2000" b="1" dirty="0">
                <a:latin typeface="Arial" pitchFamily="34" charset="0"/>
                <a:cs typeface="Arial" pitchFamily="34" charset="0"/>
              </a:rPr>
              <a:t>8.1</a:t>
            </a:r>
          </a:p>
        </p:txBody>
      </p:sp>
      <p:sp>
        <p:nvSpPr>
          <p:cNvPr id="16" name="Oval 15"/>
          <p:cNvSpPr/>
          <p:nvPr/>
        </p:nvSpPr>
        <p:spPr>
          <a:xfrm>
            <a:off x="6756322" y="4360011"/>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F</a:t>
            </a:r>
          </a:p>
          <a:p>
            <a:pPr algn="ctr"/>
            <a:r>
              <a:rPr lang="en-US" sz="2000" b="1" dirty="0">
                <a:latin typeface="Arial" pitchFamily="34" charset="0"/>
                <a:cs typeface="Arial" pitchFamily="34" charset="0"/>
              </a:rPr>
              <a:t>3.9</a:t>
            </a:r>
          </a:p>
        </p:txBody>
      </p:sp>
      <p:sp>
        <p:nvSpPr>
          <p:cNvPr id="18" name="Oval 17"/>
          <p:cNvSpPr/>
          <p:nvPr/>
        </p:nvSpPr>
        <p:spPr>
          <a:xfrm>
            <a:off x="1148468" y="4191000"/>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D</a:t>
            </a:r>
          </a:p>
          <a:p>
            <a:pPr algn="ctr"/>
            <a:r>
              <a:rPr lang="en-US" sz="2000" b="1" dirty="0">
                <a:latin typeface="Arial" pitchFamily="34" charset="0"/>
                <a:cs typeface="Arial" pitchFamily="34" charset="0"/>
              </a:rPr>
              <a:t>3.9</a:t>
            </a:r>
          </a:p>
        </p:txBody>
      </p:sp>
      <p:sp>
        <p:nvSpPr>
          <p:cNvPr id="19" name="Oval 18"/>
          <p:cNvSpPr/>
          <p:nvPr/>
        </p:nvSpPr>
        <p:spPr>
          <a:xfrm>
            <a:off x="762000" y="1978873"/>
            <a:ext cx="731520" cy="73152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A</a:t>
            </a:r>
          </a:p>
          <a:p>
            <a:pPr algn="ctr"/>
            <a:r>
              <a:rPr lang="en-US" sz="2000" b="1" dirty="0">
                <a:latin typeface="Arial" pitchFamily="34" charset="0"/>
                <a:cs typeface="Arial" pitchFamily="34" charset="0"/>
              </a:rPr>
              <a:t>3.3</a:t>
            </a:r>
          </a:p>
        </p:txBody>
      </p:sp>
      <p:sp>
        <p:nvSpPr>
          <p:cNvPr id="20" name="Oval 19"/>
          <p:cNvSpPr/>
          <p:nvPr/>
        </p:nvSpPr>
        <p:spPr>
          <a:xfrm>
            <a:off x="2514600" y="556265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2" name="Oval 21"/>
          <p:cNvSpPr/>
          <p:nvPr/>
        </p:nvSpPr>
        <p:spPr>
          <a:xfrm>
            <a:off x="3352800" y="583697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3" name="Oval 22"/>
          <p:cNvSpPr/>
          <p:nvPr/>
        </p:nvSpPr>
        <p:spPr>
          <a:xfrm>
            <a:off x="4251960" y="592836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4" name="Oval 23"/>
          <p:cNvSpPr/>
          <p:nvPr/>
        </p:nvSpPr>
        <p:spPr>
          <a:xfrm>
            <a:off x="6385560" y="5879107"/>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5" name="Oval 24"/>
          <p:cNvSpPr/>
          <p:nvPr/>
        </p:nvSpPr>
        <p:spPr>
          <a:xfrm>
            <a:off x="7604760" y="579120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43009" name="Slide Number Placeholder 43008"/>
          <p:cNvSpPr>
            <a:spLocks noGrp="1"/>
          </p:cNvSpPr>
          <p:nvPr>
            <p:ph type="sldNum" sz="quarter" idx="12"/>
          </p:nvPr>
        </p:nvSpPr>
        <p:spPr/>
        <p:txBody>
          <a:bodyPr/>
          <a:lstStyle/>
          <a:p>
            <a:fld id="{19B12225-5612-419B-A8D5-4B8EEE4C217E}" type="slidenum">
              <a:rPr lang="en-US" smtClean="0"/>
              <a:pPr/>
              <a:t>63</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032091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Random Teleports (</a:t>
            </a:r>
            <a:r>
              <a:rPr lang="en-US" dirty="0">
                <a:solidFill>
                  <a:schemeClr val="accent1">
                    <a:satMod val="150000"/>
                  </a:schemeClr>
                </a:solidFill>
                <a:latin typeface="Symbol" pitchFamily="18" charset="2"/>
                <a:sym typeface="Symbol" pitchFamily="18" charset="2"/>
              </a:rPr>
              <a:t> = 0.8</a:t>
            </a:r>
            <a:r>
              <a:rPr lang="en-US" dirty="0">
                <a:solidFill>
                  <a:schemeClr val="accent1">
                    <a:satMod val="150000"/>
                  </a:schemeClr>
                </a:solidFill>
                <a:sym typeface="Symbol" pitchFamily="18" charset="2"/>
              </a:rPr>
              <a:t>)</a:t>
            </a:r>
          </a:p>
        </p:txBody>
      </p:sp>
      <p:sp>
        <p:nvSpPr>
          <p:cNvPr id="72722" name="Text Box 29"/>
          <p:cNvSpPr txBox="1">
            <a:spLocks noChangeArrowheads="1"/>
          </p:cNvSpPr>
          <p:nvPr/>
        </p:nvSpPr>
        <p:spPr bwMode="auto">
          <a:xfrm>
            <a:off x="990600" y="4724400"/>
            <a:ext cx="796925" cy="1187450"/>
          </a:xfrm>
          <a:prstGeom prst="rect">
            <a:avLst/>
          </a:prstGeom>
          <a:noFill/>
          <a:ln w="9525">
            <a:noFill/>
            <a:miter lim="800000"/>
            <a:headEnd/>
            <a:tailEnd/>
          </a:ln>
        </p:spPr>
        <p:txBody>
          <a:bodyPr wrap="none">
            <a:spAutoFit/>
          </a:bodyPr>
          <a:lstStyle/>
          <a:p>
            <a:r>
              <a:rPr lang="en-US" sz="2400">
                <a:latin typeface="Times New Roman" pitchFamily="18" charset="0"/>
              </a:rPr>
              <a:t>y</a:t>
            </a:r>
          </a:p>
          <a:p>
            <a:r>
              <a:rPr lang="en-US" sz="2400">
                <a:latin typeface="Times New Roman" pitchFamily="18" charset="0"/>
              </a:rPr>
              <a:t>a    =</a:t>
            </a:r>
          </a:p>
          <a:p>
            <a:r>
              <a:rPr lang="en-US" sz="2400">
                <a:latin typeface="Times New Roman" pitchFamily="18" charset="0"/>
              </a:rPr>
              <a:t>m</a:t>
            </a:r>
          </a:p>
        </p:txBody>
      </p:sp>
      <p:sp>
        <p:nvSpPr>
          <p:cNvPr id="72723" name="Text Box 30"/>
          <p:cNvSpPr txBox="1">
            <a:spLocks noChangeArrowheads="1"/>
          </p:cNvSpPr>
          <p:nvPr/>
        </p:nvSpPr>
        <p:spPr bwMode="auto">
          <a:xfrm>
            <a:off x="2378075" y="4759325"/>
            <a:ext cx="577402" cy="1200329"/>
          </a:xfrm>
          <a:prstGeom prst="rect">
            <a:avLst/>
          </a:prstGeom>
          <a:noFill/>
          <a:ln w="9525">
            <a:noFill/>
            <a:miter lim="800000"/>
            <a:headEnd/>
            <a:tailEnd/>
          </a:ln>
        </p:spPr>
        <p:txBody>
          <a:bodyPr wrap="none">
            <a:spAutoFit/>
          </a:bodyPr>
          <a:lstStyle/>
          <a:p>
            <a:r>
              <a:rPr lang="en-US" sz="2400" dirty="0">
                <a:latin typeface="Times New Roman" pitchFamily="18" charset="0"/>
              </a:rPr>
              <a:t>1/3</a:t>
            </a:r>
          </a:p>
          <a:p>
            <a:r>
              <a:rPr lang="en-US" sz="2400" dirty="0">
                <a:latin typeface="Times New Roman" pitchFamily="18" charset="0"/>
              </a:rPr>
              <a:t>1/3</a:t>
            </a:r>
          </a:p>
          <a:p>
            <a:r>
              <a:rPr lang="en-US" sz="2400" dirty="0">
                <a:latin typeface="Times New Roman" pitchFamily="18" charset="0"/>
              </a:rPr>
              <a:t>1/3</a:t>
            </a:r>
          </a:p>
        </p:txBody>
      </p:sp>
      <p:sp>
        <p:nvSpPr>
          <p:cNvPr id="37919" name="Text Box 31"/>
          <p:cNvSpPr txBox="1">
            <a:spLocks noChangeArrowheads="1"/>
          </p:cNvSpPr>
          <p:nvPr/>
        </p:nvSpPr>
        <p:spPr bwMode="auto">
          <a:xfrm>
            <a:off x="3140075" y="4759325"/>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0.33</a:t>
            </a:r>
          </a:p>
          <a:p>
            <a:r>
              <a:rPr lang="en-US" sz="2400" dirty="0">
                <a:latin typeface="Times New Roman" pitchFamily="18" charset="0"/>
              </a:rPr>
              <a:t>0.20</a:t>
            </a:r>
          </a:p>
          <a:p>
            <a:r>
              <a:rPr lang="en-US" sz="2400" dirty="0">
                <a:latin typeface="Times New Roman" pitchFamily="18" charset="0"/>
              </a:rPr>
              <a:t>0.46</a:t>
            </a:r>
          </a:p>
        </p:txBody>
      </p:sp>
      <p:sp>
        <p:nvSpPr>
          <p:cNvPr id="37920" name="Text Box 32"/>
          <p:cNvSpPr txBox="1">
            <a:spLocks noChangeArrowheads="1"/>
          </p:cNvSpPr>
          <p:nvPr/>
        </p:nvSpPr>
        <p:spPr bwMode="auto">
          <a:xfrm>
            <a:off x="3978275" y="4759325"/>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0.24</a:t>
            </a:r>
          </a:p>
          <a:p>
            <a:r>
              <a:rPr lang="en-US" sz="2400" dirty="0">
                <a:latin typeface="Times New Roman" pitchFamily="18" charset="0"/>
              </a:rPr>
              <a:t>0.20</a:t>
            </a:r>
          </a:p>
          <a:p>
            <a:r>
              <a:rPr lang="en-US" sz="2400" dirty="0">
                <a:latin typeface="Times New Roman" pitchFamily="18" charset="0"/>
              </a:rPr>
              <a:t>0.52</a:t>
            </a:r>
          </a:p>
        </p:txBody>
      </p:sp>
      <p:sp>
        <p:nvSpPr>
          <p:cNvPr id="37921" name="Text Box 33"/>
          <p:cNvSpPr txBox="1">
            <a:spLocks noChangeArrowheads="1"/>
          </p:cNvSpPr>
          <p:nvPr/>
        </p:nvSpPr>
        <p:spPr bwMode="auto">
          <a:xfrm>
            <a:off x="4892675" y="4759325"/>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0.26</a:t>
            </a:r>
          </a:p>
          <a:p>
            <a:r>
              <a:rPr lang="en-US" sz="2400" dirty="0">
                <a:latin typeface="Times New Roman" pitchFamily="18" charset="0"/>
              </a:rPr>
              <a:t>0.18</a:t>
            </a:r>
          </a:p>
          <a:p>
            <a:r>
              <a:rPr lang="en-US" sz="2400" dirty="0">
                <a:latin typeface="Times New Roman" pitchFamily="18" charset="0"/>
              </a:rPr>
              <a:t>0.56</a:t>
            </a:r>
          </a:p>
        </p:txBody>
      </p:sp>
      <p:sp>
        <p:nvSpPr>
          <p:cNvPr id="37922" name="Text Box 34"/>
          <p:cNvSpPr txBox="1">
            <a:spLocks noChangeArrowheads="1"/>
          </p:cNvSpPr>
          <p:nvPr/>
        </p:nvSpPr>
        <p:spPr bwMode="auto">
          <a:xfrm>
            <a:off x="6797675" y="4759325"/>
            <a:ext cx="885179" cy="1200329"/>
          </a:xfrm>
          <a:prstGeom prst="rect">
            <a:avLst/>
          </a:prstGeom>
          <a:noFill/>
          <a:ln w="9525">
            <a:noFill/>
            <a:miter lim="800000"/>
            <a:headEnd/>
            <a:tailEnd/>
          </a:ln>
        </p:spPr>
        <p:txBody>
          <a:bodyPr wrap="none">
            <a:spAutoFit/>
          </a:bodyPr>
          <a:lstStyle/>
          <a:p>
            <a:r>
              <a:rPr lang="en-US" sz="2400" dirty="0">
                <a:latin typeface="Times New Roman" pitchFamily="18" charset="0"/>
              </a:rPr>
              <a:t>  7/33</a:t>
            </a:r>
          </a:p>
          <a:p>
            <a:r>
              <a:rPr lang="en-US" sz="2400" dirty="0">
                <a:latin typeface="Times New Roman" pitchFamily="18" charset="0"/>
              </a:rPr>
              <a:t>  5/33</a:t>
            </a:r>
          </a:p>
          <a:p>
            <a:r>
              <a:rPr lang="en-US" sz="2400" dirty="0">
                <a:latin typeface="Times New Roman" pitchFamily="18" charset="0"/>
              </a:rPr>
              <a:t>21/33</a:t>
            </a:r>
          </a:p>
        </p:txBody>
      </p:sp>
      <p:sp>
        <p:nvSpPr>
          <p:cNvPr id="37923" name="Text Box 35"/>
          <p:cNvSpPr txBox="1">
            <a:spLocks noChangeArrowheads="1"/>
          </p:cNvSpPr>
          <p:nvPr/>
        </p:nvSpPr>
        <p:spPr bwMode="auto">
          <a:xfrm>
            <a:off x="5867400" y="5105400"/>
            <a:ext cx="565150" cy="457200"/>
          </a:xfrm>
          <a:prstGeom prst="rect">
            <a:avLst/>
          </a:prstGeom>
          <a:noFill/>
          <a:ln w="9525">
            <a:noFill/>
            <a:miter lim="800000"/>
            <a:headEnd/>
            <a:tailEnd/>
          </a:ln>
        </p:spPr>
        <p:txBody>
          <a:bodyPr wrap="none">
            <a:spAutoFit/>
          </a:bodyPr>
          <a:lstStyle/>
          <a:p>
            <a:r>
              <a:rPr lang="en-US" sz="2400">
                <a:latin typeface="Times New Roman" pitchFamily="18" charset="0"/>
              </a:rPr>
              <a:t>. . .</a:t>
            </a:r>
          </a:p>
        </p:txBody>
      </p:sp>
      <p:sp>
        <p:nvSpPr>
          <p:cNvPr id="27" name="Slide Number Placeholder 26"/>
          <p:cNvSpPr>
            <a:spLocks noGrp="1"/>
          </p:cNvSpPr>
          <p:nvPr>
            <p:ph type="sldNum" sz="quarter" idx="12"/>
          </p:nvPr>
        </p:nvSpPr>
        <p:spPr/>
        <p:txBody>
          <a:bodyPr/>
          <a:lstStyle/>
          <a:p>
            <a:pPr>
              <a:defRPr/>
            </a:pPr>
            <a:fld id="{2F1ED495-67E5-48E0-A15B-A1339E69207C}" type="slidenum">
              <a:rPr lang="en-US"/>
              <a:pPr>
                <a:defRPr/>
              </a:pPr>
              <a:t>64</a:t>
            </a:fld>
            <a:endParaRPr lang="en-US"/>
          </a:p>
        </p:txBody>
      </p:sp>
      <p:sp>
        <p:nvSpPr>
          <p:cNvPr id="28" name="Footer Placeholder 27"/>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29" name="Group 28"/>
          <p:cNvGrpSpPr/>
          <p:nvPr/>
        </p:nvGrpSpPr>
        <p:grpSpPr>
          <a:xfrm>
            <a:off x="0" y="1321352"/>
            <a:ext cx="4985260" cy="3403048"/>
            <a:chOff x="-44008" y="1251831"/>
            <a:chExt cx="4985260" cy="3403048"/>
          </a:xfrm>
        </p:grpSpPr>
        <p:cxnSp>
          <p:nvCxnSpPr>
            <p:cNvPr id="30" name="Straight Arrow Connector 29"/>
            <p:cNvCxnSpPr>
              <a:stCxn id="51" idx="3"/>
              <a:endCxn id="50" idx="5"/>
            </p:cNvCxnSpPr>
            <p:nvPr/>
          </p:nvCxnSpPr>
          <p:spPr>
            <a:xfrm flipH="1" flipV="1">
              <a:off x="973988" y="3989120"/>
              <a:ext cx="2461200" cy="185333"/>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grpSp>
          <p:nvGrpSpPr>
            <p:cNvPr id="31" name="Group 20"/>
            <p:cNvGrpSpPr/>
            <p:nvPr/>
          </p:nvGrpSpPr>
          <p:grpSpPr>
            <a:xfrm>
              <a:off x="505694" y="1484745"/>
              <a:ext cx="3397788" cy="2769611"/>
              <a:chOff x="5714999" y="1828800"/>
              <a:chExt cx="1544847" cy="1138728"/>
            </a:xfrm>
          </p:grpSpPr>
          <p:cxnSp>
            <p:nvCxnSpPr>
              <p:cNvPr id="45" name="Straight Arrow Connector 44"/>
              <p:cNvCxnSpPr>
                <a:stCxn id="49" idx="4"/>
                <a:endCxn id="50" idx="7"/>
              </p:cNvCxnSpPr>
              <p:nvPr/>
            </p:nvCxnSpPr>
            <p:spPr>
              <a:xfrm flipH="1">
                <a:off x="5927915" y="2053128"/>
                <a:ext cx="445208" cy="64672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1" idx="0"/>
                <a:endCxn id="49" idx="5"/>
              </p:cNvCxnSpPr>
              <p:nvPr/>
            </p:nvCxnSpPr>
            <p:spPr>
              <a:xfrm flipH="1" flipV="1">
                <a:off x="6461316" y="2020276"/>
                <a:ext cx="673807" cy="72292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50" idx="6"/>
                <a:endCxn id="51" idx="2"/>
              </p:cNvCxnSpPr>
              <p:nvPr/>
            </p:nvCxnSpPr>
            <p:spPr>
              <a:xfrm>
                <a:off x="5964445" y="2779164"/>
                <a:ext cx="1045955"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8" name="Curved Connector 47"/>
              <p:cNvCxnSpPr>
                <a:stCxn id="49" idx="6"/>
                <a:endCxn id="49" idx="0"/>
              </p:cNvCxnSpPr>
              <p:nvPr/>
            </p:nvCxnSpPr>
            <p:spPr>
              <a:xfrm flipH="1" flipV="1">
                <a:off x="6373123" y="1828800"/>
                <a:ext cx="124723" cy="112164"/>
              </a:xfrm>
              <a:prstGeom prst="curvedConnector4">
                <a:avLst>
                  <a:gd name="adj1" fmla="val -83333"/>
                  <a:gd name="adj2" fmla="val 183796"/>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9" name="Oval 48"/>
              <p:cNvSpPr/>
              <p:nvPr/>
            </p:nvSpPr>
            <p:spPr>
              <a:xfrm>
                <a:off x="6248400" y="1828800"/>
                <a:ext cx="249446" cy="224328"/>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y</a:t>
                </a:r>
              </a:p>
            </p:txBody>
          </p:sp>
          <p:sp>
            <p:nvSpPr>
              <p:cNvPr id="50" name="Oval 49"/>
              <p:cNvSpPr/>
              <p:nvPr/>
            </p:nvSpPr>
            <p:spPr>
              <a:xfrm>
                <a:off x="5714999" y="2667000"/>
                <a:ext cx="249446" cy="224328"/>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a</a:t>
                </a:r>
              </a:p>
            </p:txBody>
          </p:sp>
          <p:sp>
            <p:nvSpPr>
              <p:cNvPr id="51" name="Oval 50"/>
              <p:cNvSpPr/>
              <p:nvPr/>
            </p:nvSpPr>
            <p:spPr>
              <a:xfrm>
                <a:off x="7010400" y="2743200"/>
                <a:ext cx="249446" cy="224328"/>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m</a:t>
                </a:r>
              </a:p>
            </p:txBody>
          </p:sp>
        </p:grpSp>
        <p:cxnSp>
          <p:nvCxnSpPr>
            <p:cNvPr id="32" name="Curved Connector 31"/>
            <p:cNvCxnSpPr/>
            <p:nvPr/>
          </p:nvCxnSpPr>
          <p:spPr>
            <a:xfrm flipH="1" flipV="1">
              <a:off x="3674856" y="3752272"/>
              <a:ext cx="228600" cy="228600"/>
            </a:xfrm>
            <a:prstGeom prst="curvedConnector4">
              <a:avLst>
                <a:gd name="adj1" fmla="val -100000"/>
                <a:gd name="adj2" fmla="val 200000"/>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49" idx="4"/>
              <a:endCxn id="51" idx="1"/>
            </p:cNvCxnSpPr>
            <p:nvPr/>
          </p:nvCxnSpPr>
          <p:spPr>
            <a:xfrm>
              <a:off x="1953194" y="2030355"/>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50" idx="0"/>
              <a:endCxn id="49" idx="3"/>
            </p:cNvCxnSpPr>
            <p:nvPr/>
          </p:nvCxnSpPr>
          <p:spPr>
            <a:xfrm flipV="1">
              <a:off x="780014" y="1950452"/>
              <a:ext cx="979206" cy="1572961"/>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rot="18135060">
              <a:off x="322925" y="2613394"/>
              <a:ext cx="1414170" cy="338554"/>
            </a:xfrm>
            <a:prstGeom prst="rect">
              <a:avLst/>
            </a:prstGeom>
            <a:noFill/>
          </p:spPr>
          <p:txBody>
            <a:bodyPr wrap="none" rtlCol="0">
              <a:spAutoFit/>
            </a:bodyPr>
            <a:lstStyle/>
            <a:p>
              <a:r>
                <a:rPr lang="en-US" sz="1600" dirty="0">
                  <a:latin typeface="Arial" pitchFamily="34" charset="0"/>
                  <a:cs typeface="Arial" pitchFamily="34" charset="0"/>
                </a:rPr>
                <a:t>0.8·½+0.2·⅓ </a:t>
              </a:r>
            </a:p>
          </p:txBody>
        </p:sp>
        <p:sp>
          <p:nvSpPr>
            <p:cNvPr id="36" name="TextBox 35"/>
            <p:cNvSpPr txBox="1"/>
            <p:nvPr/>
          </p:nvSpPr>
          <p:spPr>
            <a:xfrm rot="318447">
              <a:off x="1310742" y="3566889"/>
              <a:ext cx="1414170" cy="338554"/>
            </a:xfrm>
            <a:prstGeom prst="rect">
              <a:avLst/>
            </a:prstGeom>
            <a:noFill/>
          </p:spPr>
          <p:txBody>
            <a:bodyPr wrap="none" rtlCol="0">
              <a:spAutoFit/>
            </a:bodyPr>
            <a:lstStyle/>
            <a:p>
              <a:r>
                <a:rPr lang="en-US" sz="1600" dirty="0">
                  <a:latin typeface="Arial" pitchFamily="34" charset="0"/>
                  <a:cs typeface="Arial" pitchFamily="34" charset="0"/>
                </a:rPr>
                <a:t>0.8·½+0.2·⅓ </a:t>
              </a:r>
            </a:p>
          </p:txBody>
        </p:sp>
        <p:sp>
          <p:nvSpPr>
            <p:cNvPr id="37" name="TextBox 36"/>
            <p:cNvSpPr txBox="1"/>
            <p:nvPr/>
          </p:nvSpPr>
          <p:spPr>
            <a:xfrm rot="419834">
              <a:off x="1548646" y="4024840"/>
              <a:ext cx="902811" cy="369332"/>
            </a:xfrm>
            <a:prstGeom prst="rect">
              <a:avLst/>
            </a:prstGeom>
            <a:noFill/>
          </p:spPr>
          <p:txBody>
            <a:bodyPr wrap="none" rtlCol="0">
              <a:spAutoFit/>
            </a:bodyPr>
            <a:lstStyle/>
            <a:p>
              <a:r>
                <a:rPr lang="en-US" dirty="0">
                  <a:latin typeface="Arial" pitchFamily="34" charset="0"/>
                  <a:cs typeface="Arial" pitchFamily="34" charset="0"/>
                </a:rPr>
                <a:t>0.2·⅓  </a:t>
              </a:r>
            </a:p>
          </p:txBody>
        </p:sp>
        <p:sp>
          <p:nvSpPr>
            <p:cNvPr id="38" name="TextBox 37"/>
            <p:cNvSpPr txBox="1"/>
            <p:nvPr/>
          </p:nvSpPr>
          <p:spPr>
            <a:xfrm>
              <a:off x="3709825" y="3206373"/>
              <a:ext cx="1231427" cy="338554"/>
            </a:xfrm>
            <a:prstGeom prst="rect">
              <a:avLst/>
            </a:prstGeom>
            <a:noFill/>
          </p:spPr>
          <p:txBody>
            <a:bodyPr wrap="none" rtlCol="0">
              <a:spAutoFit/>
            </a:bodyPr>
            <a:lstStyle/>
            <a:p>
              <a:r>
                <a:rPr lang="en-US" sz="1600" dirty="0">
                  <a:latin typeface="Arial" pitchFamily="34" charset="0"/>
                  <a:cs typeface="Arial" pitchFamily="34" charset="0"/>
                </a:rPr>
                <a:t>0.8+0.2·⅓  </a:t>
              </a:r>
            </a:p>
          </p:txBody>
        </p:sp>
        <p:sp>
          <p:nvSpPr>
            <p:cNvPr id="39" name="TextBox 38"/>
            <p:cNvSpPr txBox="1"/>
            <p:nvPr/>
          </p:nvSpPr>
          <p:spPr>
            <a:xfrm rot="2896627">
              <a:off x="2611911" y="2561674"/>
              <a:ext cx="825867" cy="338554"/>
            </a:xfrm>
            <a:prstGeom prst="rect">
              <a:avLst/>
            </a:prstGeom>
            <a:noFill/>
          </p:spPr>
          <p:txBody>
            <a:bodyPr wrap="none" rtlCol="0">
              <a:spAutoFit/>
            </a:bodyPr>
            <a:lstStyle/>
            <a:p>
              <a:r>
                <a:rPr lang="en-US" sz="1600" dirty="0">
                  <a:latin typeface="Arial" pitchFamily="34" charset="0"/>
                  <a:cs typeface="Arial" pitchFamily="34" charset="0"/>
                </a:rPr>
                <a:t>0.2·⅓  </a:t>
              </a:r>
            </a:p>
          </p:txBody>
        </p:sp>
        <p:sp>
          <p:nvSpPr>
            <p:cNvPr id="40" name="TextBox 39"/>
            <p:cNvSpPr txBox="1"/>
            <p:nvPr/>
          </p:nvSpPr>
          <p:spPr>
            <a:xfrm rot="2760934">
              <a:off x="2143925" y="2807717"/>
              <a:ext cx="825867" cy="338554"/>
            </a:xfrm>
            <a:prstGeom prst="rect">
              <a:avLst/>
            </a:prstGeom>
            <a:noFill/>
          </p:spPr>
          <p:txBody>
            <a:bodyPr wrap="none" rtlCol="0">
              <a:spAutoFit/>
            </a:bodyPr>
            <a:lstStyle/>
            <a:p>
              <a:r>
                <a:rPr lang="en-US" sz="1600" dirty="0">
                  <a:latin typeface="Arial" pitchFamily="34" charset="0"/>
                  <a:cs typeface="Arial" pitchFamily="34" charset="0"/>
                </a:rPr>
                <a:t>0.2· ⅓ </a:t>
              </a:r>
            </a:p>
          </p:txBody>
        </p:sp>
        <p:sp>
          <p:nvSpPr>
            <p:cNvPr id="41" name="TextBox 40"/>
            <p:cNvSpPr txBox="1"/>
            <p:nvPr/>
          </p:nvSpPr>
          <p:spPr>
            <a:xfrm rot="2424277">
              <a:off x="-44008" y="4285547"/>
              <a:ext cx="902811" cy="369332"/>
            </a:xfrm>
            <a:prstGeom prst="rect">
              <a:avLst/>
            </a:prstGeom>
            <a:noFill/>
          </p:spPr>
          <p:txBody>
            <a:bodyPr wrap="none" rtlCol="0">
              <a:spAutoFit/>
            </a:bodyPr>
            <a:lstStyle/>
            <a:p>
              <a:r>
                <a:rPr lang="en-US" dirty="0">
                  <a:latin typeface="Arial" pitchFamily="34" charset="0"/>
                  <a:cs typeface="Arial" pitchFamily="34" charset="0"/>
                </a:rPr>
                <a:t>0.2· ⅓ </a:t>
              </a:r>
            </a:p>
          </p:txBody>
        </p:sp>
        <p:cxnSp>
          <p:nvCxnSpPr>
            <p:cNvPr id="42" name="Curved Connector 41"/>
            <p:cNvCxnSpPr>
              <a:stCxn id="50" idx="4"/>
              <a:endCxn id="50" idx="2"/>
            </p:cNvCxnSpPr>
            <p:nvPr/>
          </p:nvCxnSpPr>
          <p:spPr>
            <a:xfrm rot="5400000" flipH="1">
              <a:off x="506451" y="3795461"/>
              <a:ext cx="272805" cy="274320"/>
            </a:xfrm>
            <a:prstGeom prst="curvedConnector4">
              <a:avLst>
                <a:gd name="adj1" fmla="val -83796"/>
                <a:gd name="adj2" fmla="val 183333"/>
              </a:avLst>
            </a:prstGeom>
            <a:ln w="28575">
              <a:solidFill>
                <a:srgbClr val="008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428106" y="1251831"/>
              <a:ext cx="1414170" cy="338554"/>
            </a:xfrm>
            <a:prstGeom prst="rect">
              <a:avLst/>
            </a:prstGeom>
            <a:noFill/>
          </p:spPr>
          <p:txBody>
            <a:bodyPr wrap="none" rtlCol="0">
              <a:spAutoFit/>
            </a:bodyPr>
            <a:lstStyle/>
            <a:p>
              <a:r>
                <a:rPr lang="en-US" sz="1600" dirty="0">
                  <a:latin typeface="Arial" pitchFamily="34" charset="0"/>
                  <a:cs typeface="Arial" pitchFamily="34" charset="0"/>
                </a:rPr>
                <a:t>0.8·½+0.2·⅓ </a:t>
              </a:r>
            </a:p>
          </p:txBody>
        </p:sp>
        <p:sp>
          <p:nvSpPr>
            <p:cNvPr id="44" name="TextBox 43"/>
            <p:cNvSpPr txBox="1"/>
            <p:nvPr/>
          </p:nvSpPr>
          <p:spPr>
            <a:xfrm rot="18135060">
              <a:off x="847089" y="2728850"/>
              <a:ext cx="1414170" cy="338554"/>
            </a:xfrm>
            <a:prstGeom prst="rect">
              <a:avLst/>
            </a:prstGeom>
            <a:noFill/>
          </p:spPr>
          <p:txBody>
            <a:bodyPr wrap="none" rtlCol="0">
              <a:spAutoFit/>
            </a:bodyPr>
            <a:lstStyle/>
            <a:p>
              <a:r>
                <a:rPr lang="en-US" sz="1600" dirty="0">
                  <a:latin typeface="Arial" pitchFamily="34" charset="0"/>
                  <a:cs typeface="Arial" pitchFamily="34" charset="0"/>
                </a:rPr>
                <a:t>0.8·½+0.2·⅓ </a:t>
              </a:r>
            </a:p>
          </p:txBody>
        </p:sp>
      </p:grpSp>
      <p:sp>
        <p:nvSpPr>
          <p:cNvPr id="52" name="Rectangle 43"/>
          <p:cNvSpPr>
            <a:spLocks noChangeArrowheads="1"/>
          </p:cNvSpPr>
          <p:nvPr/>
        </p:nvSpPr>
        <p:spPr bwMode="auto">
          <a:xfrm>
            <a:off x="4987502" y="1630660"/>
            <a:ext cx="13716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3" name="Text Box 44"/>
          <p:cNvSpPr txBox="1">
            <a:spLocks noChangeArrowheads="1"/>
          </p:cNvSpPr>
          <p:nvPr/>
        </p:nvSpPr>
        <p:spPr bwMode="auto">
          <a:xfrm>
            <a:off x="4584277" y="1595735"/>
            <a:ext cx="1816523" cy="1200329"/>
          </a:xfrm>
          <a:prstGeom prst="rect">
            <a:avLst/>
          </a:prstGeom>
          <a:noFill/>
          <a:ln w="9525">
            <a:noFill/>
            <a:miter lim="800000"/>
            <a:headEnd/>
            <a:tailEnd/>
          </a:ln>
        </p:spPr>
        <p:txBody>
          <a:bodyPr wrap="none">
            <a:spAutoFit/>
          </a:bodyPr>
          <a:lstStyle/>
          <a:p>
            <a:r>
              <a:rPr lang="en-US" sz="2400" dirty="0">
                <a:latin typeface="Times New Roman" pitchFamily="18" charset="0"/>
              </a:rPr>
              <a:t>     1/2 1/2   0</a:t>
            </a:r>
          </a:p>
          <a:p>
            <a:r>
              <a:rPr lang="en-US" sz="2400" dirty="0">
                <a:latin typeface="Times New Roman" pitchFamily="18" charset="0"/>
              </a:rPr>
              <a:t>     1/2   0    0</a:t>
            </a:r>
          </a:p>
          <a:p>
            <a:r>
              <a:rPr lang="en-US" sz="2400" dirty="0">
                <a:latin typeface="Times New Roman" pitchFamily="18" charset="0"/>
              </a:rPr>
              <a:t>      0   1/2   1</a:t>
            </a:r>
          </a:p>
        </p:txBody>
      </p:sp>
      <p:sp>
        <p:nvSpPr>
          <p:cNvPr id="54" name="Rectangle 45"/>
          <p:cNvSpPr>
            <a:spLocks noChangeArrowheads="1"/>
          </p:cNvSpPr>
          <p:nvPr/>
        </p:nvSpPr>
        <p:spPr bwMode="auto">
          <a:xfrm>
            <a:off x="7543800" y="1630660"/>
            <a:ext cx="14478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5" name="Text Box 46"/>
          <p:cNvSpPr txBox="1">
            <a:spLocks noChangeArrowheads="1"/>
          </p:cNvSpPr>
          <p:nvPr/>
        </p:nvSpPr>
        <p:spPr bwMode="auto">
          <a:xfrm>
            <a:off x="7251700" y="1595735"/>
            <a:ext cx="1733550" cy="1187450"/>
          </a:xfrm>
          <a:prstGeom prst="rect">
            <a:avLst/>
          </a:prstGeom>
          <a:noFill/>
          <a:ln w="9525">
            <a:noFill/>
            <a:miter lim="800000"/>
            <a:headEnd/>
            <a:tailEnd/>
          </a:ln>
        </p:spPr>
        <p:txBody>
          <a:bodyPr wrap="none">
            <a:spAutoFit/>
          </a:bodyPr>
          <a:lstStyle/>
          <a:p>
            <a:r>
              <a:rPr lang="en-US" sz="2400">
                <a:latin typeface="Times New Roman" pitchFamily="18" charset="0"/>
              </a:rPr>
              <a:t>   1/3 1/3 1/3</a:t>
            </a:r>
          </a:p>
          <a:p>
            <a:r>
              <a:rPr lang="en-US" sz="2400">
                <a:latin typeface="Times New Roman" pitchFamily="18" charset="0"/>
              </a:rPr>
              <a:t>   1/3 1/3 1/3</a:t>
            </a:r>
          </a:p>
          <a:p>
            <a:r>
              <a:rPr lang="en-US" sz="2400">
                <a:latin typeface="Times New Roman" pitchFamily="18" charset="0"/>
              </a:rPr>
              <a:t>   1/3 1/3 1/3</a:t>
            </a:r>
          </a:p>
        </p:txBody>
      </p:sp>
      <p:sp>
        <p:nvSpPr>
          <p:cNvPr id="56" name="Rectangle 47"/>
          <p:cNvSpPr>
            <a:spLocks noChangeArrowheads="1"/>
          </p:cNvSpPr>
          <p:nvPr/>
        </p:nvSpPr>
        <p:spPr bwMode="auto">
          <a:xfrm>
            <a:off x="5791200" y="2971800"/>
            <a:ext cx="2216150" cy="1260475"/>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7" name="Text Box 48"/>
          <p:cNvSpPr txBox="1">
            <a:spLocks noChangeArrowheads="1"/>
          </p:cNvSpPr>
          <p:nvPr/>
        </p:nvSpPr>
        <p:spPr bwMode="auto">
          <a:xfrm>
            <a:off x="5387975" y="2971800"/>
            <a:ext cx="2755883" cy="1200329"/>
          </a:xfrm>
          <a:prstGeom prst="rect">
            <a:avLst/>
          </a:prstGeom>
          <a:noFill/>
          <a:ln w="9525">
            <a:noFill/>
            <a:miter lim="800000"/>
            <a:headEnd/>
            <a:tailEnd/>
          </a:ln>
        </p:spPr>
        <p:txBody>
          <a:bodyPr wrap="none">
            <a:spAutoFit/>
          </a:bodyPr>
          <a:lstStyle/>
          <a:p>
            <a:r>
              <a:rPr lang="en-US" sz="2400" dirty="0">
                <a:latin typeface="Times New Roman" pitchFamily="18" charset="0"/>
              </a:rPr>
              <a:t>y   7/15  7/15   1/15</a:t>
            </a:r>
          </a:p>
          <a:p>
            <a:r>
              <a:rPr lang="en-US" sz="2400" dirty="0">
                <a:latin typeface="Times New Roman" pitchFamily="18" charset="0"/>
              </a:rPr>
              <a:t>a   7/15  1/15   1/15</a:t>
            </a:r>
          </a:p>
          <a:p>
            <a:r>
              <a:rPr lang="en-US" sz="2400" dirty="0">
                <a:latin typeface="Times New Roman" pitchFamily="18" charset="0"/>
              </a:rPr>
              <a:t>m  1/15  7/15  13/15</a:t>
            </a:r>
          </a:p>
        </p:txBody>
      </p:sp>
      <p:sp>
        <p:nvSpPr>
          <p:cNvPr id="58" name="Text Box 49"/>
          <p:cNvSpPr txBox="1">
            <a:spLocks noChangeArrowheads="1"/>
          </p:cNvSpPr>
          <p:nvPr/>
        </p:nvSpPr>
        <p:spPr bwMode="auto">
          <a:xfrm>
            <a:off x="4431877" y="193546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59" name="Text Box 50"/>
          <p:cNvSpPr txBox="1">
            <a:spLocks noChangeArrowheads="1"/>
          </p:cNvSpPr>
          <p:nvPr/>
        </p:nvSpPr>
        <p:spPr bwMode="auto">
          <a:xfrm>
            <a:off x="6689725" y="1898948"/>
            <a:ext cx="869950" cy="457200"/>
          </a:xfrm>
          <a:prstGeom prst="rect">
            <a:avLst/>
          </a:prstGeom>
          <a:noFill/>
          <a:ln w="9525">
            <a:noFill/>
            <a:miter lim="800000"/>
            <a:headEnd/>
            <a:tailEnd/>
          </a:ln>
        </p:spPr>
        <p:txBody>
          <a:bodyPr wrap="none">
            <a:spAutoFit/>
          </a:bodyPr>
          <a:lstStyle/>
          <a:p>
            <a:r>
              <a:rPr lang="en-US" sz="2400">
                <a:latin typeface="Corbel" pitchFamily="34" charset="0"/>
              </a:rPr>
              <a:t>+ 0.2</a:t>
            </a:r>
          </a:p>
        </p:txBody>
      </p:sp>
      <p:sp>
        <p:nvSpPr>
          <p:cNvPr id="60" name="TextBox 59"/>
          <p:cNvSpPr txBox="1"/>
          <p:nvPr/>
        </p:nvSpPr>
        <p:spPr>
          <a:xfrm>
            <a:off x="5449707" y="1101308"/>
            <a:ext cx="441146" cy="461665"/>
          </a:xfrm>
          <a:prstGeom prst="rect">
            <a:avLst/>
          </a:prstGeom>
          <a:noFill/>
        </p:spPr>
        <p:txBody>
          <a:bodyPr wrap="none" rtlCol="0">
            <a:spAutoFit/>
          </a:bodyPr>
          <a:lstStyle/>
          <a:p>
            <a:r>
              <a:rPr lang="en-US" sz="2400" b="1" dirty="0">
                <a:solidFill>
                  <a:srgbClr val="008000"/>
                </a:solidFill>
                <a:latin typeface="Arial" pitchFamily="34" charset="0"/>
                <a:cs typeface="Arial" pitchFamily="34" charset="0"/>
              </a:rPr>
              <a:t>M</a:t>
            </a:r>
          </a:p>
        </p:txBody>
      </p:sp>
      <p:sp>
        <p:nvSpPr>
          <p:cNvPr id="61" name="TextBox 60"/>
          <p:cNvSpPr txBox="1"/>
          <p:nvPr/>
        </p:nvSpPr>
        <p:spPr>
          <a:xfrm>
            <a:off x="7620000" y="1062335"/>
            <a:ext cx="1277914" cy="461665"/>
          </a:xfrm>
          <a:prstGeom prst="rect">
            <a:avLst/>
          </a:prstGeom>
          <a:noFill/>
        </p:spPr>
        <p:txBody>
          <a:bodyPr wrap="none" rtlCol="0">
            <a:spAutoFit/>
          </a:bodyPr>
          <a:lstStyle/>
          <a:p>
            <a:r>
              <a:rPr lang="en-US" sz="2400" b="1" dirty="0">
                <a:solidFill>
                  <a:srgbClr val="008000"/>
                </a:solidFill>
                <a:latin typeface="Arial" pitchFamily="34" charset="0"/>
                <a:cs typeface="Arial" pitchFamily="34" charset="0"/>
              </a:rPr>
              <a:t>[1/N]</a:t>
            </a:r>
            <a:r>
              <a:rPr lang="en-US" sz="2400" b="1" baseline="-25000" dirty="0" err="1">
                <a:solidFill>
                  <a:srgbClr val="008000"/>
                </a:solidFill>
                <a:latin typeface="Arial" pitchFamily="34" charset="0"/>
                <a:cs typeface="Arial" pitchFamily="34" charset="0"/>
              </a:rPr>
              <a:t>NxN</a:t>
            </a:r>
            <a:endParaRPr lang="en-US" sz="2400" b="1" baseline="-25000" dirty="0">
              <a:solidFill>
                <a:srgbClr val="008000"/>
              </a:solidFill>
              <a:latin typeface="Arial" pitchFamily="34" charset="0"/>
              <a:cs typeface="Arial" pitchFamily="34" charset="0"/>
            </a:endParaRPr>
          </a:p>
        </p:txBody>
      </p:sp>
      <p:sp>
        <p:nvSpPr>
          <p:cNvPr id="62" name="TextBox 61"/>
          <p:cNvSpPr txBox="1"/>
          <p:nvPr/>
        </p:nvSpPr>
        <p:spPr>
          <a:xfrm>
            <a:off x="6836316" y="4308475"/>
            <a:ext cx="407484" cy="461665"/>
          </a:xfrm>
          <a:prstGeom prst="rect">
            <a:avLst/>
          </a:prstGeom>
          <a:noFill/>
        </p:spPr>
        <p:txBody>
          <a:bodyPr wrap="none" rtlCol="0">
            <a:spAutoFit/>
          </a:bodyPr>
          <a:lstStyle/>
          <a:p>
            <a:r>
              <a:rPr lang="en-US" sz="2400" b="1" dirty="0">
                <a:solidFill>
                  <a:srgbClr val="008000"/>
                </a:solidFill>
                <a:latin typeface="Arial" pitchFamily="34" charset="0"/>
                <a:cs typeface="Arial" pitchFamily="34" charset="0"/>
              </a:rPr>
              <a:t>A</a:t>
            </a:r>
          </a:p>
        </p:txBody>
      </p:sp>
      <p:sp>
        <p:nvSpPr>
          <p:cNvPr id="2" name="TextBox 1"/>
          <p:cNvSpPr txBox="1"/>
          <p:nvPr/>
        </p:nvSpPr>
        <p:spPr>
          <a:xfrm>
            <a:off x="1043122" y="5962702"/>
            <a:ext cx="1898533" cy="400110"/>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r   =             A r</a:t>
            </a:r>
          </a:p>
        </p:txBody>
      </p:sp>
      <mc:AlternateContent xmlns:mc="http://schemas.openxmlformats.org/markup-compatibility/2006" xmlns:a14="http://schemas.microsoft.com/office/drawing/2010/main">
        <mc:Choice Requires="a14">
          <p:sp>
            <p:nvSpPr>
              <p:cNvPr id="4" name="Rectangle 3"/>
              <p:cNvSpPr/>
              <p:nvPr/>
            </p:nvSpPr>
            <p:spPr>
              <a:xfrm>
                <a:off x="3810000" y="6015155"/>
                <a:ext cx="4876800" cy="690445"/>
              </a:xfrm>
              <a:prstGeom prst="rect">
                <a:avLst/>
              </a:prstGeom>
            </p:spPr>
            <p:txBody>
              <a:bodyPr wrap="square">
                <a:spAutoFit/>
              </a:bodyPr>
              <a:lstStyle/>
              <a:p>
                <a:r>
                  <a:rPr lang="en-US" sz="2400" b="1" dirty="0">
                    <a:solidFill>
                      <a:srgbClr val="0000FF"/>
                    </a:solidFill>
                  </a:rPr>
                  <a:t>Equivalently: </a:t>
                </a:r>
                <a14:m>
                  <m:oMath xmlns:m="http://schemas.openxmlformats.org/officeDocument/2006/math">
                    <m:r>
                      <a:rPr lang="en-US" sz="2400" b="1" i="1">
                        <a:solidFill>
                          <a:srgbClr val="0000FF"/>
                        </a:solidFill>
                        <a:latin typeface="Cambria Math"/>
                      </a:rPr>
                      <m:t>𝒓</m:t>
                    </m:r>
                    <m:r>
                      <a:rPr lang="en-US" sz="2400" b="1">
                        <a:solidFill>
                          <a:srgbClr val="0000FF"/>
                        </a:solidFill>
                        <a:latin typeface="Cambria Math"/>
                      </a:rPr>
                      <m:t>=</m:t>
                    </m:r>
                    <m:r>
                      <a:rPr lang="en-US" sz="2400" b="1" i="1">
                        <a:solidFill>
                          <a:srgbClr val="0000FF"/>
                        </a:solidFill>
                        <a:latin typeface="Cambria Math"/>
                      </a:rPr>
                      <m:t>𝜷</m:t>
                    </m:r>
                    <m:r>
                      <a:rPr lang="en-US" sz="2400" b="1">
                        <a:solidFill>
                          <a:srgbClr val="0000FF"/>
                        </a:solidFill>
                        <a:latin typeface="Cambria Math"/>
                      </a:rPr>
                      <m:t> </m:t>
                    </m:r>
                    <m:r>
                      <a:rPr lang="en-US" sz="2400" b="1" i="1">
                        <a:solidFill>
                          <a:srgbClr val="0000FF"/>
                        </a:solidFill>
                        <a:latin typeface="Cambria Math"/>
                      </a:rPr>
                      <m:t>𝑴</m:t>
                    </m:r>
                    <m:r>
                      <a:rPr lang="en-US" sz="2400" b="1">
                        <a:solidFill>
                          <a:srgbClr val="0000FF"/>
                        </a:solidFill>
                        <a:latin typeface="Cambria Math"/>
                      </a:rPr>
                      <m:t>⋅</m:t>
                    </m:r>
                    <m:r>
                      <a:rPr lang="en-US" sz="2400" b="1" i="1">
                        <a:solidFill>
                          <a:srgbClr val="0000FF"/>
                        </a:solidFill>
                        <a:latin typeface="Cambria Math"/>
                      </a:rPr>
                      <m:t>𝒓</m:t>
                    </m:r>
                    <m:r>
                      <a:rPr lang="en-US" sz="2400" b="1">
                        <a:solidFill>
                          <a:srgbClr val="0000FF"/>
                        </a:solidFill>
                        <a:latin typeface="Cambria Math"/>
                      </a:rPr>
                      <m:t>+</m:t>
                    </m:r>
                    <m:sSub>
                      <m:sSubPr>
                        <m:ctrlPr>
                          <a:rPr lang="en-US" sz="2400" b="1" i="1">
                            <a:solidFill>
                              <a:srgbClr val="0000FF"/>
                            </a:solidFill>
                            <a:latin typeface="Cambria Math" panose="02040503050406030204" pitchFamily="18" charset="0"/>
                          </a:rPr>
                        </m:ctrlPr>
                      </m:sSubPr>
                      <m:e>
                        <m:d>
                          <m:dPr>
                            <m:begChr m:val="["/>
                            <m:endChr m:val="]"/>
                            <m:ctrlPr>
                              <a:rPr lang="en-US" sz="2400" b="1" i="1">
                                <a:solidFill>
                                  <a:srgbClr val="0000FF"/>
                                </a:solidFill>
                                <a:latin typeface="Cambria Math" panose="02040503050406030204" pitchFamily="18" charset="0"/>
                              </a:rPr>
                            </m:ctrlPr>
                          </m:dPr>
                          <m:e>
                            <m:f>
                              <m:fPr>
                                <m:ctrlPr>
                                  <a:rPr lang="en-US" sz="2400" b="1" i="1">
                                    <a:solidFill>
                                      <a:srgbClr val="0000FF"/>
                                    </a:solidFill>
                                    <a:latin typeface="Cambria Math" panose="02040503050406030204" pitchFamily="18" charset="0"/>
                                  </a:rPr>
                                </m:ctrlPr>
                              </m:fPr>
                              <m:num>
                                <m:r>
                                  <a:rPr lang="en-US" sz="2400" b="1" i="1">
                                    <a:solidFill>
                                      <a:srgbClr val="0000FF"/>
                                    </a:solidFill>
                                    <a:latin typeface="Cambria Math"/>
                                  </a:rPr>
                                  <m:t>𝟏</m:t>
                                </m:r>
                                <m:r>
                                  <a:rPr lang="en-US" sz="2400" b="1">
                                    <a:solidFill>
                                      <a:srgbClr val="0000FF"/>
                                    </a:solidFill>
                                    <a:latin typeface="Cambria Math"/>
                                  </a:rPr>
                                  <m:t>−</m:t>
                                </m:r>
                                <m:r>
                                  <a:rPr lang="en-US" sz="2400" b="1" i="1">
                                    <a:solidFill>
                                      <a:srgbClr val="0000FF"/>
                                    </a:solidFill>
                                    <a:latin typeface="Cambria Math"/>
                                  </a:rPr>
                                  <m:t>𝜷</m:t>
                                </m:r>
                              </m:num>
                              <m:den>
                                <m:r>
                                  <a:rPr lang="en-US" sz="2400" b="1" i="1">
                                    <a:solidFill>
                                      <a:srgbClr val="0000FF"/>
                                    </a:solidFill>
                                    <a:latin typeface="Cambria Math"/>
                                  </a:rPr>
                                  <m:t>𝑵</m:t>
                                </m:r>
                              </m:den>
                            </m:f>
                          </m:e>
                        </m:d>
                      </m:e>
                      <m:sub>
                        <m:r>
                          <a:rPr lang="en-US" sz="2400" b="1" i="1">
                            <a:solidFill>
                              <a:srgbClr val="0000FF"/>
                            </a:solidFill>
                            <a:latin typeface="Cambria Math"/>
                          </a:rPr>
                          <m:t>𝑵</m:t>
                        </m:r>
                      </m:sub>
                    </m:sSub>
                  </m:oMath>
                </a14:m>
                <a:endParaRPr lang="en-US" sz="2400" b="1" dirty="0">
                  <a:solidFill>
                    <a:srgbClr val="0000FF"/>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0" y="6015155"/>
                <a:ext cx="4876800" cy="690445"/>
              </a:xfrm>
              <a:prstGeom prst="rect">
                <a:avLst/>
              </a:prstGeom>
              <a:blipFill>
                <a:blip r:embed="rId3"/>
                <a:stretch>
                  <a:fillRect l="-1875" b="-885"/>
                </a:stretch>
              </a:blipFill>
            </p:spPr>
            <p:txBody>
              <a:bodyPr/>
              <a:lstStyle/>
              <a:p>
                <a:r>
                  <a:rPr lang="it-IT">
                    <a:noFill/>
                  </a:rPr>
                  <a:t> </a:t>
                </a:r>
              </a:p>
            </p:txBody>
          </p:sp>
        </mc:Fallback>
      </mc:AlternateContent>
    </p:spTree>
    <p:extLst>
      <p:ext uri="{BB962C8B-B14F-4D97-AF65-F5344CB8AC3E}">
        <p14:creationId xmlns:p14="http://schemas.microsoft.com/office/powerpoint/2010/main" val="240649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dissolve">
                                      <p:cBhvr>
                                        <p:cTn id="7" dur="500"/>
                                        <p:tgtEl>
                                          <p:spTgt spid="5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dissolve">
                                      <p:cBhvr>
                                        <p:cTn id="13" dur="500"/>
                                        <p:tgtEl>
                                          <p:spTgt spid="5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dissolve">
                                      <p:cBhvr>
                                        <p:cTn id="16" dur="500"/>
                                        <p:tgtEl>
                                          <p:spTgt spid="5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dissolve">
                                      <p:cBhvr>
                                        <p:cTn id="19" dur="500"/>
                                        <p:tgtEl>
                                          <p:spTgt spid="5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dissolv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dissolve">
                                      <p:cBhvr>
                                        <p:cTn id="27" dur="500"/>
                                        <p:tgtEl>
                                          <p:spTgt spid="5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dissolve">
                                      <p:cBhvr>
                                        <p:cTn id="30" dur="500"/>
                                        <p:tgtEl>
                                          <p:spTgt spid="57"/>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9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9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9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9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9" grpId="0" autoUpdateAnimBg="0"/>
      <p:bldP spid="37920" grpId="0" autoUpdateAnimBg="0"/>
      <p:bldP spid="37921" grpId="0" autoUpdateAnimBg="0"/>
      <p:bldP spid="37922" grpId="0" autoUpdateAnimBg="0"/>
      <p:bldP spid="37923" grpId="0" autoUpdateAnimBg="0"/>
      <p:bldP spid="52" grpId="0" animBg="1"/>
      <p:bldP spid="53" grpId="0"/>
      <p:bldP spid="54" grpId="0" animBg="1"/>
      <p:bldP spid="55" grpId="0"/>
      <p:bldP spid="56" grpId="0" animBg="1"/>
      <p:bldP spid="57" grpId="0"/>
      <p:bldP spid="58" grpId="0"/>
      <p:bldP spid="59" grpId="0"/>
      <p:bldP spid="6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0" name="Rectangle 9"/>
          <p:cNvSpPr/>
          <p:nvPr/>
        </p:nvSpPr>
        <p:spPr>
          <a:xfrm>
            <a:off x="533400" y="2407227"/>
            <a:ext cx="5943600" cy="4069773"/>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457200" y="76200"/>
            <a:ext cx="8686800" cy="987552"/>
          </a:xfrm>
        </p:spPr>
        <p:txBody>
          <a:bodyPr>
            <a:normAutofit fontScale="90000"/>
          </a:bodyPr>
          <a:lstStyle/>
          <a:p>
            <a:r>
              <a:rPr lang="en-US" dirty="0"/>
              <a:t>PageRank: The Complete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486400"/>
              </a:xfrm>
            </p:spPr>
            <p:txBody>
              <a:bodyPr>
                <a:normAutofit fontScale="85000" lnSpcReduction="20000"/>
              </a:bodyPr>
              <a:lstStyle/>
              <a:p>
                <a:r>
                  <a:rPr lang="en-US" b="1" u="sng" dirty="0">
                    <a:solidFill>
                      <a:srgbClr val="0000FF"/>
                    </a:solidFill>
                  </a:rPr>
                  <a:t>Input:</a:t>
                </a:r>
                <a:r>
                  <a:rPr lang="en-US" b="1" dirty="0">
                    <a:solidFill>
                      <a:srgbClr val="0000FF"/>
                    </a:solidFill>
                  </a:rPr>
                  <a:t> Graph </a:t>
                </a:r>
                <a14:m>
                  <m:oMath xmlns:m="http://schemas.openxmlformats.org/officeDocument/2006/math">
                    <m:r>
                      <a:rPr lang="en-US" b="1" i="1" dirty="0" smtClean="0">
                        <a:solidFill>
                          <a:srgbClr val="0000FF"/>
                        </a:solidFill>
                        <a:latin typeface="Cambria Math"/>
                      </a:rPr>
                      <m:t>𝑮</m:t>
                    </m:r>
                  </m:oMath>
                </a14:m>
                <a:r>
                  <a:rPr lang="en-US" b="1" dirty="0">
                    <a:solidFill>
                      <a:srgbClr val="0000FF"/>
                    </a:solidFill>
                  </a:rPr>
                  <a:t> and parameter </a:t>
                </a:r>
                <a14:m>
                  <m:oMath xmlns:m="http://schemas.openxmlformats.org/officeDocument/2006/math">
                    <m:r>
                      <a:rPr lang="en-US" b="1" i="1" dirty="0" smtClean="0">
                        <a:solidFill>
                          <a:srgbClr val="0000FF"/>
                        </a:solidFill>
                        <a:latin typeface="Cambria Math"/>
                      </a:rPr>
                      <m:t>𝜷</m:t>
                    </m:r>
                  </m:oMath>
                </a14:m>
                <a:endParaRPr lang="en-US" b="1" dirty="0">
                  <a:solidFill>
                    <a:srgbClr val="0000FF"/>
                  </a:solidFill>
                </a:endParaRPr>
              </a:p>
              <a:p>
                <a:pPr lvl="1"/>
                <a:r>
                  <a:rPr lang="en-US" dirty="0"/>
                  <a:t>Directed graph </a:t>
                </a:r>
                <a14:m>
                  <m:oMath xmlns:m="http://schemas.openxmlformats.org/officeDocument/2006/math">
                    <m:r>
                      <a:rPr lang="en-US" b="1" i="1" dirty="0">
                        <a:latin typeface="Cambria Math"/>
                      </a:rPr>
                      <m:t>𝑮</m:t>
                    </m:r>
                  </m:oMath>
                </a14:m>
                <a:r>
                  <a:rPr lang="en-US" dirty="0"/>
                  <a:t> with </a:t>
                </a:r>
                <a:r>
                  <a:rPr lang="en-US" b="1" dirty="0"/>
                  <a:t>spider traps </a:t>
                </a:r>
                <a:r>
                  <a:rPr lang="en-US" dirty="0"/>
                  <a:t>and</a:t>
                </a:r>
                <a:r>
                  <a:rPr lang="en-US" b="1" dirty="0"/>
                  <a:t> dead ends</a:t>
                </a:r>
              </a:p>
              <a:p>
                <a:pPr lvl="1"/>
                <a:r>
                  <a:rPr lang="en-US" dirty="0"/>
                  <a:t>Parameter </a:t>
                </a:r>
                <a14:m>
                  <m:oMath xmlns:m="http://schemas.openxmlformats.org/officeDocument/2006/math">
                    <m:r>
                      <a:rPr lang="en-US" i="1" dirty="0">
                        <a:latin typeface="Cambria Math"/>
                      </a:rPr>
                      <m:t>𝛽</m:t>
                    </m:r>
                  </m:oMath>
                </a14:m>
                <a:endParaRPr lang="en-US" b="1" dirty="0">
                  <a:solidFill>
                    <a:srgbClr val="0000FF"/>
                  </a:solidFill>
                </a:endParaRPr>
              </a:p>
              <a:p>
                <a:r>
                  <a:rPr lang="en-US" b="1" u="sng" dirty="0">
                    <a:solidFill>
                      <a:srgbClr val="D60093"/>
                    </a:solidFill>
                  </a:rPr>
                  <a:t>Output:</a:t>
                </a:r>
                <a:r>
                  <a:rPr lang="en-US" b="1" dirty="0">
                    <a:solidFill>
                      <a:srgbClr val="D60093"/>
                    </a:solidFill>
                  </a:rPr>
                  <a:t> PageRank vector </a:t>
                </a:r>
                <a14:m>
                  <m:oMath xmlns:m="http://schemas.openxmlformats.org/officeDocument/2006/math">
                    <m:r>
                      <a:rPr lang="en-US" b="1" i="1" dirty="0" smtClean="0">
                        <a:solidFill>
                          <a:srgbClr val="D60093"/>
                        </a:solidFill>
                        <a:latin typeface="Cambria Math"/>
                      </a:rPr>
                      <m:t>𝒓</m:t>
                    </m:r>
                  </m:oMath>
                </a14:m>
                <a:endParaRPr lang="en-US" b="1" dirty="0">
                  <a:solidFill>
                    <a:srgbClr val="D60093"/>
                  </a:solidFill>
                </a:endParaRPr>
              </a:p>
              <a:p>
                <a:pPr lvl="1"/>
                <a:r>
                  <a:rPr lang="en-US" b="1" dirty="0"/>
                  <a:t>Set:</a:t>
                </a:r>
                <a:r>
                  <a:rPr lang="en-US" dirty="0"/>
                  <a:t> </a:t>
                </a:r>
                <a14:m>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a:rPr>
                          <m:t>𝑟</m:t>
                        </m:r>
                      </m:e>
                      <m:sub>
                        <m:r>
                          <a:rPr lang="en-US" b="0" i="1" dirty="0" smtClean="0">
                            <a:latin typeface="Cambria Math"/>
                          </a:rPr>
                          <m:t>𝑗</m:t>
                        </m:r>
                      </m:sub>
                      <m:sup>
                        <m:d>
                          <m:dPr>
                            <m:ctrlPr>
                              <a:rPr lang="en-US" b="0" i="1" dirty="0" smtClean="0">
                                <a:latin typeface="Cambria Math" panose="02040503050406030204" pitchFamily="18" charset="0"/>
                              </a:rPr>
                            </m:ctrlPr>
                          </m:dPr>
                          <m:e>
                            <m:r>
                              <a:rPr lang="en-US" b="0" i="1" dirty="0" smtClean="0">
                                <a:latin typeface="Cambria Math"/>
                              </a:rPr>
                              <m:t>0</m:t>
                            </m:r>
                          </m:e>
                        </m:d>
                      </m:sup>
                    </m:sSubSup>
                    <m:r>
                      <a:rPr lang="en-US" i="1" dirty="0" smtClean="0">
                        <a:latin typeface="Cambria Math"/>
                      </a:rPr>
                      <m:t> =</m:t>
                    </m:r>
                    <m:f>
                      <m:fPr>
                        <m:ctrlPr>
                          <a:rPr lang="en-US" b="0" i="1" dirty="0" smtClean="0">
                            <a:latin typeface="Cambria Math" panose="02040503050406030204" pitchFamily="18" charset="0"/>
                          </a:rPr>
                        </m:ctrlPr>
                      </m:fPr>
                      <m:num>
                        <m:r>
                          <a:rPr lang="en-US" b="0" i="1" dirty="0" smtClean="0">
                            <a:latin typeface="Cambria Math"/>
                          </a:rPr>
                          <m:t>1</m:t>
                        </m:r>
                      </m:num>
                      <m:den>
                        <m:r>
                          <a:rPr lang="en-US" b="0" i="1" dirty="0" smtClean="0">
                            <a:latin typeface="Cambria Math"/>
                          </a:rPr>
                          <m:t>𝑁</m:t>
                        </m:r>
                      </m:den>
                    </m:f>
                    <m:r>
                      <a:rPr lang="en-US" b="0" i="1" dirty="0" smtClean="0">
                        <a:latin typeface="Cambria Math"/>
                      </a:rPr>
                      <m:t>,   </m:t>
                    </m:r>
                    <m:r>
                      <a:rPr lang="en-US" b="0" i="1" dirty="0" smtClean="0">
                        <a:latin typeface="Cambria Math"/>
                      </a:rPr>
                      <m:t>𝑡</m:t>
                    </m:r>
                    <m:r>
                      <a:rPr lang="en-US" b="0" i="1" dirty="0" smtClean="0">
                        <a:latin typeface="Cambria Math"/>
                      </a:rPr>
                      <m:t>=1</m:t>
                    </m:r>
                  </m:oMath>
                </a14:m>
                <a:endParaRPr lang="en-US" dirty="0"/>
              </a:p>
              <a:p>
                <a:pPr lvl="1"/>
                <a:r>
                  <a:rPr lang="en-US" b="1" dirty="0">
                    <a:solidFill>
                      <a:srgbClr val="008000"/>
                    </a:solidFill>
                  </a:rPr>
                  <a:t>do:</a:t>
                </a:r>
                <a:endParaRPr lang="en-US" dirty="0"/>
              </a:p>
              <a:p>
                <a:pPr lvl="2"/>
                <a14:m>
                  <m:oMath xmlns:m="http://schemas.openxmlformats.org/officeDocument/2006/math">
                    <m:r>
                      <a:rPr lang="en-US" b="0" i="1" dirty="0" smtClean="0">
                        <a:latin typeface="Cambria Math"/>
                        <a:ea typeface="Cambria Math"/>
                        <a:cs typeface="Times New Roman" pitchFamily="18" charset="0"/>
                      </a:rPr>
                      <m:t>∀</m:t>
                    </m:r>
                    <m:r>
                      <a:rPr lang="en-US" b="0" i="1" dirty="0" smtClean="0">
                        <a:latin typeface="Cambria Math"/>
                        <a:ea typeface="Cambria Math"/>
                        <a:cs typeface="Times New Roman" pitchFamily="18" charset="0"/>
                      </a:rPr>
                      <m:t>𝑗</m:t>
                    </m:r>
                    <m:r>
                      <a:rPr lang="en-US" b="0" i="1" dirty="0" smtClean="0">
                        <a:latin typeface="Cambria Math"/>
                        <a:ea typeface="Cambria Math"/>
                        <a:cs typeface="Times New Roman" pitchFamily="18" charset="0"/>
                      </a:rPr>
                      <m:t>: </m:t>
                    </m:r>
                    <m:sSubSup>
                      <m:sSubSupPr>
                        <m:ctrlPr>
                          <a:rPr lang="en-US" b="1" i="1" dirty="0" smtClean="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sup>
                    </m:sSubSup>
                    <m:r>
                      <a:rPr lang="en-US" b="1" i="1" dirty="0">
                        <a:latin typeface="Cambria Math"/>
                        <a:cs typeface="Times New Roman" pitchFamily="18" charset="0"/>
                      </a:rPr>
                      <m:t>=</m:t>
                    </m:r>
                    <m:nary>
                      <m:naryPr>
                        <m:chr m:val="∑"/>
                        <m:supHide m:val="on"/>
                        <m:ctrlPr>
                          <a:rPr lang="en-US" b="1" i="1" dirty="0">
                            <a:latin typeface="Cambria Math" panose="02040503050406030204" pitchFamily="18" charset="0"/>
                            <a:cs typeface="Times New Roman" pitchFamily="18" charset="0"/>
                          </a:rPr>
                        </m:ctrlPr>
                      </m:naryPr>
                      <m:sub>
                        <m:r>
                          <m:rPr>
                            <m:brk m:alnAt="7"/>
                          </m:rPr>
                          <a:rPr lang="en-US" b="1" i="1" dirty="0">
                            <a:latin typeface="Cambria Math"/>
                            <a:cs typeface="Times New Roman" pitchFamily="18" charset="0"/>
                          </a:rPr>
                          <m:t>𝒊</m:t>
                        </m:r>
                        <m:r>
                          <a:rPr lang="en-US" b="1" i="1" dirty="0">
                            <a:latin typeface="Cambria Math"/>
                            <a:cs typeface="Times New Roman" pitchFamily="18" charset="0"/>
                          </a:rPr>
                          <m:t>→</m:t>
                        </m:r>
                        <m:r>
                          <a:rPr lang="en-US" b="1" i="1" dirty="0">
                            <a:latin typeface="Cambria Math"/>
                            <a:cs typeface="Times New Roman" pitchFamily="18" charset="0"/>
                          </a:rPr>
                          <m:t>𝒋</m:t>
                        </m:r>
                      </m:sub>
                      <m:sup/>
                      <m:e>
                        <m:r>
                          <a:rPr lang="en-US" b="1" i="1" dirty="0">
                            <a:latin typeface="Cambria Math"/>
                            <a:cs typeface="Times New Roman" pitchFamily="18" charset="0"/>
                          </a:rPr>
                          <m:t>𝜷</m:t>
                        </m:r>
                        <m:r>
                          <a:rPr lang="en-US" b="1" i="1" dirty="0">
                            <a:latin typeface="Cambria Math"/>
                            <a:cs typeface="Times New Roman" pitchFamily="18" charset="0"/>
                          </a:rPr>
                          <m:t> </m:t>
                        </m:r>
                        <m:f>
                          <m:fPr>
                            <m:ctrlPr>
                              <a:rPr lang="en-US" b="1" i="1" dirty="0">
                                <a:latin typeface="Cambria Math" panose="02040503050406030204" pitchFamily="18" charset="0"/>
                                <a:cs typeface="Times New Roman" pitchFamily="18" charset="0"/>
                              </a:rPr>
                            </m:ctrlPr>
                          </m:fPr>
                          <m:num>
                            <m:sSubSup>
                              <m:sSubSupPr>
                                <m:ctrlPr>
                                  <a:rPr lang="en-US" b="1" i="1" dirty="0" smtClean="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e>
                              <m:sub>
                                <m:r>
                                  <a:rPr lang="en-US" b="1" i="1" dirty="0">
                                    <a:latin typeface="Cambria Math"/>
                                    <a:cs typeface="Times New Roman" pitchFamily="18" charset="0"/>
                                  </a:rPr>
                                  <m:t>𝒊</m:t>
                                </m:r>
                              </m:sub>
                              <m:sup>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r>
                                  <a:rPr lang="en-US" b="1" i="1" dirty="0" smtClean="0">
                                    <a:latin typeface="Cambria Math"/>
                                    <a:cs typeface="Times New Roman" pitchFamily="18" charset="0"/>
                                  </a:rPr>
                                  <m:t>)</m:t>
                                </m:r>
                              </m:sup>
                            </m:sSubSup>
                          </m:num>
                          <m:den>
                            <m:sSub>
                              <m:sSubPr>
                                <m:ctrlPr>
                                  <a:rPr lang="en-US" b="1" i="1" dirty="0">
                                    <a:latin typeface="Cambria Math" panose="02040503050406030204" pitchFamily="18" charset="0"/>
                                    <a:cs typeface="Times New Roman" pitchFamily="18" charset="0"/>
                                  </a:rPr>
                                </m:ctrlPr>
                              </m:sSubPr>
                              <m:e>
                                <m:r>
                                  <a:rPr lang="en-US" b="1" i="1" dirty="0">
                                    <a:latin typeface="Cambria Math"/>
                                    <a:cs typeface="Times New Roman" pitchFamily="18" charset="0"/>
                                  </a:rPr>
                                  <m:t>𝒅</m:t>
                                </m:r>
                              </m:e>
                              <m:sub>
                                <m:r>
                                  <a:rPr lang="en-US" b="1" i="1" dirty="0">
                                    <a:latin typeface="Cambria Math"/>
                                    <a:cs typeface="Times New Roman" pitchFamily="18" charset="0"/>
                                  </a:rPr>
                                  <m:t>𝒊</m:t>
                                </m:r>
                              </m:sub>
                            </m:sSub>
                          </m:den>
                        </m:f>
                      </m:e>
                    </m:nary>
                  </m:oMath>
                </a14:m>
                <a:r>
                  <a:rPr lang="en-US" dirty="0"/>
                  <a:t> </a:t>
                </a:r>
              </a:p>
              <a:p>
                <a:pPr marL="768096" lvl="2" indent="0">
                  <a:buNone/>
                </a:pPr>
                <a:r>
                  <a:rPr lang="en-US" dirty="0"/>
                  <a:t>           </a:t>
                </a:r>
                <a14:m>
                  <m:oMath xmlns:m="http://schemas.openxmlformats.org/officeDocument/2006/math">
                    <m:sSubSup>
                      <m:sSubSupPr>
                        <m:ctrlPr>
                          <a:rPr lang="en-US" b="1" i="1" dirty="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m:t>
                        </m:r>
                      </m:sup>
                    </m:sSubSup>
                    <m:r>
                      <a:rPr lang="en-US" b="1" i="1" dirty="0" smtClean="0">
                        <a:latin typeface="Cambria Math"/>
                      </a:rPr>
                      <m:t>=</m:t>
                    </m:r>
                    <m:r>
                      <a:rPr lang="en-US" b="1" i="1" dirty="0" smtClean="0">
                        <a:latin typeface="Cambria Math"/>
                      </a:rPr>
                      <m:t>𝟎</m:t>
                    </m:r>
                  </m:oMath>
                </a14:m>
                <a:r>
                  <a:rPr lang="en-US" dirty="0"/>
                  <a:t>  if in-degree of </a:t>
                </a:r>
                <a14:m>
                  <m:oMath xmlns:m="http://schemas.openxmlformats.org/officeDocument/2006/math">
                    <m:r>
                      <a:rPr lang="en-US" b="1" i="1" dirty="0">
                        <a:latin typeface="Cambria Math"/>
                      </a:rPr>
                      <m:t>𝒋</m:t>
                    </m:r>
                  </m:oMath>
                </a14:m>
                <a:r>
                  <a:rPr lang="en-US" dirty="0"/>
                  <a:t> is </a:t>
                </a:r>
                <a:r>
                  <a:rPr lang="en-US" b="1" dirty="0"/>
                  <a:t>0</a:t>
                </a:r>
              </a:p>
              <a:p>
                <a:pPr lvl="2"/>
                <a:r>
                  <a:rPr lang="en-US" b="1" dirty="0">
                    <a:solidFill>
                      <a:srgbClr val="008000"/>
                    </a:solidFill>
                  </a:rPr>
                  <a:t>Now re-insert the leaked PageRank:</a:t>
                </a:r>
              </a:p>
              <a:p>
                <a:pPr marL="768096" lvl="2" indent="0">
                  <a:buNone/>
                </a:pPr>
                <a:r>
                  <a:rPr lang="en-US" dirty="0">
                    <a:ea typeface="Cambria Math"/>
                    <a:cs typeface="Times New Roman" pitchFamily="18" charset="0"/>
                  </a:rPr>
                  <a:t>    </a:t>
                </a:r>
                <a14:m>
                  <m:oMath xmlns:m="http://schemas.openxmlformats.org/officeDocument/2006/math">
                    <m:r>
                      <a:rPr lang="en-US" b="1" i="1" dirty="0">
                        <a:latin typeface="Cambria Math"/>
                        <a:ea typeface="Cambria Math"/>
                        <a:cs typeface="Times New Roman" pitchFamily="18" charset="0"/>
                      </a:rPr>
                      <m:t>∀</m:t>
                    </m:r>
                    <m:r>
                      <a:rPr lang="en-US" b="1" i="1" dirty="0">
                        <a:latin typeface="Cambria Math"/>
                        <a:ea typeface="Cambria Math"/>
                        <a:cs typeface="Times New Roman" pitchFamily="18" charset="0"/>
                      </a:rPr>
                      <m:t>𝒋</m:t>
                    </m:r>
                    <m:r>
                      <a:rPr lang="en-US" b="1" i="1" dirty="0">
                        <a:latin typeface="Cambria Math"/>
                        <a:ea typeface="Cambria Math"/>
                        <a:cs typeface="Times New Roman" pitchFamily="18" charset="0"/>
                      </a:rPr>
                      <m:t>: </m:t>
                    </m:r>
                    <m:sSubSup>
                      <m:sSubSupPr>
                        <m:ctrlPr>
                          <a:rPr lang="en-US" b="1" i="1" dirty="0" smtClean="0">
                            <a:latin typeface="Cambria Math" panose="02040503050406030204" pitchFamily="18" charset="0"/>
                          </a:rPr>
                        </m:ctrlPr>
                      </m:sSubSupPr>
                      <m:e>
                        <m:r>
                          <a:rPr lang="en-US" b="1" i="1" dirty="0" smtClean="0">
                            <a:latin typeface="Cambria Math"/>
                          </a:rPr>
                          <m:t>𝒓</m:t>
                        </m:r>
                      </m:e>
                      <m:sub>
                        <m:r>
                          <a:rPr lang="en-US" b="1" i="1" dirty="0" smtClean="0">
                            <a:latin typeface="Cambria Math"/>
                          </a:rPr>
                          <m:t>𝒋</m:t>
                        </m:r>
                      </m:sub>
                      <m:sup>
                        <m:d>
                          <m:dPr>
                            <m:ctrlPr>
                              <a:rPr lang="en-US" b="1" i="1" dirty="0" smtClean="0">
                                <a:latin typeface="Cambria Math" panose="02040503050406030204" pitchFamily="18" charset="0"/>
                              </a:rPr>
                            </m:ctrlPr>
                          </m:dPr>
                          <m:e>
                            <m:r>
                              <a:rPr lang="en-US" b="1" i="1" dirty="0" smtClean="0">
                                <a:latin typeface="Cambria Math"/>
                              </a:rPr>
                              <m:t>𝒕</m:t>
                            </m:r>
                          </m:e>
                        </m:d>
                      </m:sup>
                    </m:sSubSup>
                    <m:r>
                      <a:rPr lang="en-US" b="1" i="1" dirty="0" smtClean="0">
                        <a:latin typeface="Cambria Math"/>
                      </a:rPr>
                      <m:t>=</m:t>
                    </m:r>
                    <m:sSubSup>
                      <m:sSubSupPr>
                        <m:ctrlPr>
                          <a:rPr lang="en-US" b="1" i="1">
                            <a:latin typeface="Cambria Math" panose="02040503050406030204" pitchFamily="18" charset="0"/>
                          </a:rPr>
                        </m:ctrlPr>
                      </m:sSubSupPr>
                      <m:e>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sup>
                        </m:sSup>
                      </m:e>
                      <m:sub>
                        <m:r>
                          <a:rPr lang="en-US" b="1" i="1" smtClean="0">
                            <a:latin typeface="Cambria Math"/>
                          </a:rPr>
                          <m:t>𝒋</m:t>
                        </m:r>
                      </m:sub>
                      <m:sup>
                        <m:d>
                          <m:dPr>
                            <m:ctrlPr>
                              <a:rPr lang="en-US" b="1" i="1">
                                <a:latin typeface="Cambria Math" panose="02040503050406030204" pitchFamily="18" charset="0"/>
                              </a:rPr>
                            </m:ctrlPr>
                          </m:dPr>
                          <m:e>
                            <m:r>
                              <a:rPr lang="en-US" b="1" i="1">
                                <a:latin typeface="Cambria Math"/>
                              </a:rPr>
                              <m:t>𝒕</m:t>
                            </m:r>
                          </m:e>
                        </m:d>
                      </m:sup>
                    </m:sSubSup>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𝟏</m:t>
                        </m:r>
                        <m:r>
                          <a:rPr lang="en-US" b="1" i="1" smtClean="0">
                            <a:latin typeface="Cambria Math"/>
                          </a:rPr>
                          <m:t>−</m:t>
                        </m:r>
                        <m:r>
                          <a:rPr lang="en-US" b="1" i="1" smtClean="0">
                            <a:latin typeface="Cambria Math"/>
                          </a:rPr>
                          <m:t>𝑺</m:t>
                        </m:r>
                      </m:num>
                      <m:den>
                        <m:r>
                          <a:rPr lang="en-US" b="1" i="1" smtClean="0">
                            <a:latin typeface="Cambria Math"/>
                          </a:rPr>
                          <m:t>𝑵</m:t>
                        </m:r>
                      </m:den>
                    </m:f>
                  </m:oMath>
                </a14:m>
                <a:endParaRPr lang="en-US" b="1" dirty="0"/>
              </a:p>
              <a:p>
                <a:pPr lvl="2"/>
                <a14:m>
                  <m:oMath xmlns:m="http://schemas.openxmlformats.org/officeDocument/2006/math">
                    <m:r>
                      <a:rPr lang="en-US" b="1" i="1" dirty="0" smtClean="0">
                        <a:latin typeface="Cambria Math"/>
                      </a:rPr>
                      <m:t>𝒕</m:t>
                    </m:r>
                    <m:r>
                      <a:rPr lang="en-US" b="1" i="1" dirty="0" smtClean="0">
                        <a:latin typeface="Cambria Math"/>
                      </a:rPr>
                      <m:t>=</m:t>
                    </m:r>
                    <m:r>
                      <a:rPr lang="en-US" b="1" i="1" dirty="0" smtClean="0">
                        <a:latin typeface="Cambria Math"/>
                      </a:rPr>
                      <m:t>𝒕</m:t>
                    </m:r>
                    <m:r>
                      <a:rPr lang="en-US" b="1" i="1" dirty="0" smtClean="0">
                        <a:latin typeface="Cambria Math"/>
                      </a:rPr>
                      <m:t>+</m:t>
                    </m:r>
                    <m:r>
                      <a:rPr lang="en-US" b="1" i="1" dirty="0" smtClean="0">
                        <a:latin typeface="Cambria Math"/>
                      </a:rPr>
                      <m:t>𝟏</m:t>
                    </m:r>
                  </m:oMath>
                </a14:m>
                <a:endParaRPr lang="en-US" b="1" dirty="0"/>
              </a:p>
              <a:p>
                <a:pPr lvl="1"/>
                <a:r>
                  <a:rPr lang="en-US" b="1" dirty="0">
                    <a:solidFill>
                      <a:srgbClr val="008000"/>
                    </a:solidFill>
                  </a:rPr>
                  <a:t>while</a:t>
                </a:r>
                <a:r>
                  <a:rPr lang="en-US" dirty="0">
                    <a:solidFill>
                      <a:srgbClr val="008000"/>
                    </a:solidFill>
                  </a:rPr>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𝑗</m:t>
                        </m:r>
                      </m:sub>
                      <m:sup/>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a:rPr>
                                  <m:t>𝑟</m:t>
                                </m:r>
                              </m:e>
                              <m:sub>
                                <m:r>
                                  <a:rPr lang="en-US" i="1">
                                    <a:latin typeface="Cambria Math"/>
                                  </a:rPr>
                                  <m:t>𝑗</m:t>
                                </m:r>
                              </m:sub>
                              <m:sup>
                                <m:r>
                                  <a:rPr lang="en-US" i="1">
                                    <a:latin typeface="Cambria Math"/>
                                  </a:rPr>
                                  <m:t>(</m:t>
                                </m:r>
                                <m:r>
                                  <a:rPr lang="en-US" i="1">
                                    <a:latin typeface="Cambria Math"/>
                                  </a:rPr>
                                  <m:t>𝑡</m:t>
                                </m:r>
                                <m:r>
                                  <a:rPr lang="en-US" i="1">
                                    <a:latin typeface="Cambria Math"/>
                                  </a:rPr>
                                  <m:t>)</m:t>
                                </m:r>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𝑟</m:t>
                                </m:r>
                              </m:e>
                              <m:sub>
                                <m:r>
                                  <a:rPr lang="en-US" i="1">
                                    <a:latin typeface="Cambria Math"/>
                                  </a:rPr>
                                  <m:t>𝑗</m:t>
                                </m:r>
                              </m:sub>
                              <m:sup>
                                <m:r>
                                  <a:rPr lang="en-US" i="1">
                                    <a:latin typeface="Cambria Math"/>
                                  </a:rPr>
                                  <m:t>(</m:t>
                                </m:r>
                                <m:r>
                                  <a:rPr lang="en-US" i="1">
                                    <a:latin typeface="Cambria Math"/>
                                  </a:rPr>
                                  <m:t>𝑡</m:t>
                                </m:r>
                                <m:r>
                                  <a:rPr lang="en-US" i="1">
                                    <a:latin typeface="Cambria Math"/>
                                  </a:rPr>
                                  <m:t>−1)</m:t>
                                </m:r>
                              </m:sup>
                            </m:sSubSup>
                          </m:e>
                        </m:d>
                        <m:r>
                          <a:rPr lang="en-US" b="0" i="1" smtClean="0">
                            <a:latin typeface="Cambria Math"/>
                          </a:rPr>
                          <m:t>&gt;</m:t>
                        </m:r>
                        <m:r>
                          <a:rPr lang="en-US" i="1">
                            <a:latin typeface="Cambria Math"/>
                          </a:rPr>
                          <m:t>𝜀</m:t>
                        </m:r>
                      </m:e>
                    </m:nary>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486400"/>
              </a:xfrm>
              <a:blipFill>
                <a:blip r:embed="rId2"/>
                <a:stretch>
                  <a:fillRect t="-1556"/>
                </a:stretch>
              </a:blipFill>
            </p:spPr>
            <p:txBody>
              <a:bodyPr/>
              <a:lstStyle/>
              <a:p>
                <a:r>
                  <a:rPr lang="it-IT">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65</a:t>
            </a:fld>
            <a:endParaRPr lang="en-US"/>
          </a:p>
        </p:txBody>
      </p:sp>
      <mc:AlternateContent xmlns:mc="http://schemas.openxmlformats.org/markup-compatibility/2006" xmlns:a14="http://schemas.microsoft.com/office/drawing/2010/main">
        <mc:Choice Requires="a14">
          <p:sp>
            <p:nvSpPr>
              <p:cNvPr id="7" name="Rectangle 6"/>
              <p:cNvSpPr/>
              <p:nvPr/>
            </p:nvSpPr>
            <p:spPr>
              <a:xfrm>
                <a:off x="3352799" y="5348232"/>
                <a:ext cx="3276601" cy="518925"/>
              </a:xfrm>
              <a:prstGeom prst="rect">
                <a:avLst/>
              </a:prstGeom>
            </p:spPr>
            <p:txBody>
              <a:bodyPr wrap="square">
                <a:spAutoFit/>
              </a:bodyPr>
              <a:lstStyle/>
              <a:p>
                <a:pPr lvl="2"/>
                <a:r>
                  <a:rPr lang="en-US" sz="2000" b="1" dirty="0">
                    <a:solidFill>
                      <a:srgbClr val="008000"/>
                    </a:solidFill>
                  </a:rPr>
                  <a:t>where: </a:t>
                </a:r>
                <a14:m>
                  <m:oMath xmlns:m="http://schemas.openxmlformats.org/officeDocument/2006/math">
                    <m:r>
                      <a:rPr lang="en-US" sz="2000" i="1">
                        <a:latin typeface="Cambria Math"/>
                      </a:rPr>
                      <m:t>𝑆</m:t>
                    </m:r>
                    <m:r>
                      <a:rPr lang="en-US" sz="2000" i="1">
                        <a:latin typeface="Cambria Math"/>
                      </a:rPr>
                      <m:t>=</m:t>
                    </m:r>
                    <m:nary>
                      <m:naryPr>
                        <m:chr m:val="∑"/>
                        <m:supHide m:val="on"/>
                        <m:ctrlPr>
                          <a:rPr lang="en-US" sz="2000" i="1">
                            <a:latin typeface="Cambria Math" panose="02040503050406030204" pitchFamily="18" charset="0"/>
                          </a:rPr>
                        </m:ctrlPr>
                      </m:naryPr>
                      <m:sub>
                        <m:r>
                          <a:rPr lang="en-US" sz="2000" i="1">
                            <a:latin typeface="Cambria Math"/>
                          </a:rPr>
                          <m:t>𝑗</m:t>
                        </m:r>
                      </m:sub>
                      <m:sup/>
                      <m:e>
                        <m:sSubSup>
                          <m:sSubSupPr>
                            <m:ctrlPr>
                              <a:rPr lang="en-US" sz="2000" i="1">
                                <a:latin typeface="Cambria Math" panose="02040503050406030204" pitchFamily="18" charset="0"/>
                              </a:rPr>
                            </m:ctrlPr>
                          </m:sSubSupPr>
                          <m:e>
                            <m:r>
                              <a:rPr lang="en-US" sz="2000" i="1">
                                <a:latin typeface="Cambria Math"/>
                              </a:rPr>
                              <m:t>𝑟</m:t>
                            </m:r>
                            <m:r>
                              <a:rPr lang="en-US" sz="2000" i="1">
                                <a:latin typeface="Cambria Math"/>
                              </a:rPr>
                              <m:t>′</m:t>
                            </m:r>
                          </m:e>
                          <m:sub>
                            <m:r>
                              <a:rPr lang="en-US" sz="2000" i="1">
                                <a:latin typeface="Cambria Math"/>
                              </a:rPr>
                              <m:t>𝑗</m:t>
                            </m:r>
                          </m:sub>
                          <m:sup>
                            <m:r>
                              <a:rPr lang="en-US" sz="2000" i="1">
                                <a:latin typeface="Cambria Math"/>
                              </a:rPr>
                              <m:t>(</m:t>
                            </m:r>
                            <m:r>
                              <a:rPr lang="en-US" sz="2000" i="1">
                                <a:latin typeface="Cambria Math"/>
                              </a:rPr>
                              <m:t>𝑡</m:t>
                            </m:r>
                            <m:r>
                              <a:rPr lang="en-US" sz="2000" i="1">
                                <a:latin typeface="Cambria Math"/>
                              </a:rPr>
                              <m:t>)</m:t>
                            </m:r>
                          </m:sup>
                        </m:sSubSup>
                      </m:e>
                    </m:nary>
                  </m:oMath>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3352799" y="5348232"/>
                <a:ext cx="3276601" cy="518925"/>
              </a:xfrm>
              <a:prstGeom prst="rect">
                <a:avLst/>
              </a:prstGeom>
              <a:blipFill>
                <a:blip r:embed="rId3"/>
                <a:stretch>
                  <a:fillRect b="-10588"/>
                </a:stretch>
              </a:blipFill>
            </p:spPr>
            <p:txBody>
              <a:bodyPr/>
              <a:lstStyle/>
              <a:p>
                <a:r>
                  <a:rPr lang="it-IT">
                    <a:noFill/>
                  </a:rPr>
                  <a:t> </a:t>
                </a:r>
              </a:p>
            </p:txBody>
          </p:sp>
        </mc:Fallback>
      </mc:AlternateContent>
      <p:sp>
        <p:nvSpPr>
          <p:cNvPr id="4" name="TextBox 3"/>
          <p:cNvSpPr txBox="1"/>
          <p:nvPr/>
        </p:nvSpPr>
        <p:spPr>
          <a:xfrm>
            <a:off x="6629400" y="4965918"/>
            <a:ext cx="2514600" cy="1815882"/>
          </a:xfrm>
          <a:prstGeom prst="rect">
            <a:avLst/>
          </a:prstGeom>
          <a:noFill/>
        </p:spPr>
        <p:txBody>
          <a:bodyPr wrap="square" rtlCol="0">
            <a:spAutoFit/>
          </a:bodyPr>
          <a:lstStyle/>
          <a:p>
            <a:r>
              <a:rPr lang="en-US" sz="1400" dirty="0">
                <a:solidFill>
                  <a:srgbClr val="008000"/>
                </a:solidFill>
                <a:latin typeface="Arial" pitchFamily="34" charset="0"/>
                <a:cs typeface="Arial" pitchFamily="34" charset="0"/>
              </a:rPr>
              <a:t>If the graph has no dead-ends then the amount of leaked PageRank is </a:t>
            </a:r>
            <a:r>
              <a:rPr lang="en-US" sz="1400" b="1" dirty="0">
                <a:solidFill>
                  <a:srgbClr val="008000"/>
                </a:solidFill>
                <a:latin typeface="Arial" pitchFamily="34" charset="0"/>
                <a:cs typeface="Arial" pitchFamily="34" charset="0"/>
              </a:rPr>
              <a:t>1-</a:t>
            </a:r>
            <a:r>
              <a:rPr lang="el-GR" sz="1400" b="1" dirty="0">
                <a:solidFill>
                  <a:srgbClr val="008000"/>
                </a:solidFill>
                <a:latin typeface="Arial" pitchFamily="34" charset="0"/>
                <a:cs typeface="Arial" pitchFamily="34" charset="0"/>
              </a:rPr>
              <a:t>β</a:t>
            </a:r>
            <a:r>
              <a:rPr lang="en-US" sz="1400" dirty="0">
                <a:solidFill>
                  <a:srgbClr val="008000"/>
                </a:solidFill>
                <a:latin typeface="Arial" pitchFamily="34" charset="0"/>
                <a:cs typeface="Arial" pitchFamily="34" charset="0"/>
              </a:rPr>
              <a:t>. But since we have dead-ends the amount of leaked PageRank may be larger. We have to explicitly account for it by computing </a:t>
            </a:r>
            <a:r>
              <a:rPr lang="en-US" sz="1400" b="1" dirty="0">
                <a:solidFill>
                  <a:srgbClr val="008000"/>
                </a:solidFill>
                <a:latin typeface="Arial" pitchFamily="34" charset="0"/>
                <a:cs typeface="Arial" pitchFamily="34" charset="0"/>
              </a:rPr>
              <a:t>S</a:t>
            </a:r>
            <a:r>
              <a:rPr lang="en-US" sz="1400" dirty="0">
                <a:solidFill>
                  <a:srgbClr val="008000"/>
                </a:solidFill>
                <a:latin typeface="Arial" pitchFamily="34" charset="0"/>
                <a:cs typeface="Arial" pitchFamily="34" charset="0"/>
              </a:rPr>
              <a:t>.</a:t>
            </a:r>
          </a:p>
        </p:txBody>
      </p:sp>
      <p:sp>
        <p:nvSpPr>
          <p:cNvPr id="13" name="Footer Placeholder 1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28897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Some Problems with PageRank</a:t>
            </a:r>
          </a:p>
        </p:txBody>
      </p:sp>
      <p:sp>
        <p:nvSpPr>
          <p:cNvPr id="56323" name="Rectangle 3"/>
          <p:cNvSpPr>
            <a:spLocks noGrp="1" noChangeArrowheads="1"/>
          </p:cNvSpPr>
          <p:nvPr>
            <p:ph idx="1"/>
          </p:nvPr>
        </p:nvSpPr>
        <p:spPr/>
        <p:txBody>
          <a:bodyPr>
            <a:normAutofit/>
          </a:bodyPr>
          <a:lstStyle/>
          <a:p>
            <a:r>
              <a:rPr lang="en-US" b="1" dirty="0">
                <a:solidFill>
                  <a:srgbClr val="D60093"/>
                </a:solidFill>
              </a:rPr>
              <a:t>Measures generic popularity of a page</a:t>
            </a:r>
          </a:p>
          <a:p>
            <a:pPr lvl="1"/>
            <a:r>
              <a:rPr lang="en-US" dirty="0"/>
              <a:t>Will ignore/miss topic-specific authorities</a:t>
            </a:r>
          </a:p>
          <a:p>
            <a:pPr lvl="1"/>
            <a:r>
              <a:rPr lang="en-US" b="1" dirty="0">
                <a:solidFill>
                  <a:srgbClr val="008000"/>
                </a:solidFill>
              </a:rPr>
              <a:t>Solution:</a:t>
            </a:r>
            <a:r>
              <a:rPr lang="en-US" dirty="0"/>
              <a:t> Topic-Specific PageRank (</a:t>
            </a:r>
            <a:r>
              <a:rPr lang="en-US" b="1" dirty="0"/>
              <a:t>next</a:t>
            </a:r>
            <a:r>
              <a:rPr lang="en-US" dirty="0"/>
              <a:t>)</a:t>
            </a:r>
          </a:p>
          <a:p>
            <a:r>
              <a:rPr lang="en-US" b="1" dirty="0">
                <a:solidFill>
                  <a:srgbClr val="D60093"/>
                </a:solidFill>
              </a:rPr>
              <a:t>Uses a single measure of importance</a:t>
            </a:r>
          </a:p>
          <a:p>
            <a:pPr lvl="1"/>
            <a:r>
              <a:rPr lang="en-US" dirty="0"/>
              <a:t>Other models of importance</a:t>
            </a:r>
            <a:endParaRPr lang="en-US" b="1" dirty="0">
              <a:solidFill>
                <a:srgbClr val="0000FF"/>
              </a:solidFill>
            </a:endParaRPr>
          </a:p>
          <a:p>
            <a:pPr lvl="1"/>
            <a:r>
              <a:rPr lang="en-US" b="1" dirty="0">
                <a:solidFill>
                  <a:srgbClr val="008000"/>
                </a:solidFill>
              </a:rPr>
              <a:t>Solution:</a:t>
            </a:r>
            <a:r>
              <a:rPr lang="en-US" dirty="0">
                <a:solidFill>
                  <a:srgbClr val="008000"/>
                </a:solidFill>
              </a:rPr>
              <a:t> </a:t>
            </a:r>
            <a:r>
              <a:rPr lang="en-US" dirty="0"/>
              <a:t>Hubs-and-Authorities</a:t>
            </a:r>
          </a:p>
          <a:p>
            <a:r>
              <a:rPr lang="en-US" b="1" dirty="0">
                <a:solidFill>
                  <a:srgbClr val="D60093"/>
                </a:solidFill>
              </a:rPr>
              <a:t>Susceptible to Link spam</a:t>
            </a:r>
          </a:p>
          <a:p>
            <a:pPr lvl="1"/>
            <a:r>
              <a:rPr lang="en-US" dirty="0"/>
              <a:t>Artificial link topographies created in order to boost page rank</a:t>
            </a:r>
          </a:p>
          <a:p>
            <a:pPr lvl="1"/>
            <a:r>
              <a:rPr lang="en-US" b="1" dirty="0">
                <a:solidFill>
                  <a:srgbClr val="008000"/>
                </a:solidFill>
              </a:rPr>
              <a:t>Solution:</a:t>
            </a:r>
            <a:r>
              <a:rPr lang="en-US" dirty="0">
                <a:solidFill>
                  <a:srgbClr val="008000"/>
                </a:solidFill>
              </a:rPr>
              <a:t> </a:t>
            </a:r>
            <a:r>
              <a:rPr lang="en-US" dirty="0" err="1"/>
              <a:t>TrustRank</a:t>
            </a:r>
            <a:endParaRPr lang="en-US" dirty="0"/>
          </a:p>
          <a:p>
            <a:pPr lvl="1"/>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66</a:t>
            </a:fld>
            <a:endParaRPr lang="en-US"/>
          </a:p>
        </p:txBody>
      </p:sp>
    </p:spTree>
    <p:extLst>
      <p:ext uri="{BB962C8B-B14F-4D97-AF65-F5344CB8AC3E}">
        <p14:creationId xmlns:p14="http://schemas.microsoft.com/office/powerpoint/2010/main" val="49191089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7" name="Title 6"/>
          <p:cNvSpPr>
            <a:spLocks noGrp="1"/>
          </p:cNvSpPr>
          <p:nvPr>
            <p:ph type="ctrTitle"/>
          </p:nvPr>
        </p:nvSpPr>
        <p:spPr/>
        <p:txBody>
          <a:bodyPr/>
          <a:lstStyle/>
          <a:p>
            <a:br>
              <a:rPr lang="en-US" dirty="0"/>
            </a:br>
            <a:r>
              <a:rPr lang="en-US" dirty="0"/>
              <a:t>Topic-Specific PageRank</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880071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9394" name="Rectangle 2"/>
          <p:cNvSpPr>
            <a:spLocks noGrp="1" noChangeArrowheads="1"/>
          </p:cNvSpPr>
          <p:nvPr>
            <p:ph type="title"/>
          </p:nvPr>
        </p:nvSpPr>
        <p:spPr/>
        <p:txBody>
          <a:bodyPr/>
          <a:lstStyle/>
          <a:p>
            <a:r>
              <a:rPr lang="en-US" dirty="0"/>
              <a:t>Topic-Specific </a:t>
            </a:r>
            <a:r>
              <a:rPr lang="en-US" dirty="0" err="1"/>
              <a:t>PageRank</a:t>
            </a:r>
            <a:endParaRPr lang="en-US" dirty="0"/>
          </a:p>
        </p:txBody>
      </p:sp>
      <p:sp>
        <p:nvSpPr>
          <p:cNvPr id="59395" name="Rectangle 3"/>
          <p:cNvSpPr>
            <a:spLocks noGrp="1" noChangeArrowheads="1"/>
          </p:cNvSpPr>
          <p:nvPr>
            <p:ph type="body" idx="1"/>
          </p:nvPr>
        </p:nvSpPr>
        <p:spPr/>
        <p:txBody>
          <a:bodyPr>
            <a:normAutofit/>
          </a:bodyPr>
          <a:lstStyle/>
          <a:p>
            <a:r>
              <a:rPr lang="en-US" b="1" dirty="0">
                <a:solidFill>
                  <a:srgbClr val="D60093"/>
                </a:solidFill>
              </a:rPr>
              <a:t>Instead of generic popularity, can we measure popularity within a topic?</a:t>
            </a:r>
          </a:p>
          <a:p>
            <a:r>
              <a:rPr lang="en-US" b="1" dirty="0">
                <a:solidFill>
                  <a:srgbClr val="008000"/>
                </a:solidFill>
              </a:rPr>
              <a:t>Goal:</a:t>
            </a:r>
            <a:r>
              <a:rPr lang="en-US" dirty="0"/>
              <a:t> Evaluate Web pages not just according to their popularity, but by how close they are to a particular topic, e.g. “sports” or “history”</a:t>
            </a:r>
          </a:p>
          <a:p>
            <a:r>
              <a:rPr lang="en-US" b="1" dirty="0">
                <a:solidFill>
                  <a:srgbClr val="0000FF"/>
                </a:solidFill>
              </a:rPr>
              <a:t>Allows search queries to be answered based on interests of the user</a:t>
            </a:r>
          </a:p>
          <a:p>
            <a:pPr lvl="1"/>
            <a:r>
              <a:rPr lang="en-US" b="1" dirty="0">
                <a:solidFill>
                  <a:srgbClr val="D60093"/>
                </a:solidFill>
              </a:rPr>
              <a:t>Example:</a:t>
            </a:r>
            <a:r>
              <a:rPr lang="en-US" dirty="0"/>
              <a:t> Query “Trojan” wants different pages depending on whether you are interested in sports, history and computer security</a:t>
            </a:r>
          </a:p>
        </p:txBody>
      </p:sp>
      <p:sp>
        <p:nvSpPr>
          <p:cNvPr id="5" name="Slide Number Placeholder 4"/>
          <p:cNvSpPr>
            <a:spLocks noGrp="1"/>
          </p:cNvSpPr>
          <p:nvPr>
            <p:ph type="sldNum" sz="quarter" idx="12"/>
          </p:nvPr>
        </p:nvSpPr>
        <p:spPr/>
        <p:txBody>
          <a:bodyPr/>
          <a:lstStyle/>
          <a:p>
            <a:fld id="{19B12225-5612-419B-A8D5-4B8EEE4C217E}" type="slidenum">
              <a:rPr lang="en-US" smtClean="0"/>
              <a:pPr/>
              <a:t>68</a:t>
            </a:fld>
            <a:endParaRPr lang="en-US"/>
          </a:p>
        </p:txBody>
      </p:sp>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Tree>
    <p:extLst>
      <p:ext uri="{BB962C8B-B14F-4D97-AF65-F5344CB8AC3E}">
        <p14:creationId xmlns:p14="http://schemas.microsoft.com/office/powerpoint/2010/main" val="2396839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9394" name="Rectangle 2"/>
          <p:cNvSpPr>
            <a:spLocks noGrp="1" noChangeArrowheads="1"/>
          </p:cNvSpPr>
          <p:nvPr>
            <p:ph type="title"/>
          </p:nvPr>
        </p:nvSpPr>
        <p:spPr/>
        <p:txBody>
          <a:bodyPr/>
          <a:lstStyle/>
          <a:p>
            <a:r>
              <a:rPr lang="en-US" dirty="0"/>
              <a:t>Topic-Specific </a:t>
            </a:r>
            <a:r>
              <a:rPr lang="en-US" dirty="0" err="1"/>
              <a:t>PageRank</a:t>
            </a:r>
            <a:endParaRPr lang="en-US" dirty="0"/>
          </a:p>
        </p:txBody>
      </p:sp>
      <p:sp>
        <p:nvSpPr>
          <p:cNvPr id="59395" name="Rectangle 3"/>
          <p:cNvSpPr>
            <a:spLocks noGrp="1" noChangeArrowheads="1"/>
          </p:cNvSpPr>
          <p:nvPr>
            <p:ph type="body" idx="1"/>
          </p:nvPr>
        </p:nvSpPr>
        <p:spPr>
          <a:xfrm>
            <a:off x="457200" y="1295400"/>
            <a:ext cx="8534400" cy="5410200"/>
          </a:xfrm>
        </p:spPr>
        <p:txBody>
          <a:bodyPr>
            <a:normAutofit fontScale="92500" lnSpcReduction="10000"/>
          </a:bodyPr>
          <a:lstStyle/>
          <a:p>
            <a:r>
              <a:rPr lang="en-US" dirty="0"/>
              <a:t>Random walker has a small probability of teleporting at any step</a:t>
            </a:r>
          </a:p>
          <a:p>
            <a:r>
              <a:rPr lang="en-US" b="1" dirty="0">
                <a:solidFill>
                  <a:srgbClr val="FF0066"/>
                </a:solidFill>
              </a:rPr>
              <a:t>Teleport can go to:</a:t>
            </a:r>
          </a:p>
          <a:p>
            <a:pPr lvl="1"/>
            <a:r>
              <a:rPr lang="en-US" b="1" dirty="0">
                <a:solidFill>
                  <a:srgbClr val="0000FF"/>
                </a:solidFill>
              </a:rPr>
              <a:t>Standard PageRank: </a:t>
            </a:r>
            <a:r>
              <a:rPr lang="en-US" b="1" dirty="0"/>
              <a:t>Any page with equal probability</a:t>
            </a:r>
          </a:p>
          <a:p>
            <a:pPr lvl="2"/>
            <a:r>
              <a:rPr lang="en-US" dirty="0"/>
              <a:t>To avoid dead-end and spider-trap problems</a:t>
            </a:r>
          </a:p>
          <a:p>
            <a:pPr lvl="1"/>
            <a:r>
              <a:rPr lang="en-US" b="1" dirty="0">
                <a:solidFill>
                  <a:srgbClr val="0000FF"/>
                </a:solidFill>
              </a:rPr>
              <a:t>Topic Specific PageRank: </a:t>
            </a:r>
            <a:r>
              <a:rPr lang="en-US" b="1" dirty="0"/>
              <a:t>A topic-specific set of “relevant” pages (</a:t>
            </a:r>
            <a:r>
              <a:rPr lang="en-US" b="1" dirty="0">
                <a:solidFill>
                  <a:srgbClr val="008000"/>
                </a:solidFill>
              </a:rPr>
              <a:t>teleport set</a:t>
            </a:r>
            <a:r>
              <a:rPr lang="en-US" b="1" dirty="0"/>
              <a:t>)</a:t>
            </a:r>
          </a:p>
          <a:p>
            <a:r>
              <a:rPr lang="en-US" b="1" dirty="0">
                <a:solidFill>
                  <a:srgbClr val="D60093"/>
                </a:solidFill>
              </a:rPr>
              <a:t>Idea: Bias the random walk</a:t>
            </a:r>
          </a:p>
          <a:p>
            <a:pPr lvl="1"/>
            <a:r>
              <a:rPr lang="en-US" dirty="0"/>
              <a:t>When walker teleports, she pick a page from a set </a:t>
            </a:r>
            <a:r>
              <a:rPr lang="en-US" b="1" i="1" dirty="0"/>
              <a:t>S</a:t>
            </a:r>
            <a:endParaRPr lang="en-US" b="1" dirty="0"/>
          </a:p>
          <a:p>
            <a:pPr lvl="1"/>
            <a:r>
              <a:rPr lang="en-US" b="1" i="1" dirty="0"/>
              <a:t>S</a:t>
            </a:r>
            <a:r>
              <a:rPr lang="en-US" dirty="0"/>
              <a:t> contains only pages that are relevant to the topic</a:t>
            </a:r>
          </a:p>
          <a:p>
            <a:pPr lvl="2"/>
            <a:r>
              <a:rPr lang="en-US" dirty="0"/>
              <a:t>E.g., Open Directory (DMOZ) pages for a given topic/query</a:t>
            </a:r>
          </a:p>
          <a:p>
            <a:pPr lvl="1"/>
            <a:r>
              <a:rPr lang="en-US" dirty="0"/>
              <a:t>For each teleport set </a:t>
            </a:r>
            <a:r>
              <a:rPr lang="en-US" b="1" i="1" dirty="0"/>
              <a:t>S</a:t>
            </a:r>
            <a:r>
              <a:rPr lang="en-US" dirty="0"/>
              <a:t>, we get a different vector </a:t>
            </a:r>
            <a:r>
              <a:rPr lang="en-US" b="1" i="1" dirty="0" err="1"/>
              <a:t>r</a:t>
            </a:r>
            <a:r>
              <a:rPr lang="en-US" b="1" i="1" baseline="-25000" dirty="0" err="1"/>
              <a:t>S</a:t>
            </a:r>
            <a:endParaRPr lang="en-US" b="1" i="1" baseline="-25000"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69</a:t>
            </a:fld>
            <a:endParaRPr lang="en-US"/>
          </a:p>
        </p:txBody>
      </p:sp>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Tree>
    <p:extLst>
      <p:ext uri="{BB962C8B-B14F-4D97-AF65-F5344CB8AC3E}">
        <p14:creationId xmlns:p14="http://schemas.microsoft.com/office/powerpoint/2010/main" val="29940066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39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39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3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39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39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39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87552"/>
          </a:xfrm>
        </p:spPr>
        <p:txBody>
          <a:bodyPr>
            <a:normAutofit/>
          </a:bodyPr>
          <a:lstStyle/>
          <a:p>
            <a:r>
              <a:rPr lang="en-US" dirty="0"/>
              <a:t>Graph Data: Technological Networks</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7</a:t>
            </a:fld>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386" y="1371600"/>
            <a:ext cx="4931229"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754423" y="5292804"/>
            <a:ext cx="3635154" cy="1107996"/>
          </a:xfrm>
          <a:prstGeom prst="rect">
            <a:avLst/>
          </a:prstGeom>
          <a:noFill/>
        </p:spPr>
        <p:txBody>
          <a:bodyPr wrap="square" rtlCol="0">
            <a:spAutoFit/>
          </a:bodyPr>
          <a:lstStyle/>
          <a:p>
            <a:pPr algn="ctr"/>
            <a:r>
              <a:rPr lang="en-US" sz="2000" b="1" dirty="0"/>
              <a:t>Seven Bridges of </a:t>
            </a:r>
            <a:r>
              <a:rPr lang="en-US" sz="2000" b="1" dirty="0" err="1"/>
              <a:t>Königsberg</a:t>
            </a:r>
            <a:br>
              <a:rPr lang="en-US" sz="2000" b="1" dirty="0"/>
            </a:br>
            <a:r>
              <a:rPr lang="en-US" b="1" dirty="0">
                <a:solidFill>
                  <a:schemeClr val="bg1">
                    <a:lumMod val="50000"/>
                  </a:schemeClr>
                </a:solidFill>
              </a:rPr>
              <a:t>[Euler, 1735]</a:t>
            </a:r>
          </a:p>
          <a:p>
            <a:pPr algn="ctr"/>
            <a:r>
              <a:rPr lang="en-US" sz="1400" dirty="0"/>
              <a:t>Return to the starting point by traveling each link of the graph once and only once.</a:t>
            </a:r>
          </a:p>
        </p:txBody>
      </p:sp>
      <p:pic>
        <p:nvPicPr>
          <p:cNvPr id="11" name="Picture 10"/>
          <p:cNvPicPr>
            <a:picLocks noChangeAspect="1"/>
          </p:cNvPicPr>
          <p:nvPr/>
        </p:nvPicPr>
        <p:blipFill>
          <a:blip r:embed="rId3"/>
          <a:stretch>
            <a:fillRect/>
          </a:stretch>
        </p:blipFill>
        <p:spPr>
          <a:xfrm>
            <a:off x="7239000" y="5232400"/>
            <a:ext cx="1752600" cy="1168400"/>
          </a:xfrm>
          <a:prstGeom prst="rect">
            <a:avLst/>
          </a:prstGeom>
        </p:spPr>
      </p:pic>
    </p:spTree>
    <p:extLst>
      <p:ext uri="{BB962C8B-B14F-4D97-AF65-F5344CB8AC3E}">
        <p14:creationId xmlns:p14="http://schemas.microsoft.com/office/powerpoint/2010/main" val="2446543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61442" name="Rectangle 2"/>
          <p:cNvSpPr>
            <a:spLocks noGrp="1" noChangeArrowheads="1"/>
          </p:cNvSpPr>
          <p:nvPr>
            <p:ph type="title"/>
          </p:nvPr>
        </p:nvSpPr>
        <p:spPr/>
        <p:txBody>
          <a:bodyPr/>
          <a:lstStyle/>
          <a:p>
            <a:r>
              <a:rPr lang="en-US" dirty="0"/>
              <a:t>Matrix Formulation</a:t>
            </a:r>
          </a:p>
        </p:txBody>
      </p:sp>
      <mc:AlternateContent xmlns:mc="http://schemas.openxmlformats.org/markup-compatibility/2006" xmlns:a14="http://schemas.microsoft.com/office/drawing/2010/main">
        <mc:Choice Requires="a14">
          <p:sp>
            <p:nvSpPr>
              <p:cNvPr id="61443" name="Rectangle 3"/>
              <p:cNvSpPr>
                <a:spLocks noGrp="1" noChangeArrowheads="1"/>
              </p:cNvSpPr>
              <p:nvPr>
                <p:ph idx="1"/>
              </p:nvPr>
            </p:nvSpPr>
            <p:spPr>
              <a:xfrm>
                <a:off x="457200" y="1295400"/>
                <a:ext cx="8534400" cy="5410200"/>
              </a:xfrm>
            </p:spPr>
            <p:txBody>
              <a:bodyPr>
                <a:normAutofit fontScale="92500"/>
              </a:bodyPr>
              <a:lstStyle/>
              <a:p>
                <a:r>
                  <a:rPr lang="en-US" b="1" dirty="0">
                    <a:solidFill>
                      <a:srgbClr val="008000"/>
                    </a:solidFill>
                  </a:rPr>
                  <a:t>To make this work all we need is to update the teleportation part of the PageRank formulation: </a:t>
                </a:r>
              </a:p>
              <a:p>
                <a:pPr lvl="2">
                  <a:buNone/>
                </a:pPr>
                <a14:m>
                  <m:oMath xmlns:m="http://schemas.openxmlformats.org/officeDocument/2006/math">
                    <m:r>
                      <a:rPr lang="en-US" sz="3200" b="1" i="1" dirty="0" smtClean="0">
                        <a:latin typeface="Cambria Math"/>
                        <a:cs typeface="Times New Roman" pitchFamily="18" charset="0"/>
                        <a:sym typeface="Symbol"/>
                      </a:rPr>
                      <m:t>𝑨</m:t>
                    </m:r>
                    <m:r>
                      <a:rPr lang="en-US" sz="3200" b="1" i="1" baseline="-25000" dirty="0" err="1">
                        <a:latin typeface="Cambria Math"/>
                        <a:cs typeface="Times New Roman" pitchFamily="18" charset="0"/>
                        <a:sym typeface="Symbol"/>
                      </a:rPr>
                      <m:t>𝒊𝒋</m:t>
                    </m:r>
                    <m:r>
                      <a:rPr lang="en-US" sz="3200" b="1" i="1" dirty="0">
                        <a:latin typeface="Cambria Math"/>
                        <a:cs typeface="Times New Roman" pitchFamily="18" charset="0"/>
                        <a:sym typeface="Symbol"/>
                      </a:rPr>
                      <m:t> =</m:t>
                    </m:r>
                    <m:r>
                      <a:rPr lang="en-US" sz="3200" b="1" i="1" dirty="0" smtClean="0">
                        <a:latin typeface="Cambria Math"/>
                        <a:cs typeface="Times New Roman" pitchFamily="18" charset="0"/>
                        <a:sym typeface="Symbol"/>
                      </a:rPr>
                      <m:t>     </m:t>
                    </m:r>
                    <m:r>
                      <a:rPr lang="en-US" sz="3200" b="1" i="1" dirty="0" smtClean="0">
                        <a:latin typeface="Cambria Math"/>
                        <a:cs typeface="Times New Roman" pitchFamily="18" charset="0"/>
                        <a:sym typeface="Symbol"/>
                      </a:rPr>
                      <m:t>𝜷</m:t>
                    </m:r>
                    <m:r>
                      <a:rPr lang="en-US" sz="3200" b="1" i="1" dirty="0">
                        <a:latin typeface="Cambria Math"/>
                        <a:cs typeface="Times New Roman" pitchFamily="18" charset="0"/>
                        <a:sym typeface="Symbol"/>
                      </a:rPr>
                      <m:t> </m:t>
                    </m:r>
                    <m:sSub>
                      <m:sSubPr>
                        <m:ctrlPr>
                          <a:rPr lang="en-US" sz="3200" b="1" i="1" dirty="0" smtClean="0">
                            <a:latin typeface="Cambria Math" panose="02040503050406030204" pitchFamily="18" charset="0"/>
                            <a:cs typeface="Times New Roman" pitchFamily="18" charset="0"/>
                          </a:rPr>
                        </m:ctrlPr>
                      </m:sSubPr>
                      <m:e>
                        <m:r>
                          <a:rPr lang="en-US" sz="3200" b="1" i="1" dirty="0" smtClean="0">
                            <a:latin typeface="Cambria Math"/>
                            <a:cs typeface="Times New Roman" pitchFamily="18" charset="0"/>
                          </a:rPr>
                          <m:t>𝑴</m:t>
                        </m:r>
                      </m:e>
                      <m:sub>
                        <m:r>
                          <a:rPr lang="en-US" sz="3200" b="1" i="1" dirty="0" smtClean="0">
                            <a:latin typeface="Cambria Math"/>
                            <a:cs typeface="Times New Roman" pitchFamily="18" charset="0"/>
                          </a:rPr>
                          <m:t>𝒊𝒋</m:t>
                        </m:r>
                      </m:sub>
                    </m:sSub>
                    <m:r>
                      <a:rPr lang="en-US" sz="3200" b="1" i="1" dirty="0">
                        <a:latin typeface="Cambria Math"/>
                        <a:cs typeface="Times New Roman" pitchFamily="18" charset="0"/>
                      </a:rPr>
                      <m:t>+</m:t>
                    </m:r>
                    <m:r>
                      <a:rPr lang="en-US" sz="3200" b="1" i="1" dirty="0" smtClean="0">
                        <a:solidFill>
                          <a:srgbClr val="0000FF"/>
                        </a:solidFill>
                        <a:latin typeface="Cambria Math"/>
                        <a:cs typeface="Times New Roman" pitchFamily="18" charset="0"/>
                      </a:rPr>
                      <m:t>(</m:t>
                    </m:r>
                    <m:r>
                      <a:rPr lang="en-US" sz="3200" b="1" i="1" dirty="0" smtClean="0">
                        <a:solidFill>
                          <a:srgbClr val="0000FF"/>
                        </a:solidFill>
                        <a:latin typeface="Cambria Math"/>
                        <a:cs typeface="Times New Roman" pitchFamily="18" charset="0"/>
                      </a:rPr>
                      <m:t>𝟏</m:t>
                    </m:r>
                    <m:r>
                      <a:rPr lang="en-US" sz="3200" b="1" i="1" dirty="0" smtClean="0">
                        <a:solidFill>
                          <a:srgbClr val="0000FF"/>
                        </a:solidFill>
                        <a:latin typeface="Cambria Math"/>
                        <a:cs typeface="Times New Roman" pitchFamily="18" charset="0"/>
                      </a:rPr>
                      <m:t>−</m:t>
                    </m:r>
                    <m:r>
                      <a:rPr lang="en-US" sz="3200" b="1" i="1" dirty="0" smtClean="0">
                        <a:solidFill>
                          <a:srgbClr val="0000FF"/>
                        </a:solidFill>
                        <a:latin typeface="Cambria Math"/>
                        <a:cs typeface="Times New Roman" pitchFamily="18" charset="0"/>
                      </a:rPr>
                      <m:t>𝜷</m:t>
                    </m:r>
                    <m:r>
                      <a:rPr lang="en-US" sz="3200" b="1" i="1" dirty="0" smtClean="0">
                        <a:solidFill>
                          <a:srgbClr val="0000FF"/>
                        </a:solidFill>
                        <a:latin typeface="Cambria Math"/>
                        <a:cs typeface="Times New Roman" pitchFamily="18" charset="0"/>
                      </a:rPr>
                      <m:t>)/|</m:t>
                    </m:r>
                    <m:r>
                      <a:rPr lang="en-US" sz="3200" b="1" i="1" dirty="0">
                        <a:solidFill>
                          <a:srgbClr val="0000FF"/>
                        </a:solidFill>
                        <a:latin typeface="Cambria Math"/>
                        <a:cs typeface="Times New Roman" pitchFamily="18" charset="0"/>
                        <a:sym typeface="Symbol"/>
                      </a:rPr>
                      <m:t>𝑺</m:t>
                    </m:r>
                    <m:r>
                      <a:rPr lang="en-US" sz="3200" b="1" i="1" dirty="0">
                        <a:solidFill>
                          <a:srgbClr val="0000FF"/>
                        </a:solidFill>
                        <a:latin typeface="Cambria Math"/>
                        <a:cs typeface="Times New Roman" pitchFamily="18" charset="0"/>
                        <a:sym typeface="Symbol"/>
                      </a:rPr>
                      <m:t>|</m:t>
                    </m:r>
                  </m:oMath>
                </a14:m>
                <a:r>
                  <a:rPr lang="en-US" b="1" dirty="0">
                    <a:solidFill>
                      <a:srgbClr val="0000FF"/>
                    </a:solidFill>
                    <a:sym typeface="Symbol"/>
                  </a:rPr>
                  <a:t>     </a:t>
                </a:r>
                <a:r>
                  <a:rPr lang="en-US" sz="3200" b="1" dirty="0">
                    <a:sym typeface="Symbol"/>
                  </a:rPr>
                  <a:t>if </a:t>
                </a:r>
                <a14:m>
                  <m:oMath xmlns:m="http://schemas.openxmlformats.org/officeDocument/2006/math">
                    <m:r>
                      <a:rPr lang="en-US" sz="3200" b="1" i="1" dirty="0">
                        <a:latin typeface="Cambria Math"/>
                        <a:sym typeface="Symbol"/>
                      </a:rPr>
                      <m:t>𝒊</m:t>
                    </m:r>
                    <m:r>
                      <a:rPr lang="en-US" sz="3200" b="1" i="1" dirty="0">
                        <a:latin typeface="Cambria Math"/>
                        <a:sym typeface="Symbol"/>
                      </a:rPr>
                      <m:t>∈ </m:t>
                    </m:r>
                    <m:r>
                      <a:rPr lang="en-US" sz="3200" b="1" i="1" dirty="0">
                        <a:latin typeface="Cambria Math"/>
                        <a:sym typeface="Symbol"/>
                      </a:rPr>
                      <m:t>𝑺</m:t>
                    </m:r>
                  </m:oMath>
                </a14:m>
                <a:endParaRPr lang="en-US" sz="3200" b="1" dirty="0">
                  <a:sym typeface="Symbol"/>
                </a:endParaRPr>
              </a:p>
              <a:p>
                <a:pPr lvl="2">
                  <a:buNone/>
                </a:pPr>
                <a:r>
                  <a:rPr lang="en-US" sz="3200" b="1" i="1" dirty="0">
                    <a:latin typeface="Times New Roman" pitchFamily="18" charset="0"/>
                    <a:cs typeface="Times New Roman" pitchFamily="18" charset="0"/>
                  </a:rPr>
                  <a:t>	      </a:t>
                </a:r>
                <a14:m>
                  <m:oMath xmlns:m="http://schemas.openxmlformats.org/officeDocument/2006/math">
                    <m:r>
                      <a:rPr lang="en-US" sz="3200" b="1" i="1" dirty="0" smtClean="0">
                        <a:latin typeface="Cambria Math"/>
                        <a:cs typeface="Times New Roman" pitchFamily="18" charset="0"/>
                      </a:rPr>
                      <m:t>        </m:t>
                    </m:r>
                    <m:r>
                      <a:rPr lang="en-US" sz="3200" b="1" i="1" dirty="0">
                        <a:latin typeface="Cambria Math"/>
                        <a:cs typeface="Times New Roman" pitchFamily="18" charset="0"/>
                      </a:rPr>
                      <m:t>𝜷</m:t>
                    </m:r>
                    <m:r>
                      <a:rPr lang="en-US" sz="3200" b="1" i="1" dirty="0">
                        <a:latin typeface="Cambria Math"/>
                        <a:cs typeface="Times New Roman" pitchFamily="18" charset="0"/>
                      </a:rPr>
                      <m:t> </m:t>
                    </m:r>
                    <m:sSub>
                      <m:sSubPr>
                        <m:ctrlPr>
                          <a:rPr lang="en-US" sz="3200" b="1" i="1" dirty="0" smtClean="0">
                            <a:latin typeface="Cambria Math" panose="02040503050406030204" pitchFamily="18" charset="0"/>
                            <a:cs typeface="Times New Roman" pitchFamily="18" charset="0"/>
                          </a:rPr>
                        </m:ctrlPr>
                      </m:sSubPr>
                      <m:e>
                        <m:r>
                          <a:rPr lang="en-US" sz="3200" b="1" i="1" dirty="0" smtClean="0">
                            <a:latin typeface="Cambria Math"/>
                            <a:cs typeface="Times New Roman" pitchFamily="18" charset="0"/>
                          </a:rPr>
                          <m:t>𝑴</m:t>
                        </m:r>
                      </m:e>
                      <m:sub>
                        <m:r>
                          <a:rPr lang="en-US" sz="3200" b="1" i="1" dirty="0" smtClean="0">
                            <a:latin typeface="Cambria Math"/>
                            <a:cs typeface="Times New Roman" pitchFamily="18" charset="0"/>
                          </a:rPr>
                          <m:t>𝒊𝒋</m:t>
                        </m:r>
                      </m:sub>
                    </m:sSub>
                    <m:r>
                      <a:rPr lang="en-US" sz="3200" b="1" i="1" dirty="0" smtClean="0">
                        <a:latin typeface="Cambria Math"/>
                        <a:cs typeface="Times New Roman" pitchFamily="18" charset="0"/>
                      </a:rPr>
                      <m:t>+</m:t>
                    </m:r>
                    <m:r>
                      <a:rPr lang="en-US" sz="3200" b="1" i="1" dirty="0" smtClean="0">
                        <a:latin typeface="Cambria Math"/>
                        <a:cs typeface="Times New Roman" pitchFamily="18" charset="0"/>
                      </a:rPr>
                      <m:t>𝟎</m:t>
                    </m:r>
                  </m:oMath>
                </a14:m>
                <a:r>
                  <a:rPr lang="en-US" sz="3200" b="1" i="1" baseline="-25000" dirty="0">
                    <a:latin typeface="Times New Roman" pitchFamily="18" charset="0"/>
                    <a:cs typeface="Times New Roman" pitchFamily="18" charset="0"/>
                  </a:rPr>
                  <a:t>                              </a:t>
                </a:r>
                <a:r>
                  <a:rPr lang="en-US" sz="3200" b="1" dirty="0">
                    <a:sym typeface="Symbol"/>
                  </a:rPr>
                  <a:t>otherwise</a:t>
                </a:r>
              </a:p>
              <a:p>
                <a:pPr lvl="1"/>
                <a:r>
                  <a:rPr lang="en-US" b="1" i="1" dirty="0"/>
                  <a:t>A</a:t>
                </a:r>
                <a:r>
                  <a:rPr lang="en-US" dirty="0"/>
                  <a:t> is stochastic!</a:t>
                </a:r>
              </a:p>
              <a:p>
                <a:r>
                  <a:rPr lang="en-US" dirty="0"/>
                  <a:t>We weighted all pages in the teleport set </a:t>
                </a:r>
                <a:r>
                  <a:rPr lang="en-US" b="1" i="1" dirty="0">
                    <a:solidFill>
                      <a:srgbClr val="0000FF"/>
                    </a:solidFill>
                  </a:rPr>
                  <a:t>S</a:t>
                </a:r>
                <a:r>
                  <a:rPr lang="en-US" dirty="0"/>
                  <a:t> equally</a:t>
                </a:r>
              </a:p>
              <a:p>
                <a:pPr lvl="1"/>
                <a:r>
                  <a:rPr lang="en-US" b="1" dirty="0">
                    <a:solidFill>
                      <a:srgbClr val="D60093"/>
                    </a:solidFill>
                  </a:rPr>
                  <a:t>Could also assign different weights to pages!</a:t>
                </a:r>
              </a:p>
              <a:p>
                <a:r>
                  <a:rPr lang="pt-BR" b="1" dirty="0">
                    <a:solidFill>
                      <a:srgbClr val="D60093"/>
                    </a:solidFill>
                  </a:rPr>
                  <a:t>Compute as for regular PageRank:</a:t>
                </a:r>
              </a:p>
              <a:p>
                <a:pPr lvl="1"/>
                <a:r>
                  <a:rPr lang="en-US" dirty="0"/>
                  <a:t>Multiply by </a:t>
                </a:r>
                <a:r>
                  <a:rPr lang="en-US" b="1" i="1" dirty="0"/>
                  <a:t>M</a:t>
                </a:r>
                <a:r>
                  <a:rPr lang="en-US" dirty="0"/>
                  <a:t>, then add a vector</a:t>
                </a:r>
              </a:p>
              <a:p>
                <a:pPr lvl="1"/>
                <a:r>
                  <a:rPr lang="en-US" dirty="0"/>
                  <a:t>Maintains sparseness</a:t>
                </a:r>
                <a:endParaRPr lang="en-US" dirty="0">
                  <a:solidFill>
                    <a:schemeClr val="accent3"/>
                  </a:solidFill>
                </a:endParaRPr>
              </a:p>
            </p:txBody>
          </p:sp>
        </mc:Choice>
        <mc:Fallback xmlns="">
          <p:sp>
            <p:nvSpPr>
              <p:cNvPr id="61443" name="Rectangle 3"/>
              <p:cNvSpPr>
                <a:spLocks noGrp="1" noRot="1" noChangeAspect="1" noMove="1" noResize="1" noEditPoints="1" noAdjustHandles="1" noChangeArrowheads="1" noChangeShapeType="1" noTextEdit="1"/>
              </p:cNvSpPr>
              <p:nvPr>
                <p:ph idx="1"/>
              </p:nvPr>
            </p:nvSpPr>
            <p:spPr>
              <a:xfrm>
                <a:off x="457200" y="1295400"/>
                <a:ext cx="8534400" cy="5410200"/>
              </a:xfrm>
              <a:blipFill>
                <a:blip r:embed="rId3"/>
                <a:stretch>
                  <a:fillRect t="-564"/>
                </a:stretch>
              </a:blipFill>
            </p:spPr>
            <p:txBody>
              <a:bodyPr/>
              <a:lstStyle/>
              <a:p>
                <a:r>
                  <a:rPr lang="it-IT">
                    <a:noFill/>
                  </a:rPr>
                  <a:t> </a:t>
                </a:r>
              </a:p>
            </p:txBody>
          </p:sp>
        </mc:Fallback>
      </mc:AlternateContent>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70</a:t>
            </a:fld>
            <a:endParaRPr lang="en-US"/>
          </a:p>
        </p:txBody>
      </p:sp>
      <p:sp>
        <p:nvSpPr>
          <p:cNvPr id="7" name="Left Brace 6"/>
          <p:cNvSpPr/>
          <p:nvPr/>
        </p:nvSpPr>
        <p:spPr>
          <a:xfrm>
            <a:off x="2428879" y="2514600"/>
            <a:ext cx="200025" cy="914400"/>
          </a:xfrm>
          <a:prstGeom prst="leftBrace">
            <a:avLst>
              <a:gd name="adj1" fmla="val 60747"/>
              <a:gd name="adj2" fmla="val 31926"/>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6609784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63490" name="Rectangle 2"/>
          <p:cNvSpPr>
            <a:spLocks noGrp="1" noChangeArrowheads="1"/>
          </p:cNvSpPr>
          <p:nvPr>
            <p:ph type="title"/>
          </p:nvPr>
        </p:nvSpPr>
        <p:spPr>
          <a:xfrm>
            <a:off x="457200" y="76200"/>
            <a:ext cx="8686800" cy="987552"/>
          </a:xfrm>
        </p:spPr>
        <p:txBody>
          <a:bodyPr>
            <a:normAutofit/>
          </a:bodyPr>
          <a:lstStyle/>
          <a:p>
            <a:r>
              <a:rPr lang="en-US" dirty="0"/>
              <a:t>Example: Topic-Specific PageRank</a:t>
            </a:r>
          </a:p>
        </p:txBody>
      </p:sp>
      <p:sp>
        <p:nvSpPr>
          <p:cNvPr id="63491" name="Oval 3"/>
          <p:cNvSpPr>
            <a:spLocks noChangeArrowheads="1"/>
          </p:cNvSpPr>
          <p:nvPr/>
        </p:nvSpPr>
        <p:spPr bwMode="auto">
          <a:xfrm>
            <a:off x="1774274" y="2133599"/>
            <a:ext cx="435526" cy="445521"/>
          </a:xfrm>
          <a:prstGeom prst="ellipse">
            <a:avLst/>
          </a:prstGeom>
          <a:solidFill>
            <a:srgbClr val="FF0000"/>
          </a:solidFill>
          <a:ln w="9525">
            <a:noFill/>
            <a:round/>
            <a:headEnd/>
            <a:tailEnd/>
          </a:ln>
          <a:effectLst/>
        </p:spPr>
        <p:txBody>
          <a:bodyPr wrap="none" anchor="ctr"/>
          <a:lstStyle/>
          <a:p>
            <a:pPr algn="ctr"/>
            <a:r>
              <a:rPr lang="en-US" sz="2400" b="1">
                <a:solidFill>
                  <a:schemeClr val="bg1"/>
                </a:solidFill>
                <a:latin typeface="Arial" pitchFamily="34" charset="0"/>
                <a:cs typeface="Arial" pitchFamily="34" charset="0"/>
              </a:rPr>
              <a:t>1</a:t>
            </a:r>
          </a:p>
        </p:txBody>
      </p:sp>
      <p:sp>
        <p:nvSpPr>
          <p:cNvPr id="63492" name="Oval 4"/>
          <p:cNvSpPr>
            <a:spLocks noChangeArrowheads="1"/>
          </p:cNvSpPr>
          <p:nvPr/>
        </p:nvSpPr>
        <p:spPr bwMode="auto">
          <a:xfrm>
            <a:off x="936074" y="2971799"/>
            <a:ext cx="435526" cy="445521"/>
          </a:xfrm>
          <a:prstGeom prst="ellipse">
            <a:avLst/>
          </a:prstGeom>
          <a:solidFill>
            <a:srgbClr val="FF0000"/>
          </a:solidFill>
          <a:ln w="9525">
            <a:noFill/>
            <a:round/>
            <a:headEnd/>
            <a:tailEnd/>
          </a:ln>
          <a:effectLst/>
        </p:spPr>
        <p:txBody>
          <a:bodyPr wrap="none" anchor="ctr"/>
          <a:lstStyle/>
          <a:p>
            <a:pPr algn="ctr"/>
            <a:r>
              <a:rPr lang="en-US" sz="2400" b="1" dirty="0">
                <a:solidFill>
                  <a:schemeClr val="bg1"/>
                </a:solidFill>
                <a:latin typeface="Arial" pitchFamily="34" charset="0"/>
                <a:cs typeface="Arial" pitchFamily="34" charset="0"/>
              </a:rPr>
              <a:t>2</a:t>
            </a:r>
          </a:p>
        </p:txBody>
      </p:sp>
      <p:sp>
        <p:nvSpPr>
          <p:cNvPr id="63493" name="Oval 5"/>
          <p:cNvSpPr>
            <a:spLocks noChangeArrowheads="1"/>
          </p:cNvSpPr>
          <p:nvPr/>
        </p:nvSpPr>
        <p:spPr bwMode="auto">
          <a:xfrm>
            <a:off x="2612474" y="2971799"/>
            <a:ext cx="435526" cy="445521"/>
          </a:xfrm>
          <a:prstGeom prst="ellipse">
            <a:avLst/>
          </a:prstGeom>
          <a:solidFill>
            <a:srgbClr val="FF0000"/>
          </a:solidFill>
          <a:ln w="9525">
            <a:noFill/>
            <a:round/>
            <a:headEnd/>
            <a:tailEnd/>
          </a:ln>
          <a:effectLst/>
        </p:spPr>
        <p:txBody>
          <a:bodyPr wrap="none" anchor="ctr"/>
          <a:lstStyle/>
          <a:p>
            <a:pPr algn="ctr"/>
            <a:r>
              <a:rPr lang="en-US" sz="2400" b="1">
                <a:solidFill>
                  <a:schemeClr val="bg1"/>
                </a:solidFill>
                <a:latin typeface="Arial" pitchFamily="34" charset="0"/>
                <a:cs typeface="Arial" pitchFamily="34" charset="0"/>
              </a:rPr>
              <a:t>3</a:t>
            </a:r>
          </a:p>
        </p:txBody>
      </p:sp>
      <p:sp>
        <p:nvSpPr>
          <p:cNvPr id="63494" name="Oval 6"/>
          <p:cNvSpPr>
            <a:spLocks noChangeArrowheads="1"/>
          </p:cNvSpPr>
          <p:nvPr/>
        </p:nvSpPr>
        <p:spPr bwMode="auto">
          <a:xfrm>
            <a:off x="2612474" y="4114799"/>
            <a:ext cx="435526" cy="445521"/>
          </a:xfrm>
          <a:prstGeom prst="ellipse">
            <a:avLst/>
          </a:prstGeom>
          <a:solidFill>
            <a:srgbClr val="FF0000"/>
          </a:solidFill>
          <a:ln w="9525">
            <a:noFill/>
            <a:round/>
            <a:headEnd/>
            <a:tailEnd/>
          </a:ln>
          <a:effectLst/>
        </p:spPr>
        <p:txBody>
          <a:bodyPr wrap="none" anchor="ctr"/>
          <a:lstStyle/>
          <a:p>
            <a:pPr algn="ctr"/>
            <a:r>
              <a:rPr lang="en-US" sz="2400" b="1">
                <a:solidFill>
                  <a:schemeClr val="bg1"/>
                </a:solidFill>
                <a:latin typeface="Arial" pitchFamily="34" charset="0"/>
                <a:cs typeface="Arial" pitchFamily="34" charset="0"/>
              </a:rPr>
              <a:t>4</a:t>
            </a:r>
          </a:p>
        </p:txBody>
      </p:sp>
      <p:cxnSp>
        <p:nvCxnSpPr>
          <p:cNvPr id="63495" name="AutoShape 7"/>
          <p:cNvCxnSpPr>
            <a:cxnSpLocks noChangeShapeType="1"/>
            <a:stCxn id="63491" idx="2"/>
            <a:endCxn id="63492" idx="1"/>
          </p:cNvCxnSpPr>
          <p:nvPr/>
        </p:nvCxnSpPr>
        <p:spPr bwMode="auto">
          <a:xfrm rot="10800000" flipV="1">
            <a:off x="999856" y="2356360"/>
            <a:ext cx="774419" cy="680684"/>
          </a:xfrm>
          <a:prstGeom prst="curvedConnector2">
            <a:avLst/>
          </a:prstGeom>
          <a:noFill/>
          <a:ln w="28575">
            <a:solidFill>
              <a:schemeClr val="tx1"/>
            </a:solidFill>
            <a:round/>
            <a:headEnd/>
            <a:tailEnd type="triangle" w="med" len="med"/>
          </a:ln>
          <a:effectLst/>
        </p:spPr>
      </p:cxnSp>
      <p:cxnSp>
        <p:nvCxnSpPr>
          <p:cNvPr id="63496" name="AutoShape 8"/>
          <p:cNvCxnSpPr>
            <a:cxnSpLocks noChangeShapeType="1"/>
            <a:stCxn id="63492" idx="6"/>
            <a:endCxn id="63491" idx="3"/>
          </p:cNvCxnSpPr>
          <p:nvPr/>
        </p:nvCxnSpPr>
        <p:spPr bwMode="auto">
          <a:xfrm flipV="1">
            <a:off x="1371600" y="2513875"/>
            <a:ext cx="466455" cy="680685"/>
          </a:xfrm>
          <a:prstGeom prst="curvedConnector2">
            <a:avLst/>
          </a:prstGeom>
          <a:noFill/>
          <a:ln w="28575">
            <a:solidFill>
              <a:schemeClr val="tx1"/>
            </a:solidFill>
            <a:round/>
            <a:headEnd/>
            <a:tailEnd type="triangle" w="med" len="med"/>
          </a:ln>
          <a:effectLst/>
        </p:spPr>
      </p:cxnSp>
      <p:cxnSp>
        <p:nvCxnSpPr>
          <p:cNvPr id="63497" name="AutoShape 9"/>
          <p:cNvCxnSpPr>
            <a:cxnSpLocks noChangeShapeType="1"/>
            <a:stCxn id="63491" idx="5"/>
            <a:endCxn id="63493" idx="1"/>
          </p:cNvCxnSpPr>
          <p:nvPr/>
        </p:nvCxnSpPr>
        <p:spPr bwMode="auto">
          <a:xfrm>
            <a:off x="2146019" y="2513875"/>
            <a:ext cx="530236" cy="523169"/>
          </a:xfrm>
          <a:prstGeom prst="straightConnector1">
            <a:avLst/>
          </a:prstGeom>
          <a:noFill/>
          <a:ln w="28575">
            <a:solidFill>
              <a:schemeClr val="tx1"/>
            </a:solidFill>
            <a:round/>
            <a:headEnd/>
            <a:tailEnd type="triangle" w="med" len="med"/>
          </a:ln>
          <a:effectLst/>
        </p:spPr>
      </p:cxnSp>
      <p:cxnSp>
        <p:nvCxnSpPr>
          <p:cNvPr id="63498" name="AutoShape 10"/>
          <p:cNvCxnSpPr>
            <a:cxnSpLocks noChangeShapeType="1"/>
          </p:cNvCxnSpPr>
          <p:nvPr/>
        </p:nvCxnSpPr>
        <p:spPr bwMode="auto">
          <a:xfrm>
            <a:off x="2703805" y="3387267"/>
            <a:ext cx="0" cy="783096"/>
          </a:xfrm>
          <a:prstGeom prst="straightConnector1">
            <a:avLst/>
          </a:prstGeom>
          <a:noFill/>
          <a:ln w="28575">
            <a:solidFill>
              <a:schemeClr val="tx1"/>
            </a:solidFill>
            <a:round/>
            <a:headEnd/>
            <a:tailEnd type="triangle" w="med" len="med"/>
          </a:ln>
          <a:effectLst/>
        </p:spPr>
      </p:cxnSp>
      <p:cxnSp>
        <p:nvCxnSpPr>
          <p:cNvPr id="63499" name="AutoShape 11"/>
          <p:cNvCxnSpPr>
            <a:cxnSpLocks noChangeShapeType="1"/>
            <a:stCxn id="63494" idx="7"/>
            <a:endCxn id="63493" idx="5"/>
          </p:cNvCxnSpPr>
          <p:nvPr/>
        </p:nvCxnSpPr>
        <p:spPr bwMode="auto">
          <a:xfrm flipV="1">
            <a:off x="2984219" y="3352075"/>
            <a:ext cx="0" cy="827969"/>
          </a:xfrm>
          <a:prstGeom prst="straightConnector1">
            <a:avLst/>
          </a:prstGeom>
          <a:noFill/>
          <a:ln w="28575">
            <a:solidFill>
              <a:schemeClr val="tx1"/>
            </a:solidFill>
            <a:round/>
            <a:headEnd/>
            <a:tailEnd type="triangle" w="med" len="med"/>
          </a:ln>
          <a:effectLst/>
        </p:spPr>
      </p:cxnSp>
      <p:sp>
        <p:nvSpPr>
          <p:cNvPr id="63500" name="Text Box 12"/>
          <p:cNvSpPr txBox="1">
            <a:spLocks noChangeArrowheads="1"/>
          </p:cNvSpPr>
          <p:nvPr/>
        </p:nvSpPr>
        <p:spPr bwMode="auto">
          <a:xfrm>
            <a:off x="4022725" y="1557338"/>
            <a:ext cx="4078361" cy="584775"/>
          </a:xfrm>
          <a:prstGeom prst="rect">
            <a:avLst/>
          </a:prstGeom>
          <a:noFill/>
          <a:ln w="9525">
            <a:noFill/>
            <a:miter lim="800000"/>
            <a:headEnd/>
            <a:tailEnd/>
          </a:ln>
          <a:effectLst/>
        </p:spPr>
        <p:txBody>
          <a:bodyPr wrap="none">
            <a:spAutoFit/>
          </a:bodyPr>
          <a:lstStyle/>
          <a:p>
            <a:r>
              <a:rPr lang="en-US" sz="3200" dirty="0">
                <a:latin typeface="Calibri" pitchFamily="34" charset="0"/>
                <a:cs typeface="Calibri" pitchFamily="34" charset="0"/>
              </a:rPr>
              <a:t>Suppose </a:t>
            </a:r>
            <a:r>
              <a:rPr lang="en-US" sz="3200" b="1" i="1" dirty="0">
                <a:solidFill>
                  <a:srgbClr val="FF0066"/>
                </a:solidFill>
                <a:latin typeface="Calibri" pitchFamily="34" charset="0"/>
                <a:cs typeface="Calibri" pitchFamily="34" charset="0"/>
              </a:rPr>
              <a:t>S</a:t>
            </a:r>
            <a:r>
              <a:rPr lang="en-US" sz="3200" b="1" dirty="0">
                <a:solidFill>
                  <a:srgbClr val="FF0066"/>
                </a:solidFill>
                <a:latin typeface="Calibri" pitchFamily="34" charset="0"/>
                <a:cs typeface="Calibri" pitchFamily="34" charset="0"/>
              </a:rPr>
              <a:t> = {1}</a:t>
            </a:r>
            <a:r>
              <a:rPr lang="en-US" sz="3200" dirty="0">
                <a:latin typeface="Calibri" pitchFamily="34" charset="0"/>
                <a:cs typeface="Calibri" pitchFamily="34" charset="0"/>
              </a:rPr>
              <a:t>, </a:t>
            </a:r>
            <a:r>
              <a:rPr lang="en-US" sz="3200" b="1" i="1" dirty="0">
                <a:solidFill>
                  <a:srgbClr val="0000FF"/>
                </a:solidFill>
                <a:latin typeface="Calibri" pitchFamily="34" charset="0"/>
                <a:cs typeface="Calibri" pitchFamily="34" charset="0"/>
                <a:sym typeface="Symbol" pitchFamily="18" charset="2"/>
              </a:rPr>
              <a:t></a:t>
            </a:r>
            <a:r>
              <a:rPr lang="en-US" sz="3200" b="1" dirty="0">
                <a:solidFill>
                  <a:srgbClr val="0000FF"/>
                </a:solidFill>
                <a:latin typeface="Calibri" pitchFamily="34" charset="0"/>
                <a:cs typeface="Calibri" pitchFamily="34" charset="0"/>
              </a:rPr>
              <a:t> = 0.8</a:t>
            </a:r>
          </a:p>
        </p:txBody>
      </p:sp>
      <p:grpSp>
        <p:nvGrpSpPr>
          <p:cNvPr id="2" name="Group 13"/>
          <p:cNvGrpSpPr>
            <a:grpSpLocks/>
          </p:cNvGrpSpPr>
          <p:nvPr/>
        </p:nvGrpSpPr>
        <p:grpSpPr bwMode="auto">
          <a:xfrm>
            <a:off x="3946525" y="2209800"/>
            <a:ext cx="4664075" cy="1828800"/>
            <a:chOff x="2630" y="1392"/>
            <a:chExt cx="2938" cy="1152"/>
          </a:xfrm>
        </p:grpSpPr>
        <p:sp>
          <p:nvSpPr>
            <p:cNvPr id="63502" name="Text Box 14"/>
            <p:cNvSpPr txBox="1">
              <a:spLocks noChangeArrowheads="1"/>
            </p:cNvSpPr>
            <p:nvPr/>
          </p:nvSpPr>
          <p:spPr bwMode="auto">
            <a:xfrm>
              <a:off x="2630" y="1412"/>
              <a:ext cx="2854" cy="1096"/>
            </a:xfrm>
            <a:prstGeom prst="rect">
              <a:avLst/>
            </a:prstGeom>
            <a:noFill/>
            <a:ln w="9525">
              <a:noFill/>
              <a:miter lim="800000"/>
              <a:headEnd/>
              <a:tailEnd/>
            </a:ln>
            <a:effectLst/>
          </p:spPr>
          <p:txBody>
            <a:bodyPr wrap="none">
              <a:spAutoFit/>
            </a:bodyPr>
            <a:lstStyle/>
            <a:p>
              <a:r>
                <a:rPr lang="en-US" sz="1800" b="1" dirty="0">
                  <a:solidFill>
                    <a:srgbClr val="0000FF"/>
                  </a:solidFill>
                  <a:latin typeface="Arial" pitchFamily="34" charset="0"/>
                  <a:cs typeface="Arial" pitchFamily="34" charset="0"/>
                </a:rPr>
                <a:t>Node	Iteration</a:t>
              </a:r>
            </a:p>
            <a:p>
              <a:r>
                <a:rPr lang="en-US" sz="1800" dirty="0">
                  <a:latin typeface="Arial" pitchFamily="34" charset="0"/>
                  <a:cs typeface="Arial" pitchFamily="34" charset="0"/>
                </a:rPr>
                <a:t>	</a:t>
              </a:r>
              <a:r>
                <a:rPr lang="en-US" sz="1800" b="1" dirty="0">
                  <a:latin typeface="Arial" pitchFamily="34" charset="0"/>
                  <a:cs typeface="Arial" pitchFamily="34" charset="0"/>
                </a:rPr>
                <a:t>0	1	2     …	stable</a:t>
              </a:r>
            </a:p>
            <a:p>
              <a:r>
                <a:rPr lang="en-US" sz="1800" dirty="0">
                  <a:latin typeface="Arial" pitchFamily="34" charset="0"/>
                  <a:cs typeface="Arial" pitchFamily="34" charset="0"/>
                </a:rPr>
                <a:t>1	0.25	0.4	0.28	0.294</a:t>
              </a:r>
            </a:p>
            <a:p>
              <a:r>
                <a:rPr lang="en-US" sz="1800" dirty="0">
                  <a:latin typeface="Arial" pitchFamily="34" charset="0"/>
                  <a:cs typeface="Arial" pitchFamily="34" charset="0"/>
                </a:rPr>
                <a:t>2	0.25	0.1	0.16	0.118</a:t>
              </a:r>
            </a:p>
            <a:p>
              <a:r>
                <a:rPr lang="en-US" sz="1800" dirty="0">
                  <a:latin typeface="Arial" pitchFamily="34" charset="0"/>
                  <a:cs typeface="Arial" pitchFamily="34" charset="0"/>
                </a:rPr>
                <a:t>3	0.25	0.3	0.32	0.327</a:t>
              </a:r>
            </a:p>
            <a:p>
              <a:r>
                <a:rPr lang="en-US" sz="1800" dirty="0">
                  <a:latin typeface="Arial" pitchFamily="34" charset="0"/>
                  <a:cs typeface="Arial" pitchFamily="34" charset="0"/>
                </a:rPr>
                <a:t>4	0.25	</a:t>
              </a:r>
              <a:r>
                <a:rPr lang="en-US" dirty="0">
                  <a:latin typeface="Arial" pitchFamily="34" charset="0"/>
                  <a:cs typeface="Arial" pitchFamily="34" charset="0"/>
                </a:rPr>
                <a:t>0.2</a:t>
              </a:r>
              <a:r>
                <a:rPr lang="en-US" sz="1800" dirty="0">
                  <a:latin typeface="Arial" pitchFamily="34" charset="0"/>
                  <a:cs typeface="Arial" pitchFamily="34" charset="0"/>
                </a:rPr>
                <a:t>	0.24	0.261</a:t>
              </a:r>
            </a:p>
          </p:txBody>
        </p:sp>
        <p:sp>
          <p:nvSpPr>
            <p:cNvPr id="63503" name="Line 15"/>
            <p:cNvSpPr>
              <a:spLocks noChangeShapeType="1"/>
            </p:cNvSpPr>
            <p:nvPr/>
          </p:nvSpPr>
          <p:spPr bwMode="auto">
            <a:xfrm>
              <a:off x="2640" y="1776"/>
              <a:ext cx="2928" cy="0"/>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sp>
          <p:nvSpPr>
            <p:cNvPr id="63504" name="Line 16"/>
            <p:cNvSpPr>
              <a:spLocks noChangeShapeType="1"/>
            </p:cNvSpPr>
            <p:nvPr/>
          </p:nvSpPr>
          <p:spPr bwMode="auto">
            <a:xfrm>
              <a:off x="3168" y="1392"/>
              <a:ext cx="0" cy="1152"/>
            </a:xfrm>
            <a:prstGeom prst="line">
              <a:avLst/>
            </a:prstGeom>
            <a:noFill/>
            <a:ln w="9525">
              <a:solidFill>
                <a:schemeClr val="tx1"/>
              </a:solidFill>
              <a:round/>
              <a:headEnd/>
              <a:tailEnd/>
            </a:ln>
            <a:effectLst/>
          </p:spPr>
          <p:txBody>
            <a:bodyPr/>
            <a:lstStyle/>
            <a:p>
              <a:endParaRPr lang="en-US">
                <a:latin typeface="Arial" pitchFamily="34" charset="0"/>
                <a:cs typeface="Arial" pitchFamily="34" charset="0"/>
              </a:endParaRPr>
            </a:p>
          </p:txBody>
        </p:sp>
      </p:grpSp>
      <p:grpSp>
        <p:nvGrpSpPr>
          <p:cNvPr id="3" name="Group 18"/>
          <p:cNvGrpSpPr>
            <a:grpSpLocks/>
          </p:cNvGrpSpPr>
          <p:nvPr/>
        </p:nvGrpSpPr>
        <p:grpSpPr bwMode="auto">
          <a:xfrm>
            <a:off x="1877899" y="1728323"/>
            <a:ext cx="604293" cy="445521"/>
            <a:chOff x="1200" y="864"/>
            <a:chExt cx="333" cy="240"/>
          </a:xfrm>
        </p:grpSpPr>
        <p:sp>
          <p:nvSpPr>
            <p:cNvPr id="63507" name="AutoShape 19"/>
            <p:cNvSpPr>
              <a:spLocks noChangeArrowheads="1"/>
            </p:cNvSpPr>
            <p:nvPr/>
          </p:nvSpPr>
          <p:spPr bwMode="auto">
            <a:xfrm>
              <a:off x="1200" y="864"/>
              <a:ext cx="96" cy="240"/>
            </a:xfrm>
            <a:prstGeom prst="downArrow">
              <a:avLst>
                <a:gd name="adj1" fmla="val 50000"/>
                <a:gd name="adj2" fmla="val 62500"/>
              </a:avLst>
            </a:prstGeom>
            <a:solidFill>
              <a:srgbClr val="0000FF"/>
            </a:solidFill>
            <a:ln w="9525">
              <a:noFill/>
              <a:miter lim="800000"/>
              <a:headEnd/>
              <a:tailEnd/>
            </a:ln>
            <a:effectLst/>
          </p:spPr>
          <p:txBody>
            <a:bodyPr vert="eaVert" wrap="none" anchor="ctr"/>
            <a:lstStyle/>
            <a:p>
              <a:endParaRPr lang="en-US" sz="2000">
                <a:latin typeface="Arial" pitchFamily="34" charset="0"/>
                <a:cs typeface="Arial" pitchFamily="34" charset="0"/>
              </a:endParaRPr>
            </a:p>
          </p:txBody>
        </p:sp>
        <p:sp>
          <p:nvSpPr>
            <p:cNvPr id="63508" name="Text Box 20"/>
            <p:cNvSpPr txBox="1">
              <a:spLocks noChangeArrowheads="1"/>
            </p:cNvSpPr>
            <p:nvPr/>
          </p:nvSpPr>
          <p:spPr bwMode="auto">
            <a:xfrm>
              <a:off x="1237" y="864"/>
              <a:ext cx="296" cy="213"/>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0.2</a:t>
              </a:r>
            </a:p>
          </p:txBody>
        </p:sp>
      </p:grpSp>
      <p:grpSp>
        <p:nvGrpSpPr>
          <p:cNvPr id="4" name="Group 21"/>
          <p:cNvGrpSpPr>
            <a:grpSpLocks/>
          </p:cNvGrpSpPr>
          <p:nvPr/>
        </p:nvGrpSpPr>
        <p:grpSpPr bwMode="auto">
          <a:xfrm>
            <a:off x="910034" y="2209892"/>
            <a:ext cx="2399021" cy="1633578"/>
            <a:chOff x="754" y="1159"/>
            <a:chExt cx="1322" cy="880"/>
          </a:xfrm>
        </p:grpSpPr>
        <p:sp>
          <p:nvSpPr>
            <p:cNvPr id="63510" name="Text Box 22"/>
            <p:cNvSpPr txBox="1">
              <a:spLocks noChangeArrowheads="1"/>
            </p:cNvSpPr>
            <p:nvPr/>
          </p:nvSpPr>
          <p:spPr bwMode="auto">
            <a:xfrm>
              <a:off x="1468" y="1248"/>
              <a:ext cx="259" cy="182"/>
            </a:xfrm>
            <a:prstGeom prst="rect">
              <a:avLst/>
            </a:prstGeom>
            <a:noFill/>
            <a:ln w="9525">
              <a:noFill/>
              <a:miter lim="800000"/>
              <a:headEnd/>
              <a:tailEnd/>
            </a:ln>
            <a:effectLst/>
          </p:spPr>
          <p:txBody>
            <a:bodyPr wrap="none">
              <a:spAutoFit/>
            </a:bodyPr>
            <a:lstStyle/>
            <a:p>
              <a:r>
                <a:rPr lang="en-US" sz="1600" dirty="0">
                  <a:latin typeface="Arial" pitchFamily="34" charset="0"/>
                  <a:cs typeface="Arial" pitchFamily="34" charset="0"/>
                </a:rPr>
                <a:t>0.5</a:t>
              </a:r>
            </a:p>
          </p:txBody>
        </p:sp>
        <p:sp>
          <p:nvSpPr>
            <p:cNvPr id="63511" name="Text Box 23"/>
            <p:cNvSpPr txBox="1">
              <a:spLocks noChangeArrowheads="1"/>
            </p:cNvSpPr>
            <p:nvPr/>
          </p:nvSpPr>
          <p:spPr bwMode="auto">
            <a:xfrm>
              <a:off x="754" y="1159"/>
              <a:ext cx="259" cy="182"/>
            </a:xfrm>
            <a:prstGeom prst="rect">
              <a:avLst/>
            </a:prstGeom>
            <a:noFill/>
            <a:ln w="9525">
              <a:noFill/>
              <a:miter lim="800000"/>
              <a:headEnd/>
              <a:tailEnd/>
            </a:ln>
            <a:effectLst/>
          </p:spPr>
          <p:txBody>
            <a:bodyPr wrap="none">
              <a:spAutoFit/>
            </a:bodyPr>
            <a:lstStyle/>
            <a:p>
              <a:r>
                <a:rPr lang="en-US" sz="1600">
                  <a:latin typeface="Arial" pitchFamily="34" charset="0"/>
                  <a:cs typeface="Arial" pitchFamily="34" charset="0"/>
                </a:rPr>
                <a:t>0.5</a:t>
              </a:r>
            </a:p>
          </p:txBody>
        </p:sp>
        <p:sp>
          <p:nvSpPr>
            <p:cNvPr id="63512" name="Text Box 24"/>
            <p:cNvSpPr txBox="1">
              <a:spLocks noChangeArrowheads="1"/>
            </p:cNvSpPr>
            <p:nvPr/>
          </p:nvSpPr>
          <p:spPr bwMode="auto">
            <a:xfrm>
              <a:off x="1198" y="1488"/>
              <a:ext cx="164" cy="182"/>
            </a:xfrm>
            <a:prstGeom prst="rect">
              <a:avLst/>
            </a:prstGeom>
            <a:noFill/>
            <a:ln w="9525">
              <a:noFill/>
              <a:miter lim="800000"/>
              <a:headEnd/>
              <a:tailEnd/>
            </a:ln>
            <a:effectLst/>
          </p:spPr>
          <p:txBody>
            <a:bodyPr wrap="none">
              <a:spAutoFit/>
            </a:bodyPr>
            <a:lstStyle/>
            <a:p>
              <a:r>
                <a:rPr lang="en-US" sz="1600" dirty="0">
                  <a:latin typeface="Arial" pitchFamily="34" charset="0"/>
                  <a:cs typeface="Arial" pitchFamily="34" charset="0"/>
                </a:rPr>
                <a:t>1</a:t>
              </a:r>
            </a:p>
          </p:txBody>
        </p:sp>
        <p:sp>
          <p:nvSpPr>
            <p:cNvPr id="63513" name="Text Box 25"/>
            <p:cNvSpPr txBox="1">
              <a:spLocks noChangeArrowheads="1"/>
            </p:cNvSpPr>
            <p:nvPr/>
          </p:nvSpPr>
          <p:spPr bwMode="auto">
            <a:xfrm>
              <a:off x="1589" y="1816"/>
              <a:ext cx="164" cy="182"/>
            </a:xfrm>
            <a:prstGeom prst="rect">
              <a:avLst/>
            </a:prstGeom>
            <a:noFill/>
            <a:ln w="9525">
              <a:noFill/>
              <a:miter lim="800000"/>
              <a:headEnd/>
              <a:tailEnd/>
            </a:ln>
            <a:effectLst/>
          </p:spPr>
          <p:txBody>
            <a:bodyPr wrap="none">
              <a:spAutoFit/>
            </a:bodyPr>
            <a:lstStyle/>
            <a:p>
              <a:r>
                <a:rPr lang="en-US" sz="1600" dirty="0">
                  <a:latin typeface="Arial" pitchFamily="34" charset="0"/>
                  <a:cs typeface="Arial" pitchFamily="34" charset="0"/>
                </a:rPr>
                <a:t>1</a:t>
              </a:r>
            </a:p>
          </p:txBody>
        </p:sp>
        <p:sp>
          <p:nvSpPr>
            <p:cNvPr id="63514" name="Text Box 26"/>
            <p:cNvSpPr txBox="1">
              <a:spLocks noChangeArrowheads="1"/>
            </p:cNvSpPr>
            <p:nvPr/>
          </p:nvSpPr>
          <p:spPr bwMode="auto">
            <a:xfrm>
              <a:off x="1912" y="1857"/>
              <a:ext cx="164" cy="182"/>
            </a:xfrm>
            <a:prstGeom prst="rect">
              <a:avLst/>
            </a:prstGeom>
            <a:noFill/>
            <a:ln w="9525">
              <a:noFill/>
              <a:miter lim="800000"/>
              <a:headEnd/>
              <a:tailEnd/>
            </a:ln>
            <a:effectLst/>
          </p:spPr>
          <p:txBody>
            <a:bodyPr wrap="none">
              <a:spAutoFit/>
            </a:bodyPr>
            <a:lstStyle/>
            <a:p>
              <a:r>
                <a:rPr lang="en-US" sz="1600" dirty="0">
                  <a:latin typeface="Arial" pitchFamily="34" charset="0"/>
                  <a:cs typeface="Arial" pitchFamily="34" charset="0"/>
                </a:rPr>
                <a:t>1</a:t>
              </a:r>
            </a:p>
          </p:txBody>
        </p:sp>
      </p:grpSp>
      <p:grpSp>
        <p:nvGrpSpPr>
          <p:cNvPr id="5" name="Group 27"/>
          <p:cNvGrpSpPr>
            <a:grpSpLocks/>
          </p:cNvGrpSpPr>
          <p:nvPr/>
        </p:nvGrpSpPr>
        <p:grpSpPr bwMode="auto">
          <a:xfrm>
            <a:off x="682239" y="2499660"/>
            <a:ext cx="2756516" cy="1613158"/>
            <a:chOff x="646" y="1329"/>
            <a:chExt cx="1519" cy="869"/>
          </a:xfrm>
        </p:grpSpPr>
        <p:sp>
          <p:nvSpPr>
            <p:cNvPr id="63516" name="Text Box 28"/>
            <p:cNvSpPr txBox="1">
              <a:spLocks noChangeArrowheads="1"/>
            </p:cNvSpPr>
            <p:nvPr/>
          </p:nvSpPr>
          <p:spPr bwMode="auto">
            <a:xfrm>
              <a:off x="646" y="1329"/>
              <a:ext cx="259" cy="182"/>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0.4</a:t>
              </a:r>
            </a:p>
          </p:txBody>
        </p:sp>
        <p:sp>
          <p:nvSpPr>
            <p:cNvPr id="63517" name="Text Box 29"/>
            <p:cNvSpPr txBox="1">
              <a:spLocks noChangeArrowheads="1"/>
            </p:cNvSpPr>
            <p:nvPr/>
          </p:nvSpPr>
          <p:spPr bwMode="auto">
            <a:xfrm>
              <a:off x="1612" y="1378"/>
              <a:ext cx="259" cy="182"/>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0.4</a:t>
              </a:r>
            </a:p>
          </p:txBody>
        </p:sp>
        <p:sp>
          <p:nvSpPr>
            <p:cNvPr id="63518" name="Text Box 30"/>
            <p:cNvSpPr txBox="1">
              <a:spLocks noChangeArrowheads="1"/>
            </p:cNvSpPr>
            <p:nvPr/>
          </p:nvSpPr>
          <p:spPr bwMode="auto">
            <a:xfrm>
              <a:off x="1008" y="1699"/>
              <a:ext cx="259" cy="182"/>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0.8</a:t>
              </a:r>
            </a:p>
          </p:txBody>
        </p:sp>
        <p:sp>
          <p:nvSpPr>
            <p:cNvPr id="63519" name="Text Box 31"/>
            <p:cNvSpPr txBox="1">
              <a:spLocks noChangeArrowheads="1"/>
            </p:cNvSpPr>
            <p:nvPr/>
          </p:nvSpPr>
          <p:spPr bwMode="auto">
            <a:xfrm>
              <a:off x="1528" y="2016"/>
              <a:ext cx="259" cy="182"/>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0.8</a:t>
              </a:r>
            </a:p>
          </p:txBody>
        </p:sp>
        <p:sp>
          <p:nvSpPr>
            <p:cNvPr id="63520" name="Text Box 32"/>
            <p:cNvSpPr txBox="1">
              <a:spLocks noChangeArrowheads="1"/>
            </p:cNvSpPr>
            <p:nvPr/>
          </p:nvSpPr>
          <p:spPr bwMode="auto">
            <a:xfrm>
              <a:off x="1906" y="2016"/>
              <a:ext cx="259" cy="182"/>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0.8</a:t>
              </a:r>
            </a:p>
          </p:txBody>
        </p:sp>
      </p:grpSp>
      <p:sp>
        <p:nvSpPr>
          <p:cNvPr id="34" name="Slide Number Placeholder 33"/>
          <p:cNvSpPr>
            <a:spLocks noGrp="1"/>
          </p:cNvSpPr>
          <p:nvPr>
            <p:ph type="sldNum" sz="quarter" idx="12"/>
          </p:nvPr>
        </p:nvSpPr>
        <p:spPr/>
        <p:txBody>
          <a:bodyPr/>
          <a:lstStyle/>
          <a:p>
            <a:fld id="{19B12225-5612-419B-A8D5-4B8EEE4C217E}" type="slidenum">
              <a:rPr lang="en-US" smtClean="0"/>
              <a:pPr/>
              <a:t>71</a:t>
            </a:fld>
            <a:endParaRPr lang="en-US"/>
          </a:p>
        </p:txBody>
      </p:sp>
      <p:sp>
        <p:nvSpPr>
          <p:cNvPr id="35" name="Footer Placeholder 34"/>
          <p:cNvSpPr>
            <a:spLocks noGrp="1"/>
          </p:cNvSpPr>
          <p:nvPr>
            <p:ph type="ftr" sz="quarter" idx="11"/>
          </p:nvPr>
        </p:nvSpPr>
        <p:spPr/>
        <p:txBody>
          <a:bodyPr/>
          <a:lstStyle/>
          <a:p>
            <a:r>
              <a:rPr lang="nn-NO"/>
              <a:t>J. Leskovec, A. Rajaraman, J. Ullman: Mining of Massive Datasets, http://www.mmds.org</a:t>
            </a:r>
            <a:endParaRPr lang="en-US"/>
          </a:p>
        </p:txBody>
      </p:sp>
      <p:sp>
        <p:nvSpPr>
          <p:cNvPr id="6" name="TextBox 5"/>
          <p:cNvSpPr txBox="1"/>
          <p:nvPr/>
        </p:nvSpPr>
        <p:spPr>
          <a:xfrm>
            <a:off x="6061905" y="4157008"/>
            <a:ext cx="2991525" cy="2554545"/>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S={1,2,3,4},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=0.8:</a:t>
            </a:r>
          </a:p>
          <a:p>
            <a:r>
              <a:rPr lang="en-US" sz="2000" b="1" dirty="0">
                <a:solidFill>
                  <a:srgbClr val="008000"/>
                </a:solidFill>
                <a:latin typeface="Arial" pitchFamily="34" charset="0"/>
                <a:cs typeface="Arial" pitchFamily="34" charset="0"/>
              </a:rPr>
              <a:t>r</a:t>
            </a:r>
            <a:r>
              <a:rPr lang="en-US" sz="2000" dirty="0">
                <a:solidFill>
                  <a:srgbClr val="008000"/>
                </a:solidFill>
                <a:latin typeface="Arial" pitchFamily="34" charset="0"/>
                <a:cs typeface="Arial" pitchFamily="34" charset="0"/>
              </a:rPr>
              <a:t>=[0.13, 0.10, 0.39, 0.36]</a:t>
            </a:r>
          </a:p>
          <a:p>
            <a:r>
              <a:rPr lang="en-US" sz="2000" b="1" dirty="0">
                <a:solidFill>
                  <a:srgbClr val="008000"/>
                </a:solidFill>
                <a:latin typeface="Arial" pitchFamily="34" charset="0"/>
                <a:cs typeface="Arial" pitchFamily="34" charset="0"/>
              </a:rPr>
              <a:t>S={1,2,3} ,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=0.8:</a:t>
            </a:r>
          </a:p>
          <a:p>
            <a:r>
              <a:rPr lang="en-US" sz="2000" b="1" dirty="0">
                <a:solidFill>
                  <a:srgbClr val="008000"/>
                </a:solidFill>
                <a:latin typeface="Arial" pitchFamily="34" charset="0"/>
                <a:cs typeface="Arial" pitchFamily="34" charset="0"/>
              </a:rPr>
              <a:t>r</a:t>
            </a:r>
            <a:r>
              <a:rPr lang="en-US" sz="2000" dirty="0">
                <a:solidFill>
                  <a:srgbClr val="008000"/>
                </a:solidFill>
                <a:latin typeface="Arial" pitchFamily="34" charset="0"/>
                <a:cs typeface="Arial" pitchFamily="34" charset="0"/>
              </a:rPr>
              <a:t>=[0.17, 0.13, 0.38, 0.30]</a:t>
            </a:r>
          </a:p>
          <a:p>
            <a:r>
              <a:rPr lang="en-US" sz="2000" b="1" dirty="0">
                <a:solidFill>
                  <a:srgbClr val="008000"/>
                </a:solidFill>
                <a:latin typeface="Arial" pitchFamily="34" charset="0"/>
                <a:cs typeface="Arial" pitchFamily="34" charset="0"/>
              </a:rPr>
              <a:t>S={1,2} ,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=0.8:</a:t>
            </a:r>
          </a:p>
          <a:p>
            <a:r>
              <a:rPr lang="en-US" sz="2000" b="1" dirty="0">
                <a:solidFill>
                  <a:srgbClr val="008000"/>
                </a:solidFill>
                <a:latin typeface="Arial" pitchFamily="34" charset="0"/>
                <a:cs typeface="Arial" pitchFamily="34" charset="0"/>
              </a:rPr>
              <a:t>r</a:t>
            </a:r>
            <a:r>
              <a:rPr lang="en-US" sz="2000" dirty="0">
                <a:solidFill>
                  <a:srgbClr val="008000"/>
                </a:solidFill>
                <a:latin typeface="Arial" pitchFamily="34" charset="0"/>
                <a:cs typeface="Arial" pitchFamily="34" charset="0"/>
              </a:rPr>
              <a:t>=[0.26, 0.20, 0.29, 0.23]</a:t>
            </a:r>
          </a:p>
          <a:p>
            <a:r>
              <a:rPr lang="en-US" sz="2000" b="1" dirty="0">
                <a:solidFill>
                  <a:srgbClr val="008000"/>
                </a:solidFill>
                <a:latin typeface="Arial" pitchFamily="34" charset="0"/>
                <a:cs typeface="Arial" pitchFamily="34" charset="0"/>
              </a:rPr>
              <a:t>S={1} ,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=0.8:</a:t>
            </a:r>
          </a:p>
          <a:p>
            <a:r>
              <a:rPr lang="en-US" sz="2000" b="1" dirty="0">
                <a:solidFill>
                  <a:srgbClr val="008000"/>
                </a:solidFill>
                <a:latin typeface="Arial" pitchFamily="34" charset="0"/>
                <a:cs typeface="Arial" pitchFamily="34" charset="0"/>
              </a:rPr>
              <a:t>r</a:t>
            </a:r>
            <a:r>
              <a:rPr lang="en-US" sz="2000" dirty="0">
                <a:solidFill>
                  <a:srgbClr val="008000"/>
                </a:solidFill>
                <a:latin typeface="Arial" pitchFamily="34" charset="0"/>
                <a:cs typeface="Arial" pitchFamily="34" charset="0"/>
              </a:rPr>
              <a:t>=[0.29, 0.11, 0.32, 0.26]</a:t>
            </a:r>
          </a:p>
        </p:txBody>
      </p:sp>
      <p:sp>
        <p:nvSpPr>
          <p:cNvPr id="38" name="TextBox 37"/>
          <p:cNvSpPr txBox="1"/>
          <p:nvPr/>
        </p:nvSpPr>
        <p:spPr>
          <a:xfrm>
            <a:off x="2988700" y="4724400"/>
            <a:ext cx="2991525" cy="1938992"/>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S={1},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=0.90:</a:t>
            </a:r>
          </a:p>
          <a:p>
            <a:r>
              <a:rPr lang="en-US" sz="2000" b="1" dirty="0">
                <a:solidFill>
                  <a:srgbClr val="008000"/>
                </a:solidFill>
                <a:latin typeface="Arial" pitchFamily="34" charset="0"/>
                <a:cs typeface="Arial" pitchFamily="34" charset="0"/>
              </a:rPr>
              <a:t>r</a:t>
            </a:r>
            <a:r>
              <a:rPr lang="en-US" sz="2000" dirty="0">
                <a:solidFill>
                  <a:srgbClr val="008000"/>
                </a:solidFill>
                <a:latin typeface="Arial" pitchFamily="34" charset="0"/>
                <a:cs typeface="Arial" pitchFamily="34" charset="0"/>
              </a:rPr>
              <a:t>=[0.17, 0.07, 0.40, 0.36]</a:t>
            </a:r>
          </a:p>
          <a:p>
            <a:r>
              <a:rPr lang="en-US" sz="2000" b="1" dirty="0">
                <a:solidFill>
                  <a:srgbClr val="008000"/>
                </a:solidFill>
                <a:latin typeface="Arial" pitchFamily="34" charset="0"/>
                <a:cs typeface="Arial" pitchFamily="34" charset="0"/>
              </a:rPr>
              <a:t>S={1} ,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=0.8:</a:t>
            </a:r>
          </a:p>
          <a:p>
            <a:r>
              <a:rPr lang="en-US" sz="2000" b="1" dirty="0">
                <a:solidFill>
                  <a:srgbClr val="008000"/>
                </a:solidFill>
                <a:latin typeface="Arial" pitchFamily="34" charset="0"/>
                <a:cs typeface="Arial" pitchFamily="34" charset="0"/>
              </a:rPr>
              <a:t>r</a:t>
            </a:r>
            <a:r>
              <a:rPr lang="en-US" sz="2000" dirty="0">
                <a:solidFill>
                  <a:srgbClr val="008000"/>
                </a:solidFill>
                <a:latin typeface="Arial" pitchFamily="34" charset="0"/>
                <a:cs typeface="Arial" pitchFamily="34" charset="0"/>
              </a:rPr>
              <a:t>=[0.29, 0.11, 0.32, 0.26]</a:t>
            </a:r>
          </a:p>
          <a:p>
            <a:r>
              <a:rPr lang="en-US" sz="2000" b="1" dirty="0">
                <a:solidFill>
                  <a:srgbClr val="008000"/>
                </a:solidFill>
                <a:latin typeface="Arial" pitchFamily="34" charset="0"/>
                <a:cs typeface="Arial" pitchFamily="34" charset="0"/>
              </a:rPr>
              <a:t>S={1},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=0.70:</a:t>
            </a:r>
          </a:p>
          <a:p>
            <a:r>
              <a:rPr lang="en-US" sz="2000" b="1" dirty="0">
                <a:solidFill>
                  <a:srgbClr val="008000"/>
                </a:solidFill>
                <a:latin typeface="Arial" pitchFamily="34" charset="0"/>
                <a:cs typeface="Arial" pitchFamily="34" charset="0"/>
              </a:rPr>
              <a:t>r</a:t>
            </a:r>
            <a:r>
              <a:rPr lang="en-US" sz="2000" dirty="0">
                <a:solidFill>
                  <a:srgbClr val="008000"/>
                </a:solidFill>
                <a:latin typeface="Arial" pitchFamily="34" charset="0"/>
                <a:cs typeface="Arial" pitchFamily="34" charset="0"/>
              </a:rPr>
              <a:t>=[0.39, 0.14, 0.27, 0.19]</a:t>
            </a:r>
          </a:p>
        </p:txBody>
      </p:sp>
    </p:spTree>
    <p:extLst>
      <p:ext uri="{BB962C8B-B14F-4D97-AF65-F5344CB8AC3E}">
        <p14:creationId xmlns:p14="http://schemas.microsoft.com/office/powerpoint/2010/main" val="38611462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5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0" grpId="0"/>
      <p:bldP spid="6" grpId="0"/>
      <p:bldP spid="3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65538" name="Rectangle 2"/>
          <p:cNvSpPr>
            <a:spLocks noGrp="1" noChangeArrowheads="1"/>
          </p:cNvSpPr>
          <p:nvPr>
            <p:ph type="title"/>
          </p:nvPr>
        </p:nvSpPr>
        <p:spPr/>
        <p:txBody>
          <a:bodyPr/>
          <a:lstStyle/>
          <a:p>
            <a:r>
              <a:rPr lang="en-US" dirty="0"/>
              <a:t>Discovering the Topic Vector S</a:t>
            </a:r>
          </a:p>
        </p:txBody>
      </p:sp>
      <p:sp>
        <p:nvSpPr>
          <p:cNvPr id="65539" name="Rectangle 3"/>
          <p:cNvSpPr>
            <a:spLocks noGrp="1" noChangeArrowheads="1"/>
          </p:cNvSpPr>
          <p:nvPr>
            <p:ph type="body" idx="1"/>
          </p:nvPr>
        </p:nvSpPr>
        <p:spPr>
          <a:xfrm>
            <a:off x="457200" y="1295400"/>
            <a:ext cx="8534400" cy="5257801"/>
          </a:xfrm>
        </p:spPr>
        <p:txBody>
          <a:bodyPr>
            <a:normAutofit/>
          </a:bodyPr>
          <a:lstStyle/>
          <a:p>
            <a:r>
              <a:rPr lang="en-US" b="1" dirty="0">
                <a:solidFill>
                  <a:srgbClr val="0000FF"/>
                </a:solidFill>
              </a:rPr>
              <a:t>Create different </a:t>
            </a:r>
            <a:r>
              <a:rPr lang="en-US" b="1" dirty="0" err="1">
                <a:solidFill>
                  <a:srgbClr val="0000FF"/>
                </a:solidFill>
              </a:rPr>
              <a:t>PageRanks</a:t>
            </a:r>
            <a:r>
              <a:rPr lang="en-US" b="1" dirty="0">
                <a:solidFill>
                  <a:srgbClr val="0000FF"/>
                </a:solidFill>
              </a:rPr>
              <a:t> for different topics</a:t>
            </a:r>
          </a:p>
          <a:p>
            <a:pPr lvl="1">
              <a:lnSpc>
                <a:spcPct val="90000"/>
              </a:lnSpc>
            </a:pPr>
            <a:r>
              <a:rPr lang="en-US" dirty="0"/>
              <a:t>The 16 DMOZ top-level categories:</a:t>
            </a:r>
          </a:p>
          <a:p>
            <a:pPr lvl="2">
              <a:lnSpc>
                <a:spcPct val="90000"/>
              </a:lnSpc>
            </a:pPr>
            <a:r>
              <a:rPr lang="en-US" dirty="0"/>
              <a:t>arts, business, sports,…</a:t>
            </a:r>
          </a:p>
          <a:p>
            <a:pPr>
              <a:lnSpc>
                <a:spcPct val="90000"/>
              </a:lnSpc>
            </a:pPr>
            <a:r>
              <a:rPr lang="en-US" b="1" dirty="0">
                <a:solidFill>
                  <a:srgbClr val="D60093"/>
                </a:solidFill>
              </a:rPr>
              <a:t>Which topic ranking to use?</a:t>
            </a:r>
          </a:p>
          <a:p>
            <a:pPr lvl="1"/>
            <a:r>
              <a:rPr lang="en-US" dirty="0"/>
              <a:t>User can pick from a menu</a:t>
            </a:r>
          </a:p>
          <a:p>
            <a:pPr lvl="1"/>
            <a:r>
              <a:rPr lang="en-US" dirty="0"/>
              <a:t>Classify query into a topic</a:t>
            </a:r>
          </a:p>
          <a:p>
            <a:pPr lvl="1"/>
            <a:r>
              <a:rPr lang="en-US" dirty="0"/>
              <a:t>Can use the </a:t>
            </a:r>
            <a:r>
              <a:rPr lang="en-US" b="1" dirty="0">
                <a:solidFill>
                  <a:srgbClr val="0000FF"/>
                </a:solidFill>
              </a:rPr>
              <a:t>context</a:t>
            </a:r>
            <a:r>
              <a:rPr lang="en-US" dirty="0">
                <a:solidFill>
                  <a:srgbClr val="0000FF"/>
                </a:solidFill>
              </a:rPr>
              <a:t> </a:t>
            </a:r>
            <a:r>
              <a:rPr lang="en-US" dirty="0"/>
              <a:t>of the query</a:t>
            </a:r>
          </a:p>
          <a:p>
            <a:pPr lvl="2"/>
            <a:r>
              <a:rPr lang="en-US" dirty="0"/>
              <a:t>E.g., query is launched from a web page talking about a known topic</a:t>
            </a:r>
          </a:p>
          <a:p>
            <a:pPr lvl="2"/>
            <a:r>
              <a:rPr lang="en-US" dirty="0"/>
              <a:t>History of queries e.g., “basketball” followed by “Jordan”</a:t>
            </a:r>
          </a:p>
          <a:p>
            <a:pPr lvl="1"/>
            <a:r>
              <a:rPr lang="en-US" dirty="0"/>
              <a:t>User context, e.g., user’s bookmarks, …</a:t>
            </a:r>
          </a:p>
          <a:p>
            <a:pPr>
              <a:lnSpc>
                <a:spcPct val="90000"/>
              </a:lnSpc>
            </a:pPr>
            <a:endParaRPr lang="en-US" dirty="0"/>
          </a:p>
          <a:p>
            <a:pPr>
              <a:lnSpc>
                <a:spcPct val="90000"/>
              </a:lnSpc>
            </a:pP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72</a:t>
            </a:fld>
            <a:endParaRPr lang="en-US"/>
          </a:p>
        </p:txBody>
      </p:sp>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Tree>
    <p:extLst>
      <p:ext uri="{BB962C8B-B14F-4D97-AF65-F5344CB8AC3E}">
        <p14:creationId xmlns:p14="http://schemas.microsoft.com/office/powerpoint/2010/main" val="3243007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53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53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53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5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7" name="Title 6"/>
          <p:cNvSpPr>
            <a:spLocks noGrp="1"/>
          </p:cNvSpPr>
          <p:nvPr>
            <p:ph type="ctrTitle"/>
          </p:nvPr>
        </p:nvSpPr>
        <p:spPr/>
        <p:txBody>
          <a:bodyPr>
            <a:normAutofit/>
          </a:bodyPr>
          <a:lstStyle/>
          <a:p>
            <a:r>
              <a:rPr lang="en-US" sz="4400" dirty="0"/>
              <a:t>Application to Measuring Proximity in Graphs</a:t>
            </a:r>
            <a:endParaRPr lang="en-US" dirty="0"/>
          </a:p>
        </p:txBody>
      </p:sp>
      <p:sp>
        <p:nvSpPr>
          <p:cNvPr id="8" name="Subtitle 7"/>
          <p:cNvSpPr>
            <a:spLocks noGrp="1"/>
          </p:cNvSpPr>
          <p:nvPr>
            <p:ph type="subTitle" idx="1"/>
          </p:nvPr>
        </p:nvSpPr>
        <p:spPr>
          <a:xfrm>
            <a:off x="685800" y="4672584"/>
            <a:ext cx="8077200" cy="1499616"/>
          </a:xfrm>
        </p:spPr>
        <p:txBody>
          <a:bodyPr>
            <a:normAutofit/>
          </a:bodyPr>
          <a:lstStyle/>
          <a:p>
            <a:r>
              <a:rPr lang="en-US" sz="2800" b="1" dirty="0"/>
              <a:t>Random Walk with Restarts: S is a single element</a:t>
            </a:r>
          </a:p>
          <a:p>
            <a:endParaRPr lang="en-US" sz="2800" dirty="0"/>
          </a:p>
        </p:txBody>
      </p:sp>
    </p:spTree>
    <p:extLst>
      <p:ext uri="{BB962C8B-B14F-4D97-AF65-F5344CB8AC3E}">
        <p14:creationId xmlns:p14="http://schemas.microsoft.com/office/powerpoint/2010/main" val="1621814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027" name="Rectangle 2"/>
          <p:cNvSpPr>
            <a:spLocks noGrp="1" noChangeArrowheads="1"/>
          </p:cNvSpPr>
          <p:nvPr>
            <p:ph type="title"/>
          </p:nvPr>
        </p:nvSpPr>
        <p:spPr/>
        <p:txBody>
          <a:bodyPr/>
          <a:lstStyle/>
          <a:p>
            <a:pPr eaLnBrk="1" hangingPunct="1"/>
            <a:r>
              <a:rPr lang="en-US" altLang="zh-CN" dirty="0"/>
              <a:t>Proximity on Graphs</a:t>
            </a:r>
            <a:endParaRPr lang="en-US" dirty="0"/>
          </a:p>
        </p:txBody>
      </p:sp>
      <p:graphicFrame>
        <p:nvGraphicFramePr>
          <p:cNvPr id="1026" name="Object 4"/>
          <p:cNvGraphicFramePr>
            <a:graphicFrameLocks noGrp="1" noChangeAspect="1"/>
          </p:cNvGraphicFramePr>
          <p:nvPr>
            <p:ph idx="1"/>
          </p:nvPr>
        </p:nvGraphicFramePr>
        <p:xfrm>
          <a:off x="1979613" y="1676400"/>
          <a:ext cx="5183187" cy="4208463"/>
        </p:xfrm>
        <a:graphic>
          <a:graphicData uri="http://schemas.openxmlformats.org/presentationml/2006/ole">
            <mc:AlternateContent xmlns:mc="http://schemas.openxmlformats.org/markup-compatibility/2006">
              <mc:Choice xmlns:v="urn:schemas-microsoft-com:vml" Requires="v">
                <p:oleObj spid="_x0000_s1031" name="Visio" r:id="rId4" imgW="5183124" imgH="4207764" progId="">
                  <p:embed/>
                </p:oleObj>
              </mc:Choice>
              <mc:Fallback>
                <p:oleObj name="Visio" r:id="rId4" imgW="5183124" imgH="4207764" progId="">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676400"/>
                        <a:ext cx="5183187" cy="420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Text Box 6"/>
          <p:cNvSpPr txBox="1">
            <a:spLocks noChangeArrowheads="1"/>
          </p:cNvSpPr>
          <p:nvPr/>
        </p:nvSpPr>
        <p:spPr bwMode="auto">
          <a:xfrm>
            <a:off x="746125" y="5968425"/>
            <a:ext cx="7628627" cy="584775"/>
          </a:xfrm>
          <a:prstGeom prst="rect">
            <a:avLst/>
          </a:prstGeom>
          <a:noFill/>
          <a:ln w="9525">
            <a:noFill/>
            <a:miter lim="800000"/>
            <a:headEnd/>
            <a:tailEnd/>
          </a:ln>
        </p:spPr>
        <p:txBody>
          <a:bodyPr wrap="none">
            <a:spAutoFit/>
          </a:bodyPr>
          <a:lstStyle/>
          <a:p>
            <a:r>
              <a:rPr lang="en-US" altLang="zh-CN" sz="3200" b="1" dirty="0">
                <a:solidFill>
                  <a:srgbClr val="FF0066"/>
                </a:solidFill>
              </a:rPr>
              <a:t>a.k.a.: Relevance, Closeness, ‘Similarity’…</a:t>
            </a:r>
            <a:endParaRPr lang="en-US" sz="3200" b="1" dirty="0">
              <a:solidFill>
                <a:srgbClr val="FF0066"/>
              </a:solidFill>
            </a:endParaRPr>
          </a:p>
        </p:txBody>
      </p:sp>
      <p:sp>
        <p:nvSpPr>
          <p:cNvPr id="6" name="TextBox 7"/>
          <p:cNvSpPr txBox="1">
            <a:spLocks noChangeArrowheads="1"/>
          </p:cNvSpPr>
          <p:nvPr/>
        </p:nvSpPr>
        <p:spPr bwMode="auto">
          <a:xfrm>
            <a:off x="6934200" y="11113"/>
            <a:ext cx="2202591" cy="369332"/>
          </a:xfrm>
          <a:prstGeom prst="rect">
            <a:avLst/>
          </a:prstGeom>
          <a:noFill/>
          <a:ln w="9525">
            <a:noFill/>
            <a:miter lim="800000"/>
            <a:headEnd/>
            <a:tailEnd/>
          </a:ln>
        </p:spPr>
        <p:txBody>
          <a:bodyPr wrap="none">
            <a:spAutoFit/>
          </a:bodyPr>
          <a:lstStyle/>
          <a:p>
            <a:r>
              <a:rPr lang="en-US" dirty="0">
                <a:solidFill>
                  <a:schemeClr val="bg1"/>
                </a:solidFill>
                <a:latin typeface="Corbel" pitchFamily="34" charset="0"/>
              </a:rPr>
              <a:t>[Tong-</a:t>
            </a:r>
            <a:r>
              <a:rPr lang="en-US" dirty="0" err="1">
                <a:solidFill>
                  <a:schemeClr val="bg1"/>
                </a:solidFill>
                <a:latin typeface="Corbel" pitchFamily="34" charset="0"/>
              </a:rPr>
              <a:t>Faloutsos</a:t>
            </a:r>
            <a:r>
              <a:rPr lang="en-US" dirty="0">
                <a:solidFill>
                  <a:schemeClr val="bg1"/>
                </a:solidFill>
                <a:latin typeface="Corbel" pitchFamily="34" charset="0"/>
              </a:rPr>
              <a:t>, ‘06]</a:t>
            </a:r>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74</a:t>
            </a:fld>
            <a:endParaRPr lang="en-US"/>
          </a:p>
        </p:txBody>
      </p:sp>
    </p:spTree>
    <p:extLst>
      <p:ext uri="{BB962C8B-B14F-4D97-AF65-F5344CB8AC3E}">
        <p14:creationId xmlns:p14="http://schemas.microsoft.com/office/powerpoint/2010/main" val="1619995855"/>
      </p:ext>
    </p:extLst>
  </p:cSld>
  <p:clrMapOvr>
    <a:masterClrMapping/>
  </p:clrMapOvr>
  <p:transition advTm="11921"/>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normAutofit/>
          </a:bodyPr>
          <a:lstStyle/>
          <a:p>
            <a:r>
              <a:rPr lang="en-US" dirty="0"/>
              <a:t>Good proximity measure?</a:t>
            </a:r>
          </a:p>
        </p:txBody>
      </p:sp>
      <p:sp>
        <p:nvSpPr>
          <p:cNvPr id="3" name="Content Placeholder 2"/>
          <p:cNvSpPr>
            <a:spLocks noGrp="1"/>
          </p:cNvSpPr>
          <p:nvPr>
            <p:ph idx="1"/>
          </p:nvPr>
        </p:nvSpPr>
        <p:spPr/>
        <p:txBody>
          <a:bodyPr>
            <a:normAutofit/>
          </a:bodyPr>
          <a:lstStyle/>
          <a:p>
            <a:r>
              <a:rPr lang="en-US" b="1" dirty="0">
                <a:solidFill>
                  <a:srgbClr val="0000FF"/>
                </a:solidFill>
              </a:rPr>
              <a:t>Shortest path is not good:</a:t>
            </a:r>
          </a:p>
          <a:p>
            <a:endParaRPr lang="en-US" dirty="0"/>
          </a:p>
          <a:p>
            <a:endParaRPr lang="en-US" dirty="0"/>
          </a:p>
          <a:p>
            <a:endParaRPr lang="en-US" dirty="0"/>
          </a:p>
          <a:p>
            <a:endParaRPr lang="en-US" dirty="0"/>
          </a:p>
          <a:p>
            <a:endParaRPr lang="en-US" dirty="0"/>
          </a:p>
          <a:p>
            <a:endParaRPr lang="en-US" dirty="0"/>
          </a:p>
          <a:p>
            <a:endParaRPr lang="en-US" dirty="0"/>
          </a:p>
          <a:p>
            <a:r>
              <a:rPr lang="en-US" b="1" dirty="0"/>
              <a:t>No effect of degree-1 nodes (E, F, G)!</a:t>
            </a:r>
          </a:p>
          <a:p>
            <a:r>
              <a:rPr lang="en-US" dirty="0"/>
              <a:t>Multi-faceted relationships</a:t>
            </a:r>
          </a:p>
          <a:p>
            <a:endParaRPr lang="en-US" altLang="zh-CN" dirty="0"/>
          </a:p>
          <a:p>
            <a:endParaRPr lang="en-US" dirty="0"/>
          </a:p>
        </p:txBody>
      </p:sp>
      <p:pic>
        <p:nvPicPr>
          <p:cNvPr id="65539" name="Picture 3"/>
          <p:cNvPicPr>
            <a:picLocks noChangeAspect="1" noChangeArrowheads="1"/>
          </p:cNvPicPr>
          <p:nvPr/>
        </p:nvPicPr>
        <p:blipFill>
          <a:blip r:embed="rId2" cstate="print"/>
          <a:srcRect/>
          <a:stretch>
            <a:fillRect/>
          </a:stretch>
        </p:blipFill>
        <p:spPr bwMode="auto">
          <a:xfrm>
            <a:off x="1143000" y="2140510"/>
            <a:ext cx="3657600" cy="2736290"/>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5549552" y="2140510"/>
            <a:ext cx="3289648" cy="2514600"/>
          </a:xfrm>
          <a:prstGeom prst="rect">
            <a:avLst/>
          </a:prstGeom>
          <a:noFill/>
          <a:ln w="9525">
            <a:noFill/>
            <a:miter lim="800000"/>
            <a:headEnd/>
            <a:tailEnd/>
          </a:ln>
        </p:spPr>
      </p:pic>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10" name="Slide Number Placeholder 9"/>
          <p:cNvSpPr>
            <a:spLocks noGrp="1"/>
          </p:cNvSpPr>
          <p:nvPr>
            <p:ph type="sldNum" sz="quarter" idx="12"/>
          </p:nvPr>
        </p:nvSpPr>
        <p:spPr/>
        <p:txBody>
          <a:bodyPr/>
          <a:lstStyle/>
          <a:p>
            <a:fld id="{19B12225-5612-419B-A8D5-4B8EEE4C217E}" type="slidenum">
              <a:rPr lang="en-US" smtClean="0"/>
              <a:pPr/>
              <a:t>75</a:t>
            </a:fld>
            <a:endParaRPr lang="en-US"/>
          </a:p>
        </p:txBody>
      </p:sp>
    </p:spTree>
    <p:extLst>
      <p:ext uri="{BB962C8B-B14F-4D97-AF65-F5344CB8AC3E}">
        <p14:creationId xmlns:p14="http://schemas.microsoft.com/office/powerpoint/2010/main" val="3539892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Good proximity measure?</a:t>
            </a:r>
          </a:p>
        </p:txBody>
      </p:sp>
      <p:sp>
        <p:nvSpPr>
          <p:cNvPr id="3" name="Content Placeholder 2"/>
          <p:cNvSpPr>
            <a:spLocks noGrp="1"/>
          </p:cNvSpPr>
          <p:nvPr>
            <p:ph idx="1"/>
          </p:nvPr>
        </p:nvSpPr>
        <p:spPr/>
        <p:txBody>
          <a:bodyPr/>
          <a:lstStyle/>
          <a:p>
            <a:r>
              <a:rPr lang="en-US" b="1" dirty="0">
                <a:solidFill>
                  <a:srgbClr val="0000FF"/>
                </a:solidFill>
              </a:rPr>
              <a:t>Network flow is not good:</a:t>
            </a:r>
          </a:p>
          <a:p>
            <a:endParaRPr lang="en-US" dirty="0"/>
          </a:p>
          <a:p>
            <a:endParaRPr lang="en-US" dirty="0"/>
          </a:p>
          <a:p>
            <a:endParaRPr lang="en-US" dirty="0"/>
          </a:p>
          <a:p>
            <a:endParaRPr lang="en-US" dirty="0"/>
          </a:p>
          <a:p>
            <a:endParaRPr lang="en-US" dirty="0"/>
          </a:p>
          <a:p>
            <a:endParaRPr lang="en-US" dirty="0"/>
          </a:p>
          <a:p>
            <a:r>
              <a:rPr lang="en-US" b="1" dirty="0">
                <a:solidFill>
                  <a:srgbClr val="FF0066"/>
                </a:solidFill>
              </a:rPr>
              <a:t>Does not punish long paths</a:t>
            </a:r>
          </a:p>
        </p:txBody>
      </p:sp>
      <p:pic>
        <p:nvPicPr>
          <p:cNvPr id="66564" name="Picture 4"/>
          <p:cNvPicPr>
            <a:picLocks noChangeAspect="1" noChangeArrowheads="1"/>
          </p:cNvPicPr>
          <p:nvPr/>
        </p:nvPicPr>
        <p:blipFill>
          <a:blip r:embed="rId2" cstate="print"/>
          <a:srcRect/>
          <a:stretch>
            <a:fillRect/>
          </a:stretch>
        </p:blipFill>
        <p:spPr bwMode="auto">
          <a:xfrm>
            <a:off x="1962150" y="2286000"/>
            <a:ext cx="5219700" cy="2428875"/>
          </a:xfrm>
          <a:prstGeom prst="rect">
            <a:avLst/>
          </a:prstGeom>
          <a:noFill/>
          <a:ln w="9525">
            <a:noFill/>
            <a:miter lim="800000"/>
            <a:headEnd/>
            <a:tailEnd/>
          </a:ln>
        </p:spPr>
      </p:pic>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76</a:t>
            </a:fld>
            <a:endParaRPr lang="en-US"/>
          </a:p>
        </p:txBody>
      </p:sp>
    </p:spTree>
    <p:extLst>
      <p:ext uri="{BB962C8B-B14F-4D97-AF65-F5344CB8AC3E}">
        <p14:creationId xmlns:p14="http://schemas.microsoft.com/office/powerpoint/2010/main" val="899749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051" name="Rectangle 2"/>
          <p:cNvSpPr>
            <a:spLocks noGrp="1" noChangeArrowheads="1"/>
          </p:cNvSpPr>
          <p:nvPr>
            <p:ph type="title"/>
          </p:nvPr>
        </p:nvSpPr>
        <p:spPr/>
        <p:txBody>
          <a:bodyPr>
            <a:normAutofit fontScale="90000"/>
          </a:bodyPr>
          <a:lstStyle/>
          <a:p>
            <a:pPr eaLnBrk="1" hangingPunct="1"/>
            <a:r>
              <a:rPr lang="en-US" altLang="zh-CN" dirty="0"/>
              <a:t>What is good notion of proximity?</a:t>
            </a:r>
            <a:endParaRPr lang="en-US" dirty="0"/>
          </a:p>
        </p:txBody>
      </p:sp>
      <p:graphicFrame>
        <p:nvGraphicFramePr>
          <p:cNvPr id="2050" name="Object 3"/>
          <p:cNvGraphicFramePr>
            <a:graphicFrameLocks noGrp="1" noChangeAspect="1"/>
          </p:cNvGraphicFramePr>
          <p:nvPr>
            <p:ph idx="1"/>
          </p:nvPr>
        </p:nvGraphicFramePr>
        <p:xfrm>
          <a:off x="303213" y="1735137"/>
          <a:ext cx="5183187" cy="4208463"/>
        </p:xfrm>
        <a:graphic>
          <a:graphicData uri="http://schemas.openxmlformats.org/presentationml/2006/ole">
            <mc:AlternateContent xmlns:mc="http://schemas.openxmlformats.org/markup-compatibility/2006">
              <mc:Choice xmlns:v="urn:schemas-microsoft-com:vml" Requires="v">
                <p:oleObj spid="_x0000_s2055" name="Visio" r:id="rId5" imgW="5183124" imgH="4207764" progId="">
                  <p:embed/>
                </p:oleObj>
              </mc:Choice>
              <mc:Fallback>
                <p:oleObj name="Visio" r:id="rId5" imgW="5183124" imgH="4207764" progId="">
                  <p:embed/>
                  <p:pic>
                    <p:nvPicPr>
                      <p:cNvPr id="205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213" y="1735137"/>
                        <a:ext cx="5183187" cy="420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 Box 4"/>
          <p:cNvSpPr txBox="1">
            <a:spLocks noChangeArrowheads="1"/>
          </p:cNvSpPr>
          <p:nvPr/>
        </p:nvSpPr>
        <p:spPr bwMode="auto">
          <a:xfrm>
            <a:off x="5562600" y="3352800"/>
            <a:ext cx="3581400" cy="3416320"/>
          </a:xfrm>
          <a:prstGeom prst="rect">
            <a:avLst/>
          </a:prstGeom>
          <a:noFill/>
          <a:ln w="9525">
            <a:noFill/>
            <a:miter lim="800000"/>
            <a:headEnd/>
            <a:tailEnd/>
          </a:ln>
        </p:spPr>
        <p:txBody>
          <a:bodyPr wrap="square">
            <a:spAutoFit/>
          </a:bodyPr>
          <a:lstStyle/>
          <a:p>
            <a:pPr>
              <a:lnSpc>
                <a:spcPct val="150000"/>
              </a:lnSpc>
              <a:buFontTx/>
              <a:buChar char="•"/>
            </a:pPr>
            <a:r>
              <a:rPr lang="en-US" altLang="zh-CN" sz="2400" b="1" dirty="0">
                <a:solidFill>
                  <a:srgbClr val="0000FF"/>
                </a:solidFill>
              </a:rPr>
              <a:t> Multiple connections</a:t>
            </a:r>
          </a:p>
          <a:p>
            <a:pPr>
              <a:lnSpc>
                <a:spcPct val="150000"/>
              </a:lnSpc>
              <a:buFontTx/>
              <a:buChar char="•"/>
            </a:pPr>
            <a:r>
              <a:rPr lang="en-US" altLang="zh-CN" sz="2400" b="1" dirty="0">
                <a:solidFill>
                  <a:srgbClr val="0000FF"/>
                </a:solidFill>
              </a:rPr>
              <a:t>  Quality of connection</a:t>
            </a:r>
          </a:p>
          <a:p>
            <a:pPr lvl="1">
              <a:lnSpc>
                <a:spcPct val="150000"/>
              </a:lnSpc>
              <a:buFontTx/>
              <a:buChar char="•"/>
            </a:pPr>
            <a:r>
              <a:rPr lang="en-US" altLang="zh-CN" sz="2400" b="1" dirty="0">
                <a:solidFill>
                  <a:srgbClr val="0000FF"/>
                </a:solidFill>
              </a:rPr>
              <a:t> Direct &amp; Indirect connections</a:t>
            </a:r>
          </a:p>
          <a:p>
            <a:pPr lvl="1">
              <a:lnSpc>
                <a:spcPct val="150000"/>
              </a:lnSpc>
              <a:buFontTx/>
              <a:buChar char="•"/>
            </a:pPr>
            <a:r>
              <a:rPr lang="en-US" altLang="zh-CN" sz="2400" b="1" dirty="0">
                <a:solidFill>
                  <a:srgbClr val="0000FF"/>
                </a:solidFill>
              </a:rPr>
              <a:t> Length, Degree, Weight…</a:t>
            </a:r>
            <a:endParaRPr lang="en-US" sz="2400" b="1" dirty="0">
              <a:solidFill>
                <a:srgbClr val="0000FF"/>
              </a:solidFill>
              <a:ea typeface="宋体" pitchFamily="27" charset="-122"/>
            </a:endParaRPr>
          </a:p>
        </p:txBody>
      </p:sp>
      <p:sp>
        <p:nvSpPr>
          <p:cNvPr id="7174" name="Freeform 6"/>
          <p:cNvSpPr>
            <a:spLocks/>
          </p:cNvSpPr>
          <p:nvPr/>
        </p:nvSpPr>
        <p:spPr bwMode="auto">
          <a:xfrm>
            <a:off x="1066800" y="2870200"/>
            <a:ext cx="3886200" cy="622300"/>
          </a:xfrm>
          <a:custGeom>
            <a:avLst/>
            <a:gdLst>
              <a:gd name="T0" fmla="*/ 0 w 2448"/>
              <a:gd name="T1" fmla="*/ 2147483647 h 392"/>
              <a:gd name="T2" fmla="*/ 2147483647 w 2448"/>
              <a:gd name="T3" fmla="*/ 2147483647 h 392"/>
              <a:gd name="T4" fmla="*/ 2147483647 w 2448"/>
              <a:gd name="T5" fmla="*/ 2147483647 h 392"/>
              <a:gd name="T6" fmla="*/ 2147483647 w 2448"/>
              <a:gd name="T7" fmla="*/ 2147483647 h 392"/>
              <a:gd name="T8" fmla="*/ 0 60000 65536"/>
              <a:gd name="T9" fmla="*/ 0 60000 65536"/>
              <a:gd name="T10" fmla="*/ 0 60000 65536"/>
              <a:gd name="T11" fmla="*/ 0 60000 65536"/>
              <a:gd name="T12" fmla="*/ 0 w 2448"/>
              <a:gd name="T13" fmla="*/ 0 h 392"/>
              <a:gd name="T14" fmla="*/ 2448 w 2448"/>
              <a:gd name="T15" fmla="*/ 392 h 392"/>
            </a:gdLst>
            <a:ahLst/>
            <a:cxnLst>
              <a:cxn ang="T8">
                <a:pos x="T0" y="T1"/>
              </a:cxn>
              <a:cxn ang="T9">
                <a:pos x="T2" y="T3"/>
              </a:cxn>
              <a:cxn ang="T10">
                <a:pos x="T4" y="T5"/>
              </a:cxn>
              <a:cxn ang="T11">
                <a:pos x="T6" y="T7"/>
              </a:cxn>
            </a:cxnLst>
            <a:rect l="T12" t="T13" r="T14" b="T15"/>
            <a:pathLst>
              <a:path w="2448" h="392">
                <a:moveTo>
                  <a:pt x="0" y="256"/>
                </a:moveTo>
                <a:cubicBezTo>
                  <a:pt x="112" y="324"/>
                  <a:pt x="224" y="392"/>
                  <a:pt x="480" y="352"/>
                </a:cubicBezTo>
                <a:cubicBezTo>
                  <a:pt x="736" y="312"/>
                  <a:pt x="1208" y="32"/>
                  <a:pt x="1536" y="16"/>
                </a:cubicBezTo>
                <a:cubicBezTo>
                  <a:pt x="1864" y="0"/>
                  <a:pt x="2156" y="128"/>
                  <a:pt x="2448" y="256"/>
                </a:cubicBezTo>
              </a:path>
            </a:pathLst>
          </a:custGeom>
          <a:noFill/>
          <a:ln w="38100">
            <a:solidFill>
              <a:srgbClr val="FF0000"/>
            </a:solidFill>
            <a:round/>
            <a:headEnd/>
            <a:tailEnd/>
          </a:ln>
        </p:spPr>
        <p:txBody>
          <a:bodyPr/>
          <a:lstStyle/>
          <a:p>
            <a:endParaRPr lang="en-US"/>
          </a:p>
        </p:txBody>
      </p:sp>
      <p:sp>
        <p:nvSpPr>
          <p:cNvPr id="7175" name="Freeform 7"/>
          <p:cNvSpPr>
            <a:spLocks/>
          </p:cNvSpPr>
          <p:nvPr/>
        </p:nvSpPr>
        <p:spPr bwMode="auto">
          <a:xfrm>
            <a:off x="990600" y="1879600"/>
            <a:ext cx="3962400" cy="1092200"/>
          </a:xfrm>
          <a:custGeom>
            <a:avLst/>
            <a:gdLst>
              <a:gd name="T0" fmla="*/ 0 w 2496"/>
              <a:gd name="T1" fmla="*/ 2147483647 h 688"/>
              <a:gd name="T2" fmla="*/ 2147483647 w 2496"/>
              <a:gd name="T3" fmla="*/ 2147483647 h 688"/>
              <a:gd name="T4" fmla="*/ 2147483647 w 2496"/>
              <a:gd name="T5" fmla="*/ 2147483647 h 688"/>
              <a:gd name="T6" fmla="*/ 2147483647 w 2496"/>
              <a:gd name="T7" fmla="*/ 2147483647 h 688"/>
              <a:gd name="T8" fmla="*/ 2147483647 w 2496"/>
              <a:gd name="T9" fmla="*/ 2147483647 h 688"/>
              <a:gd name="T10" fmla="*/ 0 60000 65536"/>
              <a:gd name="T11" fmla="*/ 0 60000 65536"/>
              <a:gd name="T12" fmla="*/ 0 60000 65536"/>
              <a:gd name="T13" fmla="*/ 0 60000 65536"/>
              <a:gd name="T14" fmla="*/ 0 60000 65536"/>
              <a:gd name="T15" fmla="*/ 0 w 2496"/>
              <a:gd name="T16" fmla="*/ 0 h 688"/>
              <a:gd name="T17" fmla="*/ 2496 w 2496"/>
              <a:gd name="T18" fmla="*/ 688 h 688"/>
            </a:gdLst>
            <a:ahLst/>
            <a:cxnLst>
              <a:cxn ang="T10">
                <a:pos x="T0" y="T1"/>
              </a:cxn>
              <a:cxn ang="T11">
                <a:pos x="T2" y="T3"/>
              </a:cxn>
              <a:cxn ang="T12">
                <a:pos x="T4" y="T5"/>
              </a:cxn>
              <a:cxn ang="T13">
                <a:pos x="T6" y="T7"/>
              </a:cxn>
              <a:cxn ang="T14">
                <a:pos x="T8" y="T9"/>
              </a:cxn>
            </a:cxnLst>
            <a:rect l="T15" t="T16" r="T17" b="T18"/>
            <a:pathLst>
              <a:path w="2496" h="688">
                <a:moveTo>
                  <a:pt x="0" y="688"/>
                </a:moveTo>
                <a:cubicBezTo>
                  <a:pt x="176" y="436"/>
                  <a:pt x="352" y="184"/>
                  <a:pt x="576" y="112"/>
                </a:cubicBezTo>
                <a:cubicBezTo>
                  <a:pt x="800" y="40"/>
                  <a:pt x="1160" y="264"/>
                  <a:pt x="1344" y="256"/>
                </a:cubicBezTo>
                <a:cubicBezTo>
                  <a:pt x="1528" y="248"/>
                  <a:pt x="1488" y="0"/>
                  <a:pt x="1680" y="64"/>
                </a:cubicBezTo>
                <a:cubicBezTo>
                  <a:pt x="1872" y="128"/>
                  <a:pt x="2360" y="544"/>
                  <a:pt x="2496" y="640"/>
                </a:cubicBezTo>
              </a:path>
            </a:pathLst>
          </a:custGeom>
          <a:noFill/>
          <a:ln w="38100">
            <a:solidFill>
              <a:srgbClr val="FF0000"/>
            </a:solidFill>
            <a:round/>
            <a:headEnd/>
            <a:tailEnd/>
          </a:ln>
        </p:spPr>
        <p:txBody>
          <a:bodyPr/>
          <a:lstStyle/>
          <a:p>
            <a:endParaRPr lang="en-US"/>
          </a:p>
        </p:txBody>
      </p:sp>
      <p:sp>
        <p:nvSpPr>
          <p:cNvPr id="7176" name="Freeform 8"/>
          <p:cNvSpPr>
            <a:spLocks/>
          </p:cNvSpPr>
          <p:nvPr/>
        </p:nvSpPr>
        <p:spPr bwMode="auto">
          <a:xfrm>
            <a:off x="914400" y="3581400"/>
            <a:ext cx="3886200" cy="723900"/>
          </a:xfrm>
          <a:custGeom>
            <a:avLst/>
            <a:gdLst>
              <a:gd name="T0" fmla="*/ 0 w 2448"/>
              <a:gd name="T1" fmla="*/ 0 h 456"/>
              <a:gd name="T2" fmla="*/ 2147483647 w 2448"/>
              <a:gd name="T3" fmla="*/ 2147483647 h 456"/>
              <a:gd name="T4" fmla="*/ 2147483647 w 2448"/>
              <a:gd name="T5" fmla="*/ 2147483647 h 456"/>
              <a:gd name="T6" fmla="*/ 2147483647 w 2448"/>
              <a:gd name="T7" fmla="*/ 2147483647 h 456"/>
              <a:gd name="T8" fmla="*/ 2147483647 w 2448"/>
              <a:gd name="T9" fmla="*/ 0 h 456"/>
              <a:gd name="T10" fmla="*/ 0 60000 65536"/>
              <a:gd name="T11" fmla="*/ 0 60000 65536"/>
              <a:gd name="T12" fmla="*/ 0 60000 65536"/>
              <a:gd name="T13" fmla="*/ 0 60000 65536"/>
              <a:gd name="T14" fmla="*/ 0 60000 65536"/>
              <a:gd name="T15" fmla="*/ 0 w 2448"/>
              <a:gd name="T16" fmla="*/ 0 h 456"/>
              <a:gd name="T17" fmla="*/ 2448 w 2448"/>
              <a:gd name="T18" fmla="*/ 456 h 456"/>
            </a:gdLst>
            <a:ahLst/>
            <a:cxnLst>
              <a:cxn ang="T10">
                <a:pos x="T0" y="T1"/>
              </a:cxn>
              <a:cxn ang="T11">
                <a:pos x="T2" y="T3"/>
              </a:cxn>
              <a:cxn ang="T12">
                <a:pos x="T4" y="T5"/>
              </a:cxn>
              <a:cxn ang="T13">
                <a:pos x="T6" y="T7"/>
              </a:cxn>
              <a:cxn ang="T14">
                <a:pos x="T8" y="T9"/>
              </a:cxn>
            </a:cxnLst>
            <a:rect l="T15" t="T16" r="T17" b="T18"/>
            <a:pathLst>
              <a:path w="2448" h="456">
                <a:moveTo>
                  <a:pt x="0" y="0"/>
                </a:moveTo>
                <a:cubicBezTo>
                  <a:pt x="168" y="132"/>
                  <a:pt x="336" y="264"/>
                  <a:pt x="528" y="336"/>
                </a:cubicBezTo>
                <a:cubicBezTo>
                  <a:pt x="720" y="408"/>
                  <a:pt x="960" y="424"/>
                  <a:pt x="1152" y="432"/>
                </a:cubicBezTo>
                <a:cubicBezTo>
                  <a:pt x="1344" y="440"/>
                  <a:pt x="1464" y="456"/>
                  <a:pt x="1680" y="384"/>
                </a:cubicBezTo>
                <a:cubicBezTo>
                  <a:pt x="1896" y="312"/>
                  <a:pt x="2172" y="156"/>
                  <a:pt x="2448" y="0"/>
                </a:cubicBezTo>
              </a:path>
            </a:pathLst>
          </a:custGeom>
          <a:noFill/>
          <a:ln w="38100">
            <a:solidFill>
              <a:srgbClr val="FF0000"/>
            </a:solidFill>
            <a:round/>
            <a:headEnd/>
            <a:tailEnd/>
          </a:ln>
        </p:spPr>
        <p:txBody>
          <a:bodyPr/>
          <a:lstStyle/>
          <a:p>
            <a:endParaRPr lang="en-US"/>
          </a:p>
        </p:txBody>
      </p:sp>
      <p:sp>
        <p:nvSpPr>
          <p:cNvPr id="7177" name="Freeform 9"/>
          <p:cNvSpPr>
            <a:spLocks/>
          </p:cNvSpPr>
          <p:nvPr/>
        </p:nvSpPr>
        <p:spPr bwMode="auto">
          <a:xfrm>
            <a:off x="1066800" y="2882900"/>
            <a:ext cx="3505200" cy="469900"/>
          </a:xfrm>
          <a:custGeom>
            <a:avLst/>
            <a:gdLst>
              <a:gd name="T0" fmla="*/ 0 w 2448"/>
              <a:gd name="T1" fmla="*/ 2147483647 h 392"/>
              <a:gd name="T2" fmla="*/ 2147483647 w 2448"/>
              <a:gd name="T3" fmla="*/ 2147483647 h 392"/>
              <a:gd name="T4" fmla="*/ 2147483647 w 2448"/>
              <a:gd name="T5" fmla="*/ 2147483647 h 392"/>
              <a:gd name="T6" fmla="*/ 2147483647 w 2448"/>
              <a:gd name="T7" fmla="*/ 2147483647 h 392"/>
              <a:gd name="T8" fmla="*/ 0 60000 65536"/>
              <a:gd name="T9" fmla="*/ 0 60000 65536"/>
              <a:gd name="T10" fmla="*/ 0 60000 65536"/>
              <a:gd name="T11" fmla="*/ 0 60000 65536"/>
              <a:gd name="T12" fmla="*/ 0 w 2448"/>
              <a:gd name="T13" fmla="*/ 0 h 392"/>
              <a:gd name="T14" fmla="*/ 2448 w 2448"/>
              <a:gd name="T15" fmla="*/ 392 h 392"/>
            </a:gdLst>
            <a:ahLst/>
            <a:cxnLst>
              <a:cxn ang="T8">
                <a:pos x="T0" y="T1"/>
              </a:cxn>
              <a:cxn ang="T9">
                <a:pos x="T2" y="T3"/>
              </a:cxn>
              <a:cxn ang="T10">
                <a:pos x="T4" y="T5"/>
              </a:cxn>
              <a:cxn ang="T11">
                <a:pos x="T6" y="T7"/>
              </a:cxn>
            </a:cxnLst>
            <a:rect l="T12" t="T13" r="T14" b="T15"/>
            <a:pathLst>
              <a:path w="2448" h="392">
                <a:moveTo>
                  <a:pt x="0" y="256"/>
                </a:moveTo>
                <a:cubicBezTo>
                  <a:pt x="112" y="324"/>
                  <a:pt x="224" y="392"/>
                  <a:pt x="480" y="352"/>
                </a:cubicBezTo>
                <a:cubicBezTo>
                  <a:pt x="736" y="312"/>
                  <a:pt x="1208" y="32"/>
                  <a:pt x="1536" y="16"/>
                </a:cubicBezTo>
                <a:cubicBezTo>
                  <a:pt x="1864" y="0"/>
                  <a:pt x="2156" y="128"/>
                  <a:pt x="2448" y="256"/>
                </a:cubicBezTo>
              </a:path>
            </a:pathLst>
          </a:custGeom>
          <a:noFill/>
          <a:ln w="190500">
            <a:solidFill>
              <a:srgbClr val="FF0000"/>
            </a:solidFill>
            <a:round/>
            <a:headEnd/>
            <a:tailEnd/>
          </a:ln>
        </p:spPr>
        <p:txBody>
          <a:bodyPr/>
          <a:lstStyle/>
          <a:p>
            <a:endParaRPr lang="en-US"/>
          </a:p>
        </p:txBody>
      </p:sp>
      <p:sp>
        <p:nvSpPr>
          <p:cNvPr id="2057" name="Text Box 10"/>
          <p:cNvSpPr txBox="1">
            <a:spLocks noChangeArrowheads="1"/>
          </p:cNvSpPr>
          <p:nvPr/>
        </p:nvSpPr>
        <p:spPr bwMode="auto">
          <a:xfrm>
            <a:off x="762000" y="4495800"/>
            <a:ext cx="184150" cy="366713"/>
          </a:xfrm>
          <a:prstGeom prst="rect">
            <a:avLst/>
          </a:prstGeom>
          <a:noFill/>
          <a:ln w="9525">
            <a:noFill/>
            <a:miter lim="800000"/>
            <a:headEnd/>
            <a:tailEnd/>
          </a:ln>
        </p:spPr>
        <p:txBody>
          <a:bodyPr wrap="none">
            <a:spAutoFit/>
          </a:bodyPr>
          <a:lstStyle/>
          <a:p>
            <a:endParaRPr lang="en-US"/>
          </a:p>
        </p:txBody>
      </p:sp>
      <p:sp>
        <p:nvSpPr>
          <p:cNvPr id="7179" name="Text Box 11"/>
          <p:cNvSpPr txBox="1">
            <a:spLocks noChangeArrowheads="1"/>
          </p:cNvSpPr>
          <p:nvPr/>
        </p:nvSpPr>
        <p:spPr bwMode="auto">
          <a:xfrm>
            <a:off x="3276600" y="4267200"/>
            <a:ext cx="590550" cy="579438"/>
          </a:xfrm>
          <a:prstGeom prst="rect">
            <a:avLst/>
          </a:prstGeom>
          <a:noFill/>
          <a:ln w="9525">
            <a:noFill/>
            <a:miter lim="800000"/>
            <a:headEnd/>
            <a:tailEnd/>
          </a:ln>
        </p:spPr>
        <p:txBody>
          <a:bodyPr wrap="none">
            <a:spAutoFit/>
          </a:bodyPr>
          <a:lstStyle/>
          <a:p>
            <a:r>
              <a:rPr lang="en-US" altLang="zh-CN" sz="3200" b="1">
                <a:solidFill>
                  <a:srgbClr val="FF3300"/>
                </a:solidFill>
              </a:rPr>
              <a:t>…</a:t>
            </a:r>
            <a:endParaRPr lang="en-US" sz="3200" b="1">
              <a:solidFill>
                <a:srgbClr val="FF3300"/>
              </a:solidFill>
            </a:endParaRPr>
          </a:p>
        </p:txBody>
      </p:sp>
      <p:sp>
        <p:nvSpPr>
          <p:cNvPr id="7183" name="Freeform 15"/>
          <p:cNvSpPr>
            <a:spLocks/>
          </p:cNvSpPr>
          <p:nvPr/>
        </p:nvSpPr>
        <p:spPr bwMode="auto">
          <a:xfrm>
            <a:off x="914400" y="3581400"/>
            <a:ext cx="3886200" cy="1828800"/>
          </a:xfrm>
          <a:custGeom>
            <a:avLst/>
            <a:gdLst>
              <a:gd name="T0" fmla="*/ 0 w 2448"/>
              <a:gd name="T1" fmla="*/ 0 h 1152"/>
              <a:gd name="T2" fmla="*/ 2147483647 w 2448"/>
              <a:gd name="T3" fmla="*/ 2147483647 h 1152"/>
              <a:gd name="T4" fmla="*/ 2147483647 w 2448"/>
              <a:gd name="T5" fmla="*/ 2147483647 h 1152"/>
              <a:gd name="T6" fmla="*/ 2147483647 w 2448"/>
              <a:gd name="T7" fmla="*/ 2147483647 h 1152"/>
              <a:gd name="T8" fmla="*/ 2147483647 w 2448"/>
              <a:gd name="T9" fmla="*/ 2147483647 h 1152"/>
              <a:gd name="T10" fmla="*/ 2147483647 w 2448"/>
              <a:gd name="T11" fmla="*/ 2147483647 h 1152"/>
              <a:gd name="T12" fmla="*/ 2147483647 w 2448"/>
              <a:gd name="T13" fmla="*/ 2147483647 h 1152"/>
              <a:gd name="T14" fmla="*/ 2147483647 w 2448"/>
              <a:gd name="T15" fmla="*/ 2147483647 h 1152"/>
              <a:gd name="T16" fmla="*/ 2147483647 w 2448"/>
              <a:gd name="T17" fmla="*/ 2147483647 h 1152"/>
              <a:gd name="T18" fmla="*/ 2147483647 w 2448"/>
              <a:gd name="T19" fmla="*/ 2147483647 h 1152"/>
              <a:gd name="T20" fmla="*/ 2147483647 w 2448"/>
              <a:gd name="T21" fmla="*/ 2147483647 h 1152"/>
              <a:gd name="T22" fmla="*/ 2147483647 w 2448"/>
              <a:gd name="T23" fmla="*/ 2147483647 h 1152"/>
              <a:gd name="T24" fmla="*/ 2147483647 w 2448"/>
              <a:gd name="T25" fmla="*/ 2147483647 h 1152"/>
              <a:gd name="T26" fmla="*/ 2147483647 w 2448"/>
              <a:gd name="T27" fmla="*/ 0 h 1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8"/>
              <a:gd name="T43" fmla="*/ 0 h 1152"/>
              <a:gd name="T44" fmla="*/ 2448 w 2448"/>
              <a:gd name="T45" fmla="*/ 1152 h 11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8" h="1152">
                <a:moveTo>
                  <a:pt x="0" y="0"/>
                </a:moveTo>
                <a:cubicBezTo>
                  <a:pt x="60" y="152"/>
                  <a:pt x="120" y="304"/>
                  <a:pt x="240" y="384"/>
                </a:cubicBezTo>
                <a:cubicBezTo>
                  <a:pt x="360" y="464"/>
                  <a:pt x="600" y="464"/>
                  <a:pt x="720" y="480"/>
                </a:cubicBezTo>
                <a:cubicBezTo>
                  <a:pt x="840" y="496"/>
                  <a:pt x="896" y="480"/>
                  <a:pt x="960" y="480"/>
                </a:cubicBezTo>
                <a:cubicBezTo>
                  <a:pt x="1024" y="480"/>
                  <a:pt x="1080" y="456"/>
                  <a:pt x="1104" y="480"/>
                </a:cubicBezTo>
                <a:cubicBezTo>
                  <a:pt x="1128" y="504"/>
                  <a:pt x="1160" y="568"/>
                  <a:pt x="1104" y="624"/>
                </a:cubicBezTo>
                <a:cubicBezTo>
                  <a:pt x="1048" y="680"/>
                  <a:pt x="872" y="760"/>
                  <a:pt x="768" y="816"/>
                </a:cubicBezTo>
                <a:cubicBezTo>
                  <a:pt x="664" y="872"/>
                  <a:pt x="512" y="904"/>
                  <a:pt x="480" y="960"/>
                </a:cubicBezTo>
                <a:cubicBezTo>
                  <a:pt x="448" y="1016"/>
                  <a:pt x="504" y="1152"/>
                  <a:pt x="576" y="1152"/>
                </a:cubicBezTo>
                <a:cubicBezTo>
                  <a:pt x="648" y="1152"/>
                  <a:pt x="808" y="1040"/>
                  <a:pt x="912" y="960"/>
                </a:cubicBezTo>
                <a:cubicBezTo>
                  <a:pt x="1016" y="880"/>
                  <a:pt x="1136" y="736"/>
                  <a:pt x="1200" y="672"/>
                </a:cubicBezTo>
                <a:cubicBezTo>
                  <a:pt x="1264" y="608"/>
                  <a:pt x="1192" y="608"/>
                  <a:pt x="1296" y="576"/>
                </a:cubicBezTo>
                <a:cubicBezTo>
                  <a:pt x="1400" y="544"/>
                  <a:pt x="1632" y="576"/>
                  <a:pt x="1824" y="480"/>
                </a:cubicBezTo>
                <a:cubicBezTo>
                  <a:pt x="2016" y="384"/>
                  <a:pt x="2232" y="192"/>
                  <a:pt x="2448" y="0"/>
                </a:cubicBezTo>
              </a:path>
            </a:pathLst>
          </a:custGeom>
          <a:noFill/>
          <a:ln w="38100">
            <a:solidFill>
              <a:srgbClr val="FF0000"/>
            </a:solidFill>
            <a:round/>
            <a:headEnd/>
            <a:tailEnd/>
          </a:ln>
        </p:spPr>
        <p:txBody>
          <a:bodyPr/>
          <a:lstStyle/>
          <a:p>
            <a:endParaRPr lang="en-US"/>
          </a:p>
        </p:txBody>
      </p:sp>
      <p:sp>
        <p:nvSpPr>
          <p:cNvPr id="13" name="Freeform 12"/>
          <p:cNvSpPr/>
          <p:nvPr/>
        </p:nvSpPr>
        <p:spPr>
          <a:xfrm>
            <a:off x="842963" y="3505200"/>
            <a:ext cx="3987800" cy="1914525"/>
          </a:xfrm>
          <a:custGeom>
            <a:avLst/>
            <a:gdLst>
              <a:gd name="connsiteX0" fmla="*/ 71120 w 3987800"/>
              <a:gd name="connsiteY0" fmla="*/ 58420 h 1915160"/>
              <a:gd name="connsiteX1" fmla="*/ 71120 w 3987800"/>
              <a:gd name="connsiteY1" fmla="*/ 119380 h 1915160"/>
              <a:gd name="connsiteX2" fmla="*/ 497840 w 3987800"/>
              <a:gd name="connsiteY2" fmla="*/ 774700 h 1915160"/>
              <a:gd name="connsiteX3" fmla="*/ 1762760 w 3987800"/>
              <a:gd name="connsiteY3" fmla="*/ 789940 h 1915160"/>
              <a:gd name="connsiteX4" fmla="*/ 1762760 w 3987800"/>
              <a:gd name="connsiteY4" fmla="*/ 1125220 h 1915160"/>
              <a:gd name="connsiteX5" fmla="*/ 909320 w 3987800"/>
              <a:gd name="connsiteY5" fmla="*/ 1536700 h 1915160"/>
              <a:gd name="connsiteX6" fmla="*/ 924560 w 3987800"/>
              <a:gd name="connsiteY6" fmla="*/ 1841500 h 1915160"/>
              <a:gd name="connsiteX7" fmla="*/ 1076960 w 3987800"/>
              <a:gd name="connsiteY7" fmla="*/ 1871980 h 1915160"/>
              <a:gd name="connsiteX8" fmla="*/ 1503680 w 3987800"/>
              <a:gd name="connsiteY8" fmla="*/ 1582420 h 1915160"/>
              <a:gd name="connsiteX9" fmla="*/ 2067560 w 3987800"/>
              <a:gd name="connsiteY9" fmla="*/ 988060 h 1915160"/>
              <a:gd name="connsiteX10" fmla="*/ 2463800 w 3987800"/>
              <a:gd name="connsiteY10" fmla="*/ 942340 h 1915160"/>
              <a:gd name="connsiteX11" fmla="*/ 2829560 w 3987800"/>
              <a:gd name="connsiteY11" fmla="*/ 881380 h 1915160"/>
              <a:gd name="connsiteX12" fmla="*/ 3103880 w 3987800"/>
              <a:gd name="connsiteY12" fmla="*/ 744220 h 1915160"/>
              <a:gd name="connsiteX13" fmla="*/ 3302000 w 3987800"/>
              <a:gd name="connsiteY13" fmla="*/ 607060 h 1915160"/>
              <a:gd name="connsiteX14" fmla="*/ 3591560 w 3987800"/>
              <a:gd name="connsiteY14" fmla="*/ 363220 h 1915160"/>
              <a:gd name="connsiteX15" fmla="*/ 3835400 w 3987800"/>
              <a:gd name="connsiteY15" fmla="*/ 134620 h 1915160"/>
              <a:gd name="connsiteX16" fmla="*/ 3987800 w 3987800"/>
              <a:gd name="connsiteY16" fmla="*/ 12700 h 191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7800" h="1915160">
                <a:moveTo>
                  <a:pt x="71120" y="58420"/>
                </a:moveTo>
                <a:cubicBezTo>
                  <a:pt x="35560" y="29210"/>
                  <a:pt x="0" y="0"/>
                  <a:pt x="71120" y="119380"/>
                </a:cubicBezTo>
                <a:cubicBezTo>
                  <a:pt x="142240" y="238760"/>
                  <a:pt x="215900" y="662940"/>
                  <a:pt x="497840" y="774700"/>
                </a:cubicBezTo>
                <a:cubicBezTo>
                  <a:pt x="779780" y="886460"/>
                  <a:pt x="1551940" y="731520"/>
                  <a:pt x="1762760" y="789940"/>
                </a:cubicBezTo>
                <a:cubicBezTo>
                  <a:pt x="1973580" y="848360"/>
                  <a:pt x="1905000" y="1000760"/>
                  <a:pt x="1762760" y="1125220"/>
                </a:cubicBezTo>
                <a:cubicBezTo>
                  <a:pt x="1620520" y="1249680"/>
                  <a:pt x="1049020" y="1417320"/>
                  <a:pt x="909320" y="1536700"/>
                </a:cubicBezTo>
                <a:cubicBezTo>
                  <a:pt x="769620" y="1656080"/>
                  <a:pt x="896620" y="1785620"/>
                  <a:pt x="924560" y="1841500"/>
                </a:cubicBezTo>
                <a:cubicBezTo>
                  <a:pt x="952500" y="1897380"/>
                  <a:pt x="980440" y="1915160"/>
                  <a:pt x="1076960" y="1871980"/>
                </a:cubicBezTo>
                <a:cubicBezTo>
                  <a:pt x="1173480" y="1828800"/>
                  <a:pt x="1338580" y="1729740"/>
                  <a:pt x="1503680" y="1582420"/>
                </a:cubicBezTo>
                <a:cubicBezTo>
                  <a:pt x="1668780" y="1435100"/>
                  <a:pt x="1907540" y="1094740"/>
                  <a:pt x="2067560" y="988060"/>
                </a:cubicBezTo>
                <a:cubicBezTo>
                  <a:pt x="2227580" y="881380"/>
                  <a:pt x="2336800" y="960120"/>
                  <a:pt x="2463800" y="942340"/>
                </a:cubicBezTo>
                <a:cubicBezTo>
                  <a:pt x="2590800" y="924560"/>
                  <a:pt x="2722880" y="914400"/>
                  <a:pt x="2829560" y="881380"/>
                </a:cubicBezTo>
                <a:cubicBezTo>
                  <a:pt x="2936240" y="848360"/>
                  <a:pt x="3025140" y="789940"/>
                  <a:pt x="3103880" y="744220"/>
                </a:cubicBezTo>
                <a:cubicBezTo>
                  <a:pt x="3182620" y="698500"/>
                  <a:pt x="3220720" y="670560"/>
                  <a:pt x="3302000" y="607060"/>
                </a:cubicBezTo>
                <a:cubicBezTo>
                  <a:pt x="3383280" y="543560"/>
                  <a:pt x="3502660" y="441960"/>
                  <a:pt x="3591560" y="363220"/>
                </a:cubicBezTo>
                <a:cubicBezTo>
                  <a:pt x="3680460" y="284480"/>
                  <a:pt x="3769360" y="193040"/>
                  <a:pt x="3835400" y="134620"/>
                </a:cubicBezTo>
                <a:cubicBezTo>
                  <a:pt x="3901440" y="76200"/>
                  <a:pt x="3944620" y="44450"/>
                  <a:pt x="3987800" y="1270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endParaRPr lang="en-US">
              <a:cs typeface="Arial" charset="0"/>
            </a:endParaRPr>
          </a:p>
        </p:txBody>
      </p:sp>
      <p:sp>
        <p:nvSpPr>
          <p:cNvPr id="14" name="TextBox 7"/>
          <p:cNvSpPr txBox="1">
            <a:spLocks noChangeArrowheads="1"/>
          </p:cNvSpPr>
          <p:nvPr/>
        </p:nvSpPr>
        <p:spPr bwMode="auto">
          <a:xfrm>
            <a:off x="6934200" y="11113"/>
            <a:ext cx="2202591" cy="369332"/>
          </a:xfrm>
          <a:prstGeom prst="rect">
            <a:avLst/>
          </a:prstGeom>
          <a:noFill/>
          <a:ln w="9525">
            <a:noFill/>
            <a:miter lim="800000"/>
            <a:headEnd/>
            <a:tailEnd/>
          </a:ln>
        </p:spPr>
        <p:txBody>
          <a:bodyPr wrap="none">
            <a:spAutoFit/>
          </a:bodyPr>
          <a:lstStyle/>
          <a:p>
            <a:r>
              <a:rPr lang="en-US" dirty="0">
                <a:solidFill>
                  <a:schemeClr val="bg1"/>
                </a:solidFill>
                <a:latin typeface="Corbel" pitchFamily="34" charset="0"/>
              </a:rPr>
              <a:t>[Tong-</a:t>
            </a:r>
            <a:r>
              <a:rPr lang="en-US" dirty="0" err="1">
                <a:solidFill>
                  <a:schemeClr val="bg1"/>
                </a:solidFill>
                <a:latin typeface="Corbel" pitchFamily="34" charset="0"/>
              </a:rPr>
              <a:t>Faloutsos</a:t>
            </a:r>
            <a:r>
              <a:rPr lang="en-US" dirty="0">
                <a:solidFill>
                  <a:schemeClr val="bg1"/>
                </a:solidFill>
                <a:latin typeface="Corbel" pitchFamily="34" charset="0"/>
              </a:rPr>
              <a:t>, ‘06]</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77</a:t>
            </a:fld>
            <a:endParaRPr lang="en-US"/>
          </a:p>
        </p:txBody>
      </p:sp>
    </p:spTree>
    <p:custDataLst>
      <p:tags r:id="rId2"/>
    </p:custDataLst>
    <p:extLst>
      <p:ext uri="{BB962C8B-B14F-4D97-AF65-F5344CB8AC3E}">
        <p14:creationId xmlns:p14="http://schemas.microsoft.com/office/powerpoint/2010/main" val="666998290"/>
      </p:ext>
    </p:extLst>
  </p:cSld>
  <p:clrMapOvr>
    <a:masterClrMapping/>
  </p:clrMapOvr>
  <p:transition advTm="2765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7176"/>
                                        </p:tgtEl>
                                        <p:attrNameLst>
                                          <p:attrName>style.visibility</p:attrName>
                                        </p:attrNameLst>
                                      </p:cBhvr>
                                      <p:to>
                                        <p:strVal val="visible"/>
                                      </p:to>
                                    </p:set>
                                    <p:animEffect transition="in" filter="checkerboard(across)">
                                      <p:cBhvr>
                                        <p:cTn id="11" dur="500"/>
                                        <p:tgtEl>
                                          <p:spTgt spid="7176"/>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7174"/>
                                        </p:tgtEl>
                                        <p:attrNameLst>
                                          <p:attrName>style.visibility</p:attrName>
                                        </p:attrNameLst>
                                      </p:cBhvr>
                                      <p:to>
                                        <p:strVal val="visible"/>
                                      </p:to>
                                    </p:set>
                                    <p:animEffect transition="in" filter="checkerboard(across)">
                                      <p:cBhvr>
                                        <p:cTn id="14" dur="500"/>
                                        <p:tgtEl>
                                          <p:spTgt spid="7174"/>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7175"/>
                                        </p:tgtEl>
                                        <p:attrNameLst>
                                          <p:attrName>style.visibility</p:attrName>
                                        </p:attrNameLst>
                                      </p:cBhvr>
                                      <p:to>
                                        <p:strVal val="visible"/>
                                      </p:to>
                                    </p:set>
                                    <p:animEffect transition="in" filter="checkerboard(across)">
                                      <p:cBhvr>
                                        <p:cTn id="17" dur="500"/>
                                        <p:tgtEl>
                                          <p:spTgt spid="7175"/>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7183"/>
                                        </p:tgtEl>
                                        <p:attrNameLst>
                                          <p:attrName>style.visibility</p:attrName>
                                        </p:attrNameLst>
                                      </p:cBhvr>
                                      <p:to>
                                        <p:strVal val="visible"/>
                                      </p:to>
                                    </p:set>
                                    <p:animEffect transition="in" filter="checkerboard(across)">
                                      <p:cBhvr>
                                        <p:cTn id="20" dur="500"/>
                                        <p:tgtEl>
                                          <p:spTgt spid="7183"/>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7179"/>
                                        </p:tgtEl>
                                        <p:attrNameLst>
                                          <p:attrName>style.visibility</p:attrName>
                                        </p:attrNameLst>
                                      </p:cBhvr>
                                      <p:to>
                                        <p:strVal val="visible"/>
                                      </p:to>
                                    </p:set>
                                    <p:animEffect transition="in" filter="checkerboard(across)">
                                      <p:cBhvr>
                                        <p:cTn id="23" dur="500"/>
                                        <p:tgtEl>
                                          <p:spTgt spid="7179"/>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checkerboard(across)">
                                      <p:cBhvr>
                                        <p:cTn id="28" dur="500"/>
                                        <p:tgtEl>
                                          <p:spTgt spid="2">
                                            <p:txEl>
                                              <p:pRg st="1" end="1"/>
                                            </p:txEl>
                                          </p:spTgt>
                                        </p:tgtEl>
                                      </p:cBhvr>
                                    </p:animEffect>
                                  </p:childTnLst>
                                </p:cTn>
                              </p:par>
                              <p:par>
                                <p:cTn id="29" presetID="10" presetClass="exit" presetSubtype="0" fill="hold" grpId="1" nodeType="withEffect">
                                  <p:stCondLst>
                                    <p:cond delay="0"/>
                                  </p:stCondLst>
                                  <p:childTnLst>
                                    <p:animEffect transition="out" filter="fade">
                                      <p:cBhvr>
                                        <p:cTn id="30" dur="2000"/>
                                        <p:tgtEl>
                                          <p:spTgt spid="7183"/>
                                        </p:tgtEl>
                                      </p:cBhvr>
                                    </p:animEffect>
                                    <p:set>
                                      <p:cBhvr>
                                        <p:cTn id="31" dur="1" fill="hold">
                                          <p:stCondLst>
                                            <p:cond delay="1999"/>
                                          </p:stCondLst>
                                        </p:cTn>
                                        <p:tgtEl>
                                          <p:spTgt spid="7183"/>
                                        </p:tgtEl>
                                        <p:attrNameLst>
                                          <p:attrName>style.visibility</p:attrName>
                                        </p:attrNameLst>
                                      </p:cBhvr>
                                      <p:to>
                                        <p:strVal val="hidden"/>
                                      </p:to>
                                    </p:set>
                                  </p:childTnLst>
                                </p:cTn>
                              </p:par>
                              <p:par>
                                <p:cTn id="32" presetID="5"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heckerboard(across)">
                                      <p:cBhvr>
                                        <p:cTn id="34" dur="500"/>
                                        <p:tgtEl>
                                          <p:spTgt spid="13"/>
                                        </p:tgtEl>
                                      </p:cBhvr>
                                    </p:animEffect>
                                  </p:childTnLst>
                                </p:cTn>
                              </p:par>
                              <p:par>
                                <p:cTn id="35" presetID="5" presetClass="entr" presetSubtype="10" fill="hold" nodeType="with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checkerboard(across)">
                                      <p:cBhvr>
                                        <p:cTn id="37" dur="500"/>
                                        <p:tgtEl>
                                          <p:spTgt spid="2">
                                            <p:txEl>
                                              <p:pRg st="2" end="2"/>
                                            </p:txEl>
                                          </p:spTgt>
                                        </p:tgtEl>
                                      </p:cBhvr>
                                    </p:animEffect>
                                  </p:childTnLst>
                                </p:cTn>
                              </p:par>
                              <p:par>
                                <p:cTn id="38" presetID="5" presetClass="entr" presetSubtype="10" fill="hold" nodeType="with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checkerboard(across)">
                                      <p:cBhvr>
                                        <p:cTn id="40" dur="500"/>
                                        <p:tgtEl>
                                          <p:spTgt spid="2">
                                            <p:txEl>
                                              <p:pRg st="3" end="3"/>
                                            </p:txEl>
                                          </p:spTgt>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7177"/>
                                        </p:tgtEl>
                                        <p:attrNameLst>
                                          <p:attrName>style.visibility</p:attrName>
                                        </p:attrNameLst>
                                      </p:cBhvr>
                                      <p:to>
                                        <p:strVal val="visible"/>
                                      </p:to>
                                    </p:set>
                                    <p:animEffect transition="in" filter="checkerboard(across)">
                                      <p:cBhvr>
                                        <p:cTn id="43"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animBg="1"/>
      <p:bldP spid="7175" grpId="0" animBg="1"/>
      <p:bldP spid="7176" grpId="0" animBg="1"/>
      <p:bldP spid="7177" grpId="0" animBg="1"/>
      <p:bldP spid="7179" grpId="0"/>
      <p:bldP spid="7183" grpId="0" animBg="1"/>
      <p:bldP spid="7183" grpId="1"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err="1"/>
              <a:t>SimRank</a:t>
            </a:r>
            <a:r>
              <a:rPr lang="en-US" dirty="0"/>
              <a:t>: Idea</a:t>
            </a:r>
          </a:p>
        </p:txBody>
      </p:sp>
      <p:sp>
        <p:nvSpPr>
          <p:cNvPr id="3" name="Content Placeholder 2"/>
          <p:cNvSpPr>
            <a:spLocks noGrp="1"/>
          </p:cNvSpPr>
          <p:nvPr>
            <p:ph idx="1"/>
          </p:nvPr>
        </p:nvSpPr>
        <p:spPr>
          <a:xfrm>
            <a:off x="457200" y="1295400"/>
            <a:ext cx="8534400" cy="5562600"/>
          </a:xfrm>
        </p:spPr>
        <p:txBody>
          <a:bodyPr>
            <a:normAutofit lnSpcReduction="10000"/>
          </a:bodyPr>
          <a:lstStyle/>
          <a:p>
            <a:r>
              <a:rPr lang="en-US" b="1" dirty="0" err="1">
                <a:solidFill>
                  <a:srgbClr val="D60093"/>
                </a:solidFill>
              </a:rPr>
              <a:t>SimRank</a:t>
            </a:r>
            <a:r>
              <a:rPr lang="en-US" b="1" dirty="0">
                <a:solidFill>
                  <a:srgbClr val="D60093"/>
                </a:solidFill>
              </a:rPr>
              <a:t>:</a:t>
            </a:r>
            <a:r>
              <a:rPr lang="en-US" dirty="0"/>
              <a:t> Random walks from a </a:t>
            </a:r>
            <a:r>
              <a:rPr lang="en-US" b="1" dirty="0"/>
              <a:t>fixed node</a:t>
            </a:r>
            <a:r>
              <a:rPr lang="en-US" dirty="0"/>
              <a:t> on </a:t>
            </a:r>
            <a:r>
              <a:rPr lang="en-US" b="1" i="1" dirty="0"/>
              <a:t>k</a:t>
            </a:r>
            <a:r>
              <a:rPr lang="en-US" dirty="0"/>
              <a:t>-partite graphs</a:t>
            </a:r>
          </a:p>
          <a:p>
            <a:r>
              <a:rPr lang="en-US" b="1" dirty="0">
                <a:solidFill>
                  <a:srgbClr val="0000FF"/>
                </a:solidFill>
              </a:rPr>
              <a:t>Setting:</a:t>
            </a:r>
            <a:r>
              <a:rPr lang="en-US" dirty="0"/>
              <a:t> </a:t>
            </a:r>
            <a:r>
              <a:rPr lang="en-US" b="1" i="1" dirty="0"/>
              <a:t>k</a:t>
            </a:r>
            <a:r>
              <a:rPr lang="en-US" dirty="0"/>
              <a:t>-partite graph </a:t>
            </a:r>
            <a:br>
              <a:rPr lang="en-US" dirty="0"/>
            </a:br>
            <a:r>
              <a:rPr lang="en-US" dirty="0"/>
              <a:t>with </a:t>
            </a:r>
            <a:r>
              <a:rPr lang="en-US" b="1" i="1" dirty="0"/>
              <a:t>k</a:t>
            </a:r>
            <a:r>
              <a:rPr lang="en-US" dirty="0"/>
              <a:t> types of nodes</a:t>
            </a:r>
          </a:p>
          <a:p>
            <a:pPr lvl="1"/>
            <a:r>
              <a:rPr lang="en-US" dirty="0"/>
              <a:t>E.g.: Authors, Conferences, Tags</a:t>
            </a:r>
          </a:p>
          <a:p>
            <a:r>
              <a:rPr lang="en-US" b="1" dirty="0">
                <a:solidFill>
                  <a:srgbClr val="0000FF"/>
                </a:solidFill>
              </a:rPr>
              <a:t>Topic Specific PageRank</a:t>
            </a:r>
            <a:r>
              <a:rPr lang="en-US" dirty="0">
                <a:solidFill>
                  <a:srgbClr val="0000FF"/>
                </a:solidFill>
              </a:rPr>
              <a:t> </a:t>
            </a:r>
            <a:br>
              <a:rPr lang="en-US" dirty="0">
                <a:solidFill>
                  <a:srgbClr val="0000FF"/>
                </a:solidFill>
              </a:rPr>
            </a:br>
            <a:r>
              <a:rPr lang="en-US" dirty="0">
                <a:solidFill>
                  <a:srgbClr val="0000FF"/>
                </a:solidFill>
              </a:rPr>
              <a:t>from node </a:t>
            </a:r>
            <a:r>
              <a:rPr lang="en-US" b="1" i="1" dirty="0">
                <a:solidFill>
                  <a:srgbClr val="0000FF"/>
                </a:solidFill>
              </a:rPr>
              <a:t>u</a:t>
            </a:r>
            <a:r>
              <a:rPr lang="en-US" dirty="0"/>
              <a:t>: </a:t>
            </a:r>
            <a:r>
              <a:rPr lang="en-US" b="1" dirty="0"/>
              <a:t>teleport set </a:t>
            </a:r>
            <a:r>
              <a:rPr lang="en-US" b="1" i="1" dirty="0"/>
              <a:t>S</a:t>
            </a:r>
            <a:r>
              <a:rPr lang="en-US" b="1" dirty="0"/>
              <a:t> = {</a:t>
            </a:r>
            <a:r>
              <a:rPr lang="en-US" b="1" i="1" dirty="0"/>
              <a:t>u</a:t>
            </a:r>
            <a:r>
              <a:rPr lang="en-US" b="1" dirty="0"/>
              <a:t>}</a:t>
            </a:r>
          </a:p>
          <a:p>
            <a:r>
              <a:rPr lang="en-US" dirty="0">
                <a:solidFill>
                  <a:srgbClr val="D60093"/>
                </a:solidFill>
              </a:rPr>
              <a:t>Resulting scores measures similarity to node </a:t>
            </a:r>
            <a:r>
              <a:rPr lang="en-US" b="1" i="1" dirty="0">
                <a:solidFill>
                  <a:srgbClr val="D60093"/>
                </a:solidFill>
              </a:rPr>
              <a:t>u</a:t>
            </a:r>
          </a:p>
          <a:p>
            <a:r>
              <a:rPr lang="en-US" b="1" dirty="0">
                <a:solidFill>
                  <a:srgbClr val="008000"/>
                </a:solidFill>
              </a:rPr>
              <a:t>Problem:</a:t>
            </a:r>
            <a:r>
              <a:rPr lang="en-US" dirty="0">
                <a:solidFill>
                  <a:schemeClr val="accent4"/>
                </a:solidFill>
              </a:rPr>
              <a:t> </a:t>
            </a:r>
          </a:p>
          <a:p>
            <a:pPr lvl="1"/>
            <a:r>
              <a:rPr lang="en-US" dirty="0"/>
              <a:t>Must be done once for each node </a:t>
            </a:r>
            <a:r>
              <a:rPr lang="en-US" b="1" i="1" dirty="0"/>
              <a:t>u</a:t>
            </a:r>
          </a:p>
          <a:p>
            <a:pPr lvl="1"/>
            <a:r>
              <a:rPr lang="en-US" dirty="0"/>
              <a:t>Suitable for sub-Web-scale applications</a:t>
            </a:r>
          </a:p>
          <a:p>
            <a:endParaRPr lang="en-US" i="1"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78</a:t>
            </a:fld>
            <a:endParaRPr lang="en-US"/>
          </a:p>
        </p:txBody>
      </p:sp>
      <p:pic>
        <p:nvPicPr>
          <p:cNvPr id="59394" name="Picture 2" descr="http://karussell.files.wordpress.com/2010/02/treematch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425" y="2286097"/>
            <a:ext cx="2847975" cy="16763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57800" y="2013466"/>
            <a:ext cx="1069524"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Authors</a:t>
            </a:r>
          </a:p>
        </p:txBody>
      </p:sp>
      <p:sp>
        <p:nvSpPr>
          <p:cNvPr id="11" name="TextBox 10"/>
          <p:cNvSpPr txBox="1"/>
          <p:nvPr/>
        </p:nvSpPr>
        <p:spPr>
          <a:xfrm>
            <a:off x="6501266" y="1905000"/>
            <a:ext cx="1582484"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Conferences</a:t>
            </a:r>
          </a:p>
        </p:txBody>
      </p:sp>
      <p:sp>
        <p:nvSpPr>
          <p:cNvPr id="12" name="TextBox 11"/>
          <p:cNvSpPr txBox="1"/>
          <p:nvPr/>
        </p:nvSpPr>
        <p:spPr>
          <a:xfrm>
            <a:off x="8444772" y="1909838"/>
            <a:ext cx="706155"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Tags</a:t>
            </a:r>
          </a:p>
        </p:txBody>
      </p:sp>
    </p:spTree>
    <p:extLst>
      <p:ext uri="{BB962C8B-B14F-4D97-AF65-F5344CB8AC3E}">
        <p14:creationId xmlns:p14="http://schemas.microsoft.com/office/powerpoint/2010/main" val="315203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5" name="Slide Number Placeholder 5"/>
          <p:cNvSpPr>
            <a:spLocks noGrp="1"/>
          </p:cNvSpPr>
          <p:nvPr>
            <p:ph type="sldNum" sz="quarter" idx="12"/>
          </p:nvPr>
        </p:nvSpPr>
        <p:spPr/>
        <p:txBody>
          <a:bodyPr/>
          <a:lstStyle/>
          <a:p>
            <a:fld id="{7BC464C2-BC4A-4117-98E6-4C89B7349193}" type="slidenum">
              <a:rPr lang="en-US"/>
              <a:pPr/>
              <a:t>79</a:t>
            </a:fld>
            <a:endParaRPr lang="en-US"/>
          </a:p>
        </p:txBody>
      </p:sp>
      <p:sp>
        <p:nvSpPr>
          <p:cNvPr id="392200" name="Rectangle 8"/>
          <p:cNvSpPr>
            <a:spLocks noGrp="1" noChangeArrowheads="1"/>
          </p:cNvSpPr>
          <p:nvPr>
            <p:ph type="title"/>
          </p:nvPr>
        </p:nvSpPr>
        <p:spPr/>
        <p:txBody>
          <a:bodyPr/>
          <a:lstStyle/>
          <a:p>
            <a:pPr algn="l"/>
            <a:r>
              <a:rPr lang="en-US" dirty="0" err="1"/>
              <a:t>SimRank</a:t>
            </a:r>
            <a:r>
              <a:rPr lang="en-US" dirty="0"/>
              <a:t>: Example</a:t>
            </a:r>
          </a:p>
        </p:txBody>
      </p:sp>
      <p:graphicFrame>
        <p:nvGraphicFramePr>
          <p:cNvPr id="392202" name="Object 10"/>
          <p:cNvGraphicFramePr>
            <a:graphicFrameLocks noGrp="1" noChangeAspect="1"/>
          </p:cNvGraphicFramePr>
          <p:nvPr>
            <p:ph idx="1"/>
          </p:nvPr>
        </p:nvGraphicFramePr>
        <p:xfrm>
          <a:off x="1308100" y="2200275"/>
          <a:ext cx="3035300" cy="3232150"/>
        </p:xfrm>
        <a:graphic>
          <a:graphicData uri="http://schemas.openxmlformats.org/presentationml/2006/ole">
            <mc:AlternateContent xmlns:mc="http://schemas.openxmlformats.org/markup-compatibility/2006">
              <mc:Choice xmlns:v="urn:schemas-microsoft-com:vml" Requires="v">
                <p:oleObj spid="_x0000_s3079" name="Visio" r:id="rId3" imgW="6046927" imgH="6439510" progId="">
                  <p:embed/>
                </p:oleObj>
              </mc:Choice>
              <mc:Fallback>
                <p:oleObj name="Visio" r:id="rId3" imgW="6046927" imgH="6439510" progId="">
                  <p:embed/>
                  <p:pic>
                    <p:nvPicPr>
                      <p:cNvPr id="39220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100" y="2200275"/>
                        <a:ext cx="3035300" cy="323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2203" name="AutoShape 11"/>
          <p:cNvSpPr>
            <a:spLocks noChangeArrowheads="1"/>
          </p:cNvSpPr>
          <p:nvPr/>
        </p:nvSpPr>
        <p:spPr bwMode="auto">
          <a:xfrm>
            <a:off x="304800" y="3352800"/>
            <a:ext cx="914400" cy="381000"/>
          </a:xfrm>
          <a:prstGeom prst="rightArrow">
            <a:avLst>
              <a:gd name="adj1" fmla="val 50000"/>
              <a:gd name="adj2" fmla="val 60000"/>
            </a:avLst>
          </a:prstGeom>
          <a:solidFill>
            <a:schemeClr val="accent1"/>
          </a:solidFill>
          <a:ln w="9525">
            <a:solidFill>
              <a:schemeClr val="tx1"/>
            </a:solidFill>
            <a:miter lim="800000"/>
            <a:headEnd/>
            <a:tailEnd/>
          </a:ln>
          <a:effectLst/>
        </p:spPr>
        <p:txBody>
          <a:bodyPr wrap="none" anchor="ctr"/>
          <a:lstStyle/>
          <a:p>
            <a:endParaRPr lang="en-US"/>
          </a:p>
        </p:txBody>
      </p:sp>
      <p:sp>
        <p:nvSpPr>
          <p:cNvPr id="392205" name="Text Box 13"/>
          <p:cNvSpPr txBox="1">
            <a:spLocks noChangeArrowheads="1"/>
          </p:cNvSpPr>
          <p:nvPr/>
        </p:nvSpPr>
        <p:spPr bwMode="auto">
          <a:xfrm>
            <a:off x="1487488" y="5476875"/>
            <a:ext cx="793750" cy="600075"/>
          </a:xfrm>
          <a:prstGeom prst="rect">
            <a:avLst/>
          </a:prstGeom>
          <a:noFill/>
          <a:ln w="9525">
            <a:noFill/>
            <a:miter lim="800000"/>
            <a:headEnd/>
            <a:tailEnd/>
          </a:ln>
          <a:effectLst/>
        </p:spPr>
        <p:txBody>
          <a:bodyPr vert="eaVert" wrap="none">
            <a:spAutoFit/>
          </a:bodyPr>
          <a:lstStyle/>
          <a:p>
            <a:r>
              <a:rPr lang="en-US" sz="4000"/>
              <a:t>…</a:t>
            </a:r>
          </a:p>
        </p:txBody>
      </p:sp>
      <p:sp>
        <p:nvSpPr>
          <p:cNvPr id="392206" name="Text Box 14"/>
          <p:cNvSpPr txBox="1">
            <a:spLocks noChangeArrowheads="1"/>
          </p:cNvSpPr>
          <p:nvPr/>
        </p:nvSpPr>
        <p:spPr bwMode="auto">
          <a:xfrm>
            <a:off x="3473450" y="4867275"/>
            <a:ext cx="793750" cy="600075"/>
          </a:xfrm>
          <a:prstGeom prst="rect">
            <a:avLst/>
          </a:prstGeom>
          <a:noFill/>
          <a:ln w="9525">
            <a:noFill/>
            <a:miter lim="800000"/>
            <a:headEnd/>
            <a:tailEnd/>
          </a:ln>
          <a:effectLst/>
        </p:spPr>
        <p:txBody>
          <a:bodyPr vert="eaVert" wrap="none">
            <a:spAutoFit/>
          </a:bodyPr>
          <a:lstStyle/>
          <a:p>
            <a:r>
              <a:rPr lang="en-US" sz="4000"/>
              <a:t>…</a:t>
            </a:r>
          </a:p>
        </p:txBody>
      </p:sp>
      <p:sp>
        <p:nvSpPr>
          <p:cNvPr id="392207" name="Text Box 15"/>
          <p:cNvSpPr txBox="1">
            <a:spLocks noChangeArrowheads="1"/>
          </p:cNvSpPr>
          <p:nvPr/>
        </p:nvSpPr>
        <p:spPr bwMode="auto">
          <a:xfrm>
            <a:off x="1492250" y="1514475"/>
            <a:ext cx="793750" cy="600075"/>
          </a:xfrm>
          <a:prstGeom prst="rect">
            <a:avLst/>
          </a:prstGeom>
          <a:noFill/>
          <a:ln w="9525">
            <a:noFill/>
            <a:miter lim="800000"/>
            <a:headEnd/>
            <a:tailEnd/>
          </a:ln>
          <a:effectLst/>
        </p:spPr>
        <p:txBody>
          <a:bodyPr vert="eaVert" wrap="none">
            <a:spAutoFit/>
          </a:bodyPr>
          <a:lstStyle/>
          <a:p>
            <a:r>
              <a:rPr lang="en-US" sz="4000"/>
              <a:t>…</a:t>
            </a:r>
          </a:p>
        </p:txBody>
      </p:sp>
      <p:sp>
        <p:nvSpPr>
          <p:cNvPr id="392208" name="Text Box 16"/>
          <p:cNvSpPr txBox="1">
            <a:spLocks noChangeArrowheads="1"/>
          </p:cNvSpPr>
          <p:nvPr/>
        </p:nvSpPr>
        <p:spPr bwMode="auto">
          <a:xfrm>
            <a:off x="3473450" y="1447800"/>
            <a:ext cx="793750" cy="600075"/>
          </a:xfrm>
          <a:prstGeom prst="rect">
            <a:avLst/>
          </a:prstGeom>
          <a:noFill/>
          <a:ln w="9525">
            <a:noFill/>
            <a:miter lim="800000"/>
            <a:headEnd/>
            <a:tailEnd/>
          </a:ln>
          <a:effectLst/>
        </p:spPr>
        <p:txBody>
          <a:bodyPr vert="eaVert" wrap="none">
            <a:spAutoFit/>
          </a:bodyPr>
          <a:lstStyle/>
          <a:p>
            <a:r>
              <a:rPr lang="en-US" sz="4000"/>
              <a:t>…</a:t>
            </a:r>
          </a:p>
        </p:txBody>
      </p:sp>
      <p:sp>
        <p:nvSpPr>
          <p:cNvPr id="392209" name="Text Box 17"/>
          <p:cNvSpPr txBox="1">
            <a:spLocks noChangeArrowheads="1"/>
          </p:cNvSpPr>
          <p:nvPr/>
        </p:nvSpPr>
        <p:spPr bwMode="auto">
          <a:xfrm>
            <a:off x="838200" y="5975350"/>
            <a:ext cx="1596912" cy="400110"/>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Conference</a:t>
            </a:r>
          </a:p>
        </p:txBody>
      </p:sp>
      <p:sp>
        <p:nvSpPr>
          <p:cNvPr id="392210" name="Text Box 18"/>
          <p:cNvSpPr txBox="1">
            <a:spLocks noChangeArrowheads="1"/>
          </p:cNvSpPr>
          <p:nvPr/>
        </p:nvSpPr>
        <p:spPr bwMode="auto">
          <a:xfrm>
            <a:off x="3276600" y="5975350"/>
            <a:ext cx="1026243" cy="400110"/>
          </a:xfrm>
          <a:prstGeom prst="rect">
            <a:avLst/>
          </a:prstGeom>
          <a:noFill/>
          <a:ln w="9525">
            <a:noFill/>
            <a:miter lim="800000"/>
            <a:headEnd/>
            <a:tailEnd/>
          </a:ln>
          <a:effectLst/>
        </p:spPr>
        <p:txBody>
          <a:bodyPr wrap="none">
            <a:spAutoFit/>
          </a:bodyPr>
          <a:lstStyle/>
          <a:p>
            <a:r>
              <a:rPr lang="en-US" sz="2000" b="1" dirty="0">
                <a:solidFill>
                  <a:srgbClr val="008000"/>
                </a:solidFill>
                <a:latin typeface="Arial" pitchFamily="34" charset="0"/>
                <a:cs typeface="Arial" pitchFamily="34" charset="0"/>
              </a:rPr>
              <a:t>Author</a:t>
            </a:r>
          </a:p>
        </p:txBody>
      </p:sp>
      <p:sp>
        <p:nvSpPr>
          <p:cNvPr id="392216" name="Text Box 24"/>
          <p:cNvSpPr txBox="1">
            <a:spLocks noChangeArrowheads="1"/>
          </p:cNvSpPr>
          <p:nvPr/>
        </p:nvSpPr>
        <p:spPr bwMode="auto">
          <a:xfrm>
            <a:off x="4843463" y="2209800"/>
            <a:ext cx="4141327" cy="1077218"/>
          </a:xfrm>
          <a:prstGeom prst="rect">
            <a:avLst/>
          </a:prstGeom>
          <a:noFill/>
          <a:ln w="9525">
            <a:noFill/>
            <a:miter lim="800000"/>
            <a:headEnd/>
            <a:tailEnd/>
          </a:ln>
          <a:effectLst/>
        </p:spPr>
        <p:txBody>
          <a:bodyPr wrap="none">
            <a:spAutoFit/>
          </a:bodyPr>
          <a:lstStyle/>
          <a:p>
            <a:r>
              <a:rPr lang="en-US" sz="3200" b="1" dirty="0">
                <a:solidFill>
                  <a:srgbClr val="D60093"/>
                </a:solidFill>
                <a:latin typeface="Calibri" pitchFamily="34" charset="0"/>
                <a:cs typeface="Calibri" pitchFamily="34" charset="0"/>
              </a:rPr>
              <a:t>Q:</a:t>
            </a:r>
            <a:r>
              <a:rPr lang="en-US" sz="3200" dirty="0">
                <a:solidFill>
                  <a:schemeClr val="accent3"/>
                </a:solidFill>
                <a:latin typeface="Calibri" pitchFamily="34" charset="0"/>
                <a:cs typeface="Calibri" pitchFamily="34" charset="0"/>
              </a:rPr>
              <a:t> </a:t>
            </a:r>
            <a:r>
              <a:rPr lang="en-US" sz="3200" dirty="0">
                <a:latin typeface="Calibri" pitchFamily="34" charset="0"/>
                <a:cs typeface="Calibri" pitchFamily="34" charset="0"/>
              </a:rPr>
              <a:t>What is most related</a:t>
            </a:r>
          </a:p>
          <a:p>
            <a:r>
              <a:rPr lang="en-US" sz="3200" dirty="0">
                <a:latin typeface="Calibri" pitchFamily="34" charset="0"/>
                <a:cs typeface="Calibri" pitchFamily="34" charset="0"/>
              </a:rPr>
              <a:t> conference to </a:t>
            </a:r>
            <a:r>
              <a:rPr lang="en-US" sz="3200" b="1" dirty="0">
                <a:latin typeface="Calibri" pitchFamily="34" charset="0"/>
                <a:cs typeface="Calibri" pitchFamily="34" charset="0"/>
              </a:rPr>
              <a:t>ICDM</a:t>
            </a:r>
            <a:r>
              <a:rPr lang="en-US" sz="3200" dirty="0">
                <a:latin typeface="Calibri" pitchFamily="34" charset="0"/>
                <a:cs typeface="Calibri" pitchFamily="34" charset="0"/>
              </a:rPr>
              <a:t>?</a:t>
            </a:r>
          </a:p>
        </p:txBody>
      </p:sp>
      <p:sp>
        <p:nvSpPr>
          <p:cNvPr id="17" name="Footer Placeholder 16"/>
          <p:cNvSpPr>
            <a:spLocks noGrp="1"/>
          </p:cNvSpPr>
          <p:nvPr>
            <p:ph type="ftr" sz="quarter" idx="11"/>
          </p:nvPr>
        </p:nvSpPr>
        <p:spPr/>
        <p:txBody>
          <a:bodyPr/>
          <a:lstStyle/>
          <a:p>
            <a:r>
              <a:rPr lang="nn-NO"/>
              <a:t>J. Leskovec, A. Rajaraman, J. Ullman: Mining of Massive Datasets, http://www.mmds.org</a:t>
            </a:r>
            <a:endParaRPr lang="en-US"/>
          </a:p>
        </p:txBody>
      </p:sp>
      <p:sp>
        <p:nvSpPr>
          <p:cNvPr id="18" name="Text Box 23"/>
          <p:cNvSpPr txBox="1">
            <a:spLocks noChangeArrowheads="1"/>
          </p:cNvSpPr>
          <p:nvPr/>
        </p:nvSpPr>
        <p:spPr bwMode="auto">
          <a:xfrm>
            <a:off x="4876800" y="3688140"/>
            <a:ext cx="3962400" cy="1569660"/>
          </a:xfrm>
          <a:prstGeom prst="rect">
            <a:avLst/>
          </a:prstGeom>
          <a:noFill/>
          <a:ln w="9525">
            <a:noFill/>
            <a:miter lim="800000"/>
            <a:headEnd/>
            <a:tailEnd/>
          </a:ln>
          <a:effectLst/>
        </p:spPr>
        <p:txBody>
          <a:bodyPr wrap="square">
            <a:spAutoFit/>
          </a:bodyPr>
          <a:lstStyle/>
          <a:p>
            <a:r>
              <a:rPr lang="en-US" altLang="zh-CN" sz="3200" b="1" dirty="0">
                <a:solidFill>
                  <a:srgbClr val="FF0066"/>
                </a:solidFill>
                <a:latin typeface="Calibri" pitchFamily="34" charset="0"/>
                <a:ea typeface="宋体" pitchFamily="27" charset="-122"/>
              </a:rPr>
              <a:t>A:</a:t>
            </a:r>
            <a:r>
              <a:rPr lang="en-US" altLang="zh-CN" sz="3200" dirty="0">
                <a:solidFill>
                  <a:srgbClr val="FF0066"/>
                </a:solidFill>
                <a:latin typeface="Calibri" pitchFamily="34" charset="0"/>
                <a:ea typeface="宋体" pitchFamily="27" charset="-122"/>
              </a:rPr>
              <a:t> </a:t>
            </a:r>
            <a:r>
              <a:rPr lang="en-US" altLang="zh-CN" sz="3200" b="1" dirty="0">
                <a:solidFill>
                  <a:srgbClr val="FF0066"/>
                </a:solidFill>
                <a:latin typeface="Calibri" pitchFamily="34" charset="0"/>
                <a:ea typeface="宋体" pitchFamily="27" charset="-122"/>
              </a:rPr>
              <a:t>Topic-Specific PageRank </a:t>
            </a:r>
            <a:r>
              <a:rPr lang="en-US" altLang="zh-CN" sz="3200" dirty="0">
                <a:solidFill>
                  <a:srgbClr val="FF0066"/>
                </a:solidFill>
                <a:latin typeface="Calibri" pitchFamily="34" charset="0"/>
                <a:ea typeface="宋体" pitchFamily="27" charset="-122"/>
              </a:rPr>
              <a:t>with teleport set </a:t>
            </a:r>
            <a:r>
              <a:rPr lang="en-US" altLang="zh-CN" sz="3200" dirty="0">
                <a:solidFill>
                  <a:srgbClr val="0000FF"/>
                </a:solidFill>
                <a:latin typeface="Calibri" pitchFamily="34" charset="0"/>
                <a:ea typeface="宋体" pitchFamily="27" charset="-122"/>
              </a:rPr>
              <a:t>S={ICDM}</a:t>
            </a:r>
          </a:p>
        </p:txBody>
      </p:sp>
    </p:spTree>
    <p:extLst>
      <p:ext uri="{BB962C8B-B14F-4D97-AF65-F5344CB8AC3E}">
        <p14:creationId xmlns:p14="http://schemas.microsoft.com/office/powerpoint/2010/main" val="2807398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Web as a Graph</a:t>
            </a:r>
          </a:p>
        </p:txBody>
      </p:sp>
      <p:sp>
        <p:nvSpPr>
          <p:cNvPr id="36866" name="Content Placeholder 2"/>
          <p:cNvSpPr>
            <a:spLocks noGrp="1"/>
          </p:cNvSpPr>
          <p:nvPr>
            <p:ph idx="1"/>
          </p:nvPr>
        </p:nvSpPr>
        <p:spPr/>
        <p:txBody>
          <a:bodyPr/>
          <a:lstStyle/>
          <a:p>
            <a:r>
              <a:rPr lang="en-US" b="1" dirty="0">
                <a:solidFill>
                  <a:srgbClr val="D60093"/>
                </a:solidFill>
              </a:rPr>
              <a:t>Web as a directed graph:</a:t>
            </a:r>
          </a:p>
          <a:p>
            <a:pPr lvl="1"/>
            <a:r>
              <a:rPr lang="en-US" b="1" dirty="0">
                <a:solidFill>
                  <a:srgbClr val="0000FF"/>
                </a:solidFill>
              </a:rPr>
              <a:t>Nodes: Webpages</a:t>
            </a:r>
          </a:p>
          <a:p>
            <a:pPr lvl="1"/>
            <a:r>
              <a:rPr lang="en-US" b="1" dirty="0">
                <a:solidFill>
                  <a:srgbClr val="0000FF"/>
                </a:solidFill>
              </a:rPr>
              <a:t>Edges: Hyperlinks</a:t>
            </a:r>
            <a:endParaRPr lang="en-US" dirty="0">
              <a:solidFill>
                <a:srgbClr val="0000FF"/>
              </a:solidFill>
            </a:endParaRPr>
          </a:p>
        </p:txBody>
      </p:sp>
      <p:sp>
        <p:nvSpPr>
          <p:cNvPr id="5" name="Footer Placeholder 4"/>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8</a:t>
            </a:fld>
            <a:endParaRPr lang="en-US"/>
          </a:p>
        </p:txBody>
      </p:sp>
      <p:sp>
        <p:nvSpPr>
          <p:cNvPr id="18" name="Flowchart: Document 17"/>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I teach a class on Networks.</a:t>
            </a:r>
          </a:p>
        </p:txBody>
      </p:sp>
      <p:sp>
        <p:nvSpPr>
          <p:cNvPr id="19" name="Flowchart: Document 18"/>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CS224W: Classes are in the </a:t>
            </a:r>
            <a:br>
              <a:rPr lang="en-US" sz="1600" dirty="0">
                <a:solidFill>
                  <a:schemeClr val="tx1"/>
                </a:solidFill>
              </a:rPr>
            </a:br>
            <a:r>
              <a:rPr lang="en-US" sz="1600" dirty="0">
                <a:solidFill>
                  <a:schemeClr val="tx1"/>
                </a:solidFill>
              </a:rPr>
              <a:t>Gates building</a:t>
            </a:r>
            <a:endParaRPr lang="en-US" sz="1600" b="1" dirty="0">
              <a:solidFill>
                <a:schemeClr val="tx1"/>
              </a:solidFill>
            </a:endParaRPr>
          </a:p>
        </p:txBody>
      </p:sp>
      <p:sp>
        <p:nvSpPr>
          <p:cNvPr id="20" name="Flowchart: Document 19"/>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Computer  Science Department at Stanford</a:t>
            </a:r>
          </a:p>
        </p:txBody>
      </p:sp>
      <p:sp>
        <p:nvSpPr>
          <p:cNvPr id="21" name="Flowchart: Document 20"/>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Stanford University</a:t>
            </a:r>
          </a:p>
        </p:txBody>
      </p:sp>
    </p:spTree>
    <p:extLst>
      <p:ext uri="{BB962C8B-B14F-4D97-AF65-F5344CB8AC3E}">
        <p14:creationId xmlns:p14="http://schemas.microsoft.com/office/powerpoint/2010/main" val="7030211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96296" name="Rectangle 8"/>
          <p:cNvSpPr>
            <a:spLocks noGrp="1" noChangeArrowheads="1"/>
          </p:cNvSpPr>
          <p:nvPr>
            <p:ph type="title"/>
          </p:nvPr>
        </p:nvSpPr>
        <p:spPr/>
        <p:txBody>
          <a:bodyPr/>
          <a:lstStyle/>
          <a:p>
            <a:r>
              <a:rPr lang="en-US" dirty="0" err="1"/>
              <a:t>SimRank</a:t>
            </a:r>
            <a:r>
              <a:rPr lang="en-US" dirty="0"/>
              <a:t>: Example</a:t>
            </a:r>
          </a:p>
        </p:txBody>
      </p:sp>
      <p:graphicFrame>
        <p:nvGraphicFramePr>
          <p:cNvPr id="396308" name="Object 20"/>
          <p:cNvGraphicFramePr>
            <a:graphicFrameLocks noGrp="1" noChangeAspect="1"/>
          </p:cNvGraphicFramePr>
          <p:nvPr>
            <p:ph idx="1"/>
          </p:nvPr>
        </p:nvGraphicFramePr>
        <p:xfrm>
          <a:off x="1790700" y="1447800"/>
          <a:ext cx="5562600" cy="4953000"/>
        </p:xfrm>
        <a:graphic>
          <a:graphicData uri="http://schemas.openxmlformats.org/presentationml/2006/ole">
            <mc:AlternateContent xmlns:mc="http://schemas.openxmlformats.org/markup-compatibility/2006">
              <mc:Choice xmlns:v="urn:schemas-microsoft-com:vml" Requires="v">
                <p:oleObj spid="_x0000_s4103" name="Visio" r:id="rId3" imgW="6626352" imgH="5899709" progId="">
                  <p:embed/>
                </p:oleObj>
              </mc:Choice>
              <mc:Fallback>
                <p:oleObj name="Visio" r:id="rId3" imgW="6626352" imgH="5899709" progId="">
                  <p:embed/>
                  <p:pic>
                    <p:nvPicPr>
                      <p:cNvPr id="396308"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700" y="1447800"/>
                        <a:ext cx="5562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5"/>
          <p:cNvSpPr>
            <a:spLocks noGrp="1"/>
          </p:cNvSpPr>
          <p:nvPr>
            <p:ph type="sldNum" sz="quarter" idx="12"/>
          </p:nvPr>
        </p:nvSpPr>
        <p:spPr/>
        <p:txBody>
          <a:bodyPr/>
          <a:lstStyle/>
          <a:p>
            <a:fld id="{7DC08958-F324-419A-93FE-A33AC4EDD9FB}" type="slidenum">
              <a:rPr lang="en-US"/>
              <a:pPr/>
              <a:t>80</a:t>
            </a:fld>
            <a:endParaRPr lang="en-US"/>
          </a:p>
        </p:txBody>
      </p:sp>
      <p:sp>
        <p:nvSpPr>
          <p:cNvPr id="7" name="Footer Placeholder 6"/>
          <p:cNvSpPr>
            <a:spLocks noGrp="1"/>
          </p:cNvSpPr>
          <p:nvPr>
            <p:ph type="ftr" sz="quarter" idx="11"/>
          </p:nvPr>
        </p:nvSpPr>
        <p:spPr/>
        <p:txBody>
          <a:bodyPr/>
          <a:lstStyle/>
          <a:p>
            <a:r>
              <a:rPr lang="nn-NO"/>
              <a:t>J. Leskovec, A. Rajaraman, J. Ullman: Mining of Massive Datasets, http://www.mmds.org</a:t>
            </a:r>
            <a:endParaRPr lang="en-US"/>
          </a:p>
        </p:txBody>
      </p:sp>
    </p:spTree>
    <p:extLst>
      <p:ext uri="{BB962C8B-B14F-4D97-AF65-F5344CB8AC3E}">
        <p14:creationId xmlns:p14="http://schemas.microsoft.com/office/powerpoint/2010/main" val="3803029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Summary</a:t>
            </a:r>
          </a:p>
        </p:txBody>
      </p:sp>
      <p:sp>
        <p:nvSpPr>
          <p:cNvPr id="3" name="Content Placeholder 2"/>
          <p:cNvSpPr>
            <a:spLocks noGrp="1"/>
          </p:cNvSpPr>
          <p:nvPr>
            <p:ph idx="1"/>
          </p:nvPr>
        </p:nvSpPr>
        <p:spPr/>
        <p:txBody>
          <a:bodyPr>
            <a:normAutofit fontScale="92500" lnSpcReduction="10000"/>
          </a:bodyPr>
          <a:lstStyle/>
          <a:p>
            <a:r>
              <a:rPr lang="en-US" b="1" dirty="0">
                <a:solidFill>
                  <a:srgbClr val="FF0066"/>
                </a:solidFill>
              </a:rPr>
              <a:t>“Normal” PageRank:</a:t>
            </a:r>
          </a:p>
          <a:p>
            <a:pPr lvl="1"/>
            <a:r>
              <a:rPr lang="en-US" dirty="0"/>
              <a:t>Teleports uniformly at random to any node</a:t>
            </a:r>
          </a:p>
          <a:p>
            <a:pPr lvl="1"/>
            <a:r>
              <a:rPr lang="en-US" dirty="0"/>
              <a:t>All nodes have the same probability of surfer landing there: </a:t>
            </a:r>
            <a:r>
              <a:rPr lang="en-US" b="1" dirty="0"/>
              <a:t>S =</a:t>
            </a:r>
            <a:r>
              <a:rPr lang="en-US" dirty="0"/>
              <a:t> [0.1, 0.1, 0.1, 0.1, 0.1, 0.1, 0.1, 0.1, 0.1, 0.1]</a:t>
            </a:r>
          </a:p>
          <a:p>
            <a:r>
              <a:rPr lang="en-US" b="1" dirty="0">
                <a:solidFill>
                  <a:srgbClr val="FF0066"/>
                </a:solidFill>
              </a:rPr>
              <a:t>Topic-Specific PageRank</a:t>
            </a:r>
            <a:r>
              <a:rPr lang="en-US" dirty="0">
                <a:solidFill>
                  <a:srgbClr val="FF0066"/>
                </a:solidFill>
              </a:rPr>
              <a:t> also known as </a:t>
            </a:r>
            <a:r>
              <a:rPr lang="en-US" b="1" dirty="0">
                <a:solidFill>
                  <a:srgbClr val="FF0066"/>
                </a:solidFill>
              </a:rPr>
              <a:t>Personalized PageRank:</a:t>
            </a:r>
          </a:p>
          <a:p>
            <a:pPr lvl="1"/>
            <a:r>
              <a:rPr lang="en-US" dirty="0"/>
              <a:t>Teleports to a topic specific set of pages</a:t>
            </a:r>
          </a:p>
          <a:p>
            <a:pPr lvl="1"/>
            <a:r>
              <a:rPr lang="en-US" dirty="0"/>
              <a:t>Nodes can have different probabilities of surfer landing there: </a:t>
            </a:r>
            <a:r>
              <a:rPr lang="en-US" b="1" dirty="0"/>
              <a:t>S =</a:t>
            </a:r>
            <a:r>
              <a:rPr lang="en-US" dirty="0"/>
              <a:t> [0.1, 0, 0, 0.2, 0, 0, 0.5, 0, 0, 0.2]</a:t>
            </a:r>
          </a:p>
          <a:p>
            <a:r>
              <a:rPr lang="en-US" b="1" dirty="0">
                <a:solidFill>
                  <a:srgbClr val="FF0066"/>
                </a:solidFill>
              </a:rPr>
              <a:t>Random Walk with Restarts:</a:t>
            </a:r>
            <a:endParaRPr lang="en-US" dirty="0">
              <a:solidFill>
                <a:srgbClr val="FF0066"/>
              </a:solidFill>
            </a:endParaRPr>
          </a:p>
          <a:p>
            <a:pPr lvl="1"/>
            <a:r>
              <a:rPr lang="en-US" dirty="0"/>
              <a:t>Topic-Specific PageRank where teleport is always to the same node. S=[0, 0, 0, 0, </a:t>
            </a:r>
            <a:r>
              <a:rPr lang="en-US" b="1" dirty="0"/>
              <a:t>1</a:t>
            </a:r>
            <a:r>
              <a:rPr lang="en-US" dirty="0"/>
              <a:t>, 0, 0, 0, 0, 0, 0]</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81</a:t>
            </a:fld>
            <a:endParaRPr lang="en-US"/>
          </a:p>
        </p:txBody>
      </p:sp>
    </p:spTree>
    <p:extLst>
      <p:ext uri="{BB962C8B-B14F-4D97-AF65-F5344CB8AC3E}">
        <p14:creationId xmlns:p14="http://schemas.microsoft.com/office/powerpoint/2010/main" val="1540904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a:bodyPr>
          <a:lstStyle/>
          <a:p>
            <a:r>
              <a:rPr lang="en-US" dirty="0" err="1"/>
              <a:t>TrustRank</a:t>
            </a:r>
            <a:r>
              <a:rPr lang="en-US" dirty="0"/>
              <a:t>: </a:t>
            </a:r>
            <a:br>
              <a:rPr lang="en-US" dirty="0"/>
            </a:br>
            <a:r>
              <a:rPr lang="en-US" dirty="0"/>
              <a:t>Combating the Web Spam</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52165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0722" name="Rectangle 2"/>
          <p:cNvSpPr>
            <a:spLocks noGrp="1" noChangeArrowheads="1"/>
          </p:cNvSpPr>
          <p:nvPr>
            <p:ph type="title"/>
          </p:nvPr>
        </p:nvSpPr>
        <p:spPr/>
        <p:txBody>
          <a:bodyPr/>
          <a:lstStyle/>
          <a:p>
            <a:r>
              <a:rPr lang="en-US" dirty="0"/>
              <a:t>What is Web Spam?</a:t>
            </a:r>
          </a:p>
        </p:txBody>
      </p:sp>
      <p:sp>
        <p:nvSpPr>
          <p:cNvPr id="30723" name="Rectangle 3"/>
          <p:cNvSpPr>
            <a:spLocks noGrp="1" noChangeArrowheads="1"/>
          </p:cNvSpPr>
          <p:nvPr>
            <p:ph type="body" idx="1"/>
          </p:nvPr>
        </p:nvSpPr>
        <p:spPr/>
        <p:txBody>
          <a:bodyPr>
            <a:normAutofit/>
          </a:bodyPr>
          <a:lstStyle/>
          <a:p>
            <a:pPr>
              <a:lnSpc>
                <a:spcPct val="90000"/>
              </a:lnSpc>
            </a:pPr>
            <a:r>
              <a:rPr lang="en-US" b="1" dirty="0">
                <a:solidFill>
                  <a:srgbClr val="0066FF"/>
                </a:solidFill>
              </a:rPr>
              <a:t>Spamming:</a:t>
            </a:r>
            <a:r>
              <a:rPr lang="en-US" b="1" dirty="0"/>
              <a:t> </a:t>
            </a:r>
          </a:p>
          <a:p>
            <a:pPr lvl="1">
              <a:lnSpc>
                <a:spcPct val="90000"/>
              </a:lnSpc>
            </a:pPr>
            <a:r>
              <a:rPr lang="en-US" dirty="0"/>
              <a:t>Any deliberate action to boost a web </a:t>
            </a:r>
            <a:br>
              <a:rPr lang="en-US" dirty="0"/>
            </a:br>
            <a:r>
              <a:rPr lang="en-US" dirty="0"/>
              <a:t>page’s position in search engine results, incommensurate with page’s real value</a:t>
            </a:r>
          </a:p>
          <a:p>
            <a:pPr>
              <a:lnSpc>
                <a:spcPct val="90000"/>
              </a:lnSpc>
            </a:pPr>
            <a:r>
              <a:rPr lang="en-US" b="1" dirty="0">
                <a:solidFill>
                  <a:srgbClr val="D60093"/>
                </a:solidFill>
              </a:rPr>
              <a:t>Spam:</a:t>
            </a:r>
            <a:r>
              <a:rPr lang="en-US" dirty="0"/>
              <a:t> </a:t>
            </a:r>
          </a:p>
          <a:p>
            <a:pPr lvl="1">
              <a:lnSpc>
                <a:spcPct val="90000"/>
              </a:lnSpc>
            </a:pPr>
            <a:r>
              <a:rPr lang="en-US" dirty="0"/>
              <a:t>Web pages that are the result of spamming</a:t>
            </a:r>
          </a:p>
          <a:p>
            <a:pPr>
              <a:lnSpc>
                <a:spcPct val="90000"/>
              </a:lnSpc>
            </a:pPr>
            <a:r>
              <a:rPr lang="en-US" dirty="0"/>
              <a:t>This is a very broad definition</a:t>
            </a:r>
          </a:p>
          <a:p>
            <a:pPr lvl="1">
              <a:lnSpc>
                <a:spcPct val="90000"/>
              </a:lnSpc>
            </a:pPr>
            <a:r>
              <a:rPr lang="en-US" b="1" dirty="0"/>
              <a:t>SEO</a:t>
            </a:r>
            <a:r>
              <a:rPr lang="en-US" dirty="0"/>
              <a:t> industry might disagree!</a:t>
            </a:r>
          </a:p>
          <a:p>
            <a:pPr lvl="1">
              <a:lnSpc>
                <a:spcPct val="90000"/>
              </a:lnSpc>
            </a:pPr>
            <a:r>
              <a:rPr lang="en-US" dirty="0"/>
              <a:t>SEO = search engine optimization</a:t>
            </a:r>
          </a:p>
          <a:p>
            <a:pPr lvl="8">
              <a:lnSpc>
                <a:spcPct val="90000"/>
              </a:lnSpc>
            </a:pPr>
            <a:endParaRPr lang="en-US" dirty="0"/>
          </a:p>
          <a:p>
            <a:pPr>
              <a:lnSpc>
                <a:spcPct val="90000"/>
              </a:lnSpc>
            </a:pPr>
            <a:r>
              <a:rPr lang="en-US" dirty="0"/>
              <a:t>Approximately </a:t>
            </a:r>
            <a:r>
              <a:rPr lang="en-US" b="1" dirty="0">
                <a:solidFill>
                  <a:srgbClr val="008000"/>
                </a:solidFill>
              </a:rPr>
              <a:t>10-15% </a:t>
            </a:r>
            <a:r>
              <a:rPr lang="en-US" dirty="0"/>
              <a:t>of web pages are spam</a:t>
            </a:r>
          </a:p>
          <a:p>
            <a:pPr>
              <a:lnSpc>
                <a:spcPct val="90000"/>
              </a:lnSpc>
            </a:pP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83</a:t>
            </a:fld>
            <a:endParaRPr lang="en-US"/>
          </a:p>
        </p:txBody>
      </p:sp>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Tree>
    <p:extLst>
      <p:ext uri="{BB962C8B-B14F-4D97-AF65-F5344CB8AC3E}">
        <p14:creationId xmlns:p14="http://schemas.microsoft.com/office/powerpoint/2010/main" val="41210568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Web Search</a:t>
            </a:r>
          </a:p>
        </p:txBody>
      </p:sp>
      <p:sp>
        <p:nvSpPr>
          <p:cNvPr id="3" name="Content Placeholder 2"/>
          <p:cNvSpPr>
            <a:spLocks noGrp="1"/>
          </p:cNvSpPr>
          <p:nvPr>
            <p:ph idx="1"/>
          </p:nvPr>
        </p:nvSpPr>
        <p:spPr/>
        <p:txBody>
          <a:bodyPr>
            <a:normAutofit lnSpcReduction="10000"/>
          </a:bodyPr>
          <a:lstStyle/>
          <a:p>
            <a:r>
              <a:rPr lang="en-US" b="1" dirty="0">
                <a:solidFill>
                  <a:srgbClr val="D60093"/>
                </a:solidFill>
              </a:rPr>
              <a:t>Early search engines:</a:t>
            </a:r>
          </a:p>
          <a:p>
            <a:pPr lvl="1"/>
            <a:r>
              <a:rPr lang="en-US" dirty="0"/>
              <a:t>Crawl the Web</a:t>
            </a:r>
          </a:p>
          <a:p>
            <a:pPr lvl="1"/>
            <a:r>
              <a:rPr lang="en-US" dirty="0"/>
              <a:t>Index pages by the words they contained</a:t>
            </a:r>
          </a:p>
          <a:p>
            <a:pPr lvl="1"/>
            <a:r>
              <a:rPr lang="en-US" dirty="0"/>
              <a:t>Respond to </a:t>
            </a:r>
            <a:r>
              <a:rPr lang="en-US" sz="2900" dirty="0"/>
              <a:t>search queries </a:t>
            </a:r>
            <a:r>
              <a:rPr lang="en-US" dirty="0"/>
              <a:t>(lists of words) with the pages containing those words</a:t>
            </a:r>
          </a:p>
          <a:p>
            <a:r>
              <a:rPr lang="en-US" b="1" dirty="0">
                <a:solidFill>
                  <a:srgbClr val="0000FF"/>
                </a:solidFill>
              </a:rPr>
              <a:t>Early page ranking:</a:t>
            </a:r>
          </a:p>
          <a:p>
            <a:pPr lvl="1"/>
            <a:r>
              <a:rPr lang="en-US" dirty="0"/>
              <a:t>Attempt to order pages matching a search query by “importance”</a:t>
            </a:r>
          </a:p>
          <a:p>
            <a:pPr lvl="1"/>
            <a:r>
              <a:rPr lang="en-US" b="1" dirty="0">
                <a:solidFill>
                  <a:srgbClr val="008000"/>
                </a:solidFill>
              </a:rPr>
              <a:t>First search engines considered:</a:t>
            </a:r>
          </a:p>
          <a:p>
            <a:pPr lvl="2"/>
            <a:r>
              <a:rPr lang="en-US" b="1" dirty="0"/>
              <a:t>(1)</a:t>
            </a:r>
            <a:r>
              <a:rPr lang="en-US" dirty="0"/>
              <a:t> Number of times query words appeared</a:t>
            </a:r>
          </a:p>
          <a:p>
            <a:pPr lvl="2"/>
            <a:r>
              <a:rPr lang="en-US" b="1" dirty="0"/>
              <a:t>(2)</a:t>
            </a:r>
            <a:r>
              <a:rPr lang="en-US" dirty="0"/>
              <a:t> Prominence of word position, e.g. title, header</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84</a:t>
            </a:fld>
            <a:endParaRPr lang="en-US"/>
          </a:p>
        </p:txBody>
      </p:sp>
    </p:spTree>
    <p:extLst>
      <p:ext uri="{BB962C8B-B14F-4D97-AF65-F5344CB8AC3E}">
        <p14:creationId xmlns:p14="http://schemas.microsoft.com/office/powerpoint/2010/main" val="38537874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First Spammers</a:t>
            </a:r>
          </a:p>
        </p:txBody>
      </p:sp>
      <p:sp>
        <p:nvSpPr>
          <p:cNvPr id="3" name="Content Placeholder 2"/>
          <p:cNvSpPr>
            <a:spLocks noGrp="1"/>
          </p:cNvSpPr>
          <p:nvPr>
            <p:ph idx="1"/>
          </p:nvPr>
        </p:nvSpPr>
        <p:spPr/>
        <p:txBody>
          <a:bodyPr>
            <a:normAutofit/>
          </a:bodyPr>
          <a:lstStyle/>
          <a:p>
            <a:r>
              <a:rPr lang="en-US" dirty="0"/>
              <a:t>As people began to use search engines to find things on the Web, those with commercial interests tried to </a:t>
            </a:r>
            <a:r>
              <a:rPr lang="en-US" b="1" dirty="0"/>
              <a:t>exploit search engines</a:t>
            </a:r>
            <a:r>
              <a:rPr lang="en-US" dirty="0"/>
              <a:t> to bring people to their own site – whether they wanted to be there or not</a:t>
            </a:r>
          </a:p>
          <a:p>
            <a:r>
              <a:rPr lang="en-US" b="1" dirty="0">
                <a:solidFill>
                  <a:srgbClr val="008000"/>
                </a:solidFill>
              </a:rPr>
              <a:t>Example:</a:t>
            </a:r>
            <a:r>
              <a:rPr lang="en-US" dirty="0">
                <a:solidFill>
                  <a:schemeClr val="accent2"/>
                </a:solidFill>
              </a:rPr>
              <a:t> </a:t>
            </a:r>
          </a:p>
          <a:p>
            <a:pPr lvl="1"/>
            <a:r>
              <a:rPr lang="en-US" dirty="0"/>
              <a:t>Shirt-seller might pretend to be about “movies”</a:t>
            </a:r>
          </a:p>
          <a:p>
            <a:r>
              <a:rPr lang="en-US" b="1" dirty="0">
                <a:solidFill>
                  <a:srgbClr val="0000FF"/>
                </a:solidFill>
              </a:rPr>
              <a:t>Techniques for achieving high relevance/importance for a web page</a:t>
            </a:r>
          </a:p>
          <a:p>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85</a:t>
            </a:fld>
            <a:endParaRPr lang="en-US"/>
          </a:p>
        </p:txBody>
      </p:sp>
    </p:spTree>
    <p:extLst>
      <p:ext uri="{BB962C8B-B14F-4D97-AF65-F5344CB8AC3E}">
        <p14:creationId xmlns:p14="http://schemas.microsoft.com/office/powerpoint/2010/main" val="42172527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First Spammers: Term Spam</a:t>
            </a:r>
          </a:p>
        </p:txBody>
      </p:sp>
      <p:sp>
        <p:nvSpPr>
          <p:cNvPr id="3" name="Content Placeholder 2"/>
          <p:cNvSpPr>
            <a:spLocks noGrp="1"/>
          </p:cNvSpPr>
          <p:nvPr>
            <p:ph idx="1"/>
          </p:nvPr>
        </p:nvSpPr>
        <p:spPr/>
        <p:txBody>
          <a:bodyPr>
            <a:normAutofit/>
          </a:bodyPr>
          <a:lstStyle/>
          <a:p>
            <a:r>
              <a:rPr lang="en-US" b="1" dirty="0">
                <a:solidFill>
                  <a:srgbClr val="0000FF"/>
                </a:solidFill>
              </a:rPr>
              <a:t>How do you make your page appear to be about movies?</a:t>
            </a:r>
            <a:endParaRPr lang="en-US" dirty="0">
              <a:solidFill>
                <a:srgbClr val="0000FF"/>
              </a:solidFill>
            </a:endParaRPr>
          </a:p>
          <a:p>
            <a:pPr lvl="1"/>
            <a:r>
              <a:rPr lang="en-US" b="1" dirty="0">
                <a:solidFill>
                  <a:srgbClr val="008000"/>
                </a:solidFill>
              </a:rPr>
              <a:t>(1)</a:t>
            </a:r>
            <a:r>
              <a:rPr lang="en-US" dirty="0">
                <a:solidFill>
                  <a:schemeClr val="accent3"/>
                </a:solidFill>
              </a:rPr>
              <a:t> </a:t>
            </a:r>
            <a:r>
              <a:rPr lang="en-US" dirty="0"/>
              <a:t>Add the word movie 1,000 times to your page</a:t>
            </a:r>
          </a:p>
          <a:p>
            <a:pPr lvl="1"/>
            <a:r>
              <a:rPr lang="en-US" dirty="0"/>
              <a:t>Set text color to the background color, so only search engines would see it</a:t>
            </a:r>
          </a:p>
          <a:p>
            <a:pPr lvl="1"/>
            <a:r>
              <a:rPr lang="en-US" b="1" dirty="0">
                <a:solidFill>
                  <a:srgbClr val="008000"/>
                </a:solidFill>
              </a:rPr>
              <a:t>(2)</a:t>
            </a:r>
            <a:r>
              <a:rPr lang="en-US" dirty="0">
                <a:solidFill>
                  <a:schemeClr val="accent3"/>
                </a:solidFill>
              </a:rPr>
              <a:t> </a:t>
            </a:r>
            <a:r>
              <a:rPr lang="en-US" dirty="0"/>
              <a:t>Or, run the query “movie” on your </a:t>
            </a:r>
            <a:br>
              <a:rPr lang="en-US" dirty="0"/>
            </a:br>
            <a:r>
              <a:rPr lang="en-US" dirty="0"/>
              <a:t>target search engine</a:t>
            </a:r>
          </a:p>
          <a:p>
            <a:pPr lvl="1"/>
            <a:r>
              <a:rPr lang="en-US" dirty="0"/>
              <a:t>See what page came first in the listings</a:t>
            </a:r>
          </a:p>
          <a:p>
            <a:pPr lvl="1"/>
            <a:r>
              <a:rPr lang="en-US" dirty="0"/>
              <a:t>Copy it into your page, make it “invisible”</a:t>
            </a:r>
          </a:p>
          <a:p>
            <a:r>
              <a:rPr lang="en-US" b="1" dirty="0">
                <a:solidFill>
                  <a:srgbClr val="D60093"/>
                </a:solidFill>
              </a:rPr>
              <a:t>These and similar techniques are term spam</a:t>
            </a:r>
          </a:p>
          <a:p>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86</a:t>
            </a:fld>
            <a:endParaRPr lang="en-US"/>
          </a:p>
        </p:txBody>
      </p:sp>
    </p:spTree>
    <p:extLst>
      <p:ext uri="{BB962C8B-B14F-4D97-AF65-F5344CB8AC3E}">
        <p14:creationId xmlns:p14="http://schemas.microsoft.com/office/powerpoint/2010/main" val="9032058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Google’s Solution to Term Spam</a:t>
            </a:r>
          </a:p>
        </p:txBody>
      </p:sp>
      <p:sp>
        <p:nvSpPr>
          <p:cNvPr id="3" name="Content Placeholder 2"/>
          <p:cNvSpPr>
            <a:spLocks noGrp="1"/>
          </p:cNvSpPr>
          <p:nvPr>
            <p:ph idx="1"/>
          </p:nvPr>
        </p:nvSpPr>
        <p:spPr/>
        <p:txBody>
          <a:bodyPr>
            <a:normAutofit/>
          </a:bodyPr>
          <a:lstStyle/>
          <a:p>
            <a:r>
              <a:rPr lang="en-US" b="1" dirty="0">
                <a:solidFill>
                  <a:srgbClr val="D60093"/>
                </a:solidFill>
              </a:rPr>
              <a:t>Believe what people say about you, rather than what you say about yourself</a:t>
            </a:r>
          </a:p>
          <a:p>
            <a:pPr lvl="1"/>
            <a:r>
              <a:rPr lang="en-US" dirty="0"/>
              <a:t>Use words in the anchor text (words that appear underlined to represent the link) and its surrounding text</a:t>
            </a:r>
          </a:p>
          <a:p>
            <a:pPr lvl="8"/>
            <a:endParaRPr lang="en-US" dirty="0"/>
          </a:p>
          <a:p>
            <a:r>
              <a:rPr lang="en-US" dirty="0">
                <a:solidFill>
                  <a:srgbClr val="0000FF"/>
                </a:solidFill>
              </a:rPr>
              <a:t>PageRank as a tool to  measure the “importance” of Web pages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87</a:t>
            </a:fld>
            <a:endParaRPr lang="en-US"/>
          </a:p>
        </p:txBody>
      </p:sp>
    </p:spTree>
    <p:extLst>
      <p:ext uri="{BB962C8B-B14F-4D97-AF65-F5344CB8AC3E}">
        <p14:creationId xmlns:p14="http://schemas.microsoft.com/office/powerpoint/2010/main" val="101726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Why It Works?</a:t>
            </a:r>
          </a:p>
        </p:txBody>
      </p:sp>
      <p:sp>
        <p:nvSpPr>
          <p:cNvPr id="3" name="Content Placeholder 2"/>
          <p:cNvSpPr>
            <a:spLocks noGrp="1"/>
          </p:cNvSpPr>
          <p:nvPr>
            <p:ph idx="1"/>
          </p:nvPr>
        </p:nvSpPr>
        <p:spPr>
          <a:xfrm>
            <a:off x="457200" y="1295400"/>
            <a:ext cx="8610600" cy="5257801"/>
          </a:xfrm>
        </p:spPr>
        <p:txBody>
          <a:bodyPr>
            <a:normAutofit fontScale="92500"/>
          </a:bodyPr>
          <a:lstStyle/>
          <a:p>
            <a:r>
              <a:rPr lang="en-US" b="1" dirty="0">
                <a:solidFill>
                  <a:srgbClr val="0000FF"/>
                </a:solidFill>
              </a:rPr>
              <a:t>Our hypothetical shirt-seller looses</a:t>
            </a:r>
          </a:p>
          <a:p>
            <a:pPr lvl="1"/>
            <a:r>
              <a:rPr lang="en-US" dirty="0"/>
              <a:t>Saying he is about movies doesn’t help, because </a:t>
            </a:r>
            <a:br>
              <a:rPr lang="en-US" dirty="0"/>
            </a:br>
            <a:r>
              <a:rPr lang="en-US" dirty="0"/>
              <a:t>others don’t say he is about movies</a:t>
            </a:r>
          </a:p>
          <a:p>
            <a:pPr lvl="1"/>
            <a:r>
              <a:rPr lang="en-US" dirty="0"/>
              <a:t>His page isn’t very important, so it won’t be ranked </a:t>
            </a:r>
            <a:br>
              <a:rPr lang="en-US" dirty="0"/>
            </a:br>
            <a:r>
              <a:rPr lang="en-US" dirty="0"/>
              <a:t>high for shirts or movies</a:t>
            </a:r>
          </a:p>
          <a:p>
            <a:r>
              <a:rPr lang="en-US" b="1" dirty="0">
                <a:solidFill>
                  <a:srgbClr val="D60093"/>
                </a:solidFill>
              </a:rPr>
              <a:t>Example:</a:t>
            </a:r>
            <a:r>
              <a:rPr lang="en-US" dirty="0">
                <a:solidFill>
                  <a:srgbClr val="D60093"/>
                </a:solidFill>
              </a:rPr>
              <a:t> </a:t>
            </a:r>
          </a:p>
          <a:p>
            <a:pPr lvl="1"/>
            <a:r>
              <a:rPr lang="en-US" dirty="0"/>
              <a:t>Shirt-seller creates 1,000 pages, each links to his with “movie” in the anchor text</a:t>
            </a:r>
          </a:p>
          <a:p>
            <a:pPr lvl="1"/>
            <a:r>
              <a:rPr lang="en-US" dirty="0"/>
              <a:t>These pages have no links in, so they get little PageRank</a:t>
            </a:r>
          </a:p>
          <a:p>
            <a:pPr lvl="1"/>
            <a:r>
              <a:rPr lang="en-US" dirty="0"/>
              <a:t>So the shirt-seller can’t beat truly </a:t>
            </a:r>
            <a:r>
              <a:rPr lang="fr-FR" dirty="0"/>
              <a:t>important </a:t>
            </a:r>
            <a:r>
              <a:rPr lang="fr-FR" dirty="0" err="1"/>
              <a:t>movie</a:t>
            </a:r>
            <a:r>
              <a:rPr lang="fr-FR" dirty="0"/>
              <a:t> </a:t>
            </a:r>
            <a:br>
              <a:rPr lang="fr-FR" dirty="0"/>
            </a:br>
            <a:r>
              <a:rPr lang="fr-FR" dirty="0"/>
              <a:t>pages, </a:t>
            </a:r>
            <a:r>
              <a:rPr lang="fr-FR" dirty="0" err="1"/>
              <a:t>like</a:t>
            </a:r>
            <a:r>
              <a:rPr lang="fr-FR" dirty="0"/>
              <a:t> IMDB</a:t>
            </a:r>
            <a:endParaRPr lang="en-US" dirty="0"/>
          </a:p>
          <a:p>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88</a:t>
            </a:fld>
            <a:endParaRPr lang="en-US"/>
          </a:p>
        </p:txBody>
      </p:sp>
    </p:spTree>
    <p:extLst>
      <p:ext uri="{BB962C8B-B14F-4D97-AF65-F5344CB8AC3E}">
        <p14:creationId xmlns:p14="http://schemas.microsoft.com/office/powerpoint/2010/main" val="14627109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normAutofit/>
          </a:bodyPr>
          <a:lstStyle/>
          <a:p>
            <a:r>
              <a:rPr lang="en-US" dirty="0"/>
              <a:t>Why it does not work?</a:t>
            </a:r>
          </a:p>
        </p:txBody>
      </p:sp>
      <p:sp>
        <p:nvSpPr>
          <p:cNvPr id="3" name="Content Placeholder 2"/>
          <p:cNvSpPr>
            <a:spLocks noGrp="1"/>
          </p:cNvSpPr>
          <p:nvPr>
            <p:ph idx="1"/>
          </p:nvPr>
        </p:nvSpPr>
        <p:spPr/>
        <p:txBody>
          <a:bodyPr/>
          <a:lstStyle/>
          <a:p>
            <a:endParaRPr lang="en-US"/>
          </a:p>
        </p:txBody>
      </p:sp>
      <p:pic>
        <p:nvPicPr>
          <p:cNvPr id="4" name="Picture 2" descr="http://www.thisismyurl.com/wp-content/uploads/2008/10/google_bomb_miserable_failure.png"/>
          <p:cNvPicPr>
            <a:picLocks noChangeAspect="1" noChangeArrowheads="1"/>
          </p:cNvPicPr>
          <p:nvPr/>
        </p:nvPicPr>
        <p:blipFill>
          <a:blip r:embed="rId2" cstate="print"/>
          <a:srcRect/>
          <a:stretch>
            <a:fillRect/>
          </a:stretch>
        </p:blipFill>
        <p:spPr bwMode="auto">
          <a:xfrm>
            <a:off x="1066800" y="1295400"/>
            <a:ext cx="7376871" cy="5105400"/>
          </a:xfrm>
          <a:prstGeom prst="rect">
            <a:avLst/>
          </a:prstGeom>
          <a:noFill/>
        </p:spPr>
      </p:pic>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89</a:t>
            </a:fld>
            <a:endParaRPr lang="en-US"/>
          </a:p>
        </p:txBody>
      </p:sp>
    </p:spTree>
    <p:extLst>
      <p:ext uri="{BB962C8B-B14F-4D97-AF65-F5344CB8AC3E}">
        <p14:creationId xmlns:p14="http://schemas.microsoft.com/office/powerpoint/2010/main" val="4094128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Web as a Graph</a:t>
            </a:r>
          </a:p>
        </p:txBody>
      </p:sp>
      <p:sp>
        <p:nvSpPr>
          <p:cNvPr id="36866" name="Content Placeholder 2"/>
          <p:cNvSpPr>
            <a:spLocks noGrp="1"/>
          </p:cNvSpPr>
          <p:nvPr>
            <p:ph idx="1"/>
          </p:nvPr>
        </p:nvSpPr>
        <p:spPr/>
        <p:txBody>
          <a:bodyPr/>
          <a:lstStyle/>
          <a:p>
            <a:r>
              <a:rPr lang="en-US" b="1" dirty="0">
                <a:solidFill>
                  <a:srgbClr val="D60093"/>
                </a:solidFill>
              </a:rPr>
              <a:t>Web as a directed graph:</a:t>
            </a:r>
          </a:p>
          <a:p>
            <a:pPr lvl="1"/>
            <a:r>
              <a:rPr lang="en-US" b="1" dirty="0">
                <a:solidFill>
                  <a:srgbClr val="0000FF"/>
                </a:solidFill>
              </a:rPr>
              <a:t>Nodes: Webpages</a:t>
            </a:r>
          </a:p>
          <a:p>
            <a:pPr lvl="1"/>
            <a:r>
              <a:rPr lang="en-US" b="1" dirty="0">
                <a:solidFill>
                  <a:srgbClr val="0000FF"/>
                </a:solidFill>
              </a:rPr>
              <a:t>Edges: Hyperlinks</a:t>
            </a:r>
            <a:endParaRPr lang="en-US" dirty="0">
              <a:solidFill>
                <a:srgbClr val="0000FF"/>
              </a:solidFill>
            </a:endParaRPr>
          </a:p>
        </p:txBody>
      </p:sp>
      <p:sp>
        <p:nvSpPr>
          <p:cNvPr id="5" name="Footer Placeholder 4"/>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9</a:t>
            </a:fld>
            <a:endParaRPr lang="en-US"/>
          </a:p>
        </p:txBody>
      </p:sp>
      <p:sp>
        <p:nvSpPr>
          <p:cNvPr id="24" name="Flowchart: Document 23"/>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I teach a class on </a:t>
            </a:r>
            <a:r>
              <a:rPr lang="en-US" sz="1600" u="sng" dirty="0">
                <a:solidFill>
                  <a:srgbClr val="0000FF"/>
                </a:solidFill>
              </a:rPr>
              <a:t>Networks</a:t>
            </a:r>
            <a:r>
              <a:rPr lang="en-US" sz="1600" dirty="0"/>
              <a:t>.</a:t>
            </a:r>
          </a:p>
        </p:txBody>
      </p:sp>
      <p:sp>
        <p:nvSpPr>
          <p:cNvPr id="25" name="Flowchart: Document 24"/>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CS224W: Classes are in the </a:t>
            </a:r>
            <a:br>
              <a:rPr lang="en-US" sz="1600" dirty="0"/>
            </a:br>
            <a:r>
              <a:rPr lang="en-US" sz="1600" u="sng" dirty="0">
                <a:solidFill>
                  <a:srgbClr val="0000FF"/>
                </a:solidFill>
              </a:rPr>
              <a:t>Gates</a:t>
            </a:r>
            <a:r>
              <a:rPr lang="en-US" sz="1600" dirty="0"/>
              <a:t> building</a:t>
            </a:r>
            <a:endParaRPr lang="en-US" sz="1600" b="1" u="sng" dirty="0">
              <a:solidFill>
                <a:srgbClr val="0000FF"/>
              </a:solidFill>
            </a:endParaRPr>
          </a:p>
        </p:txBody>
      </p:sp>
      <p:sp>
        <p:nvSpPr>
          <p:cNvPr id="26" name="Flowchart: Document 25"/>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Computer  Science Department at </a:t>
            </a:r>
            <a:r>
              <a:rPr lang="en-US" sz="1600" u="sng" dirty="0">
                <a:solidFill>
                  <a:srgbClr val="0000FF"/>
                </a:solidFill>
              </a:rPr>
              <a:t>Stanford</a:t>
            </a:r>
          </a:p>
        </p:txBody>
      </p:sp>
      <p:sp>
        <p:nvSpPr>
          <p:cNvPr id="27" name="Flowchart: Document 26"/>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Stanford University</a:t>
            </a:r>
          </a:p>
        </p:txBody>
      </p:sp>
      <p:cxnSp>
        <p:nvCxnSpPr>
          <p:cNvPr id="28" name="Straight Arrow Connector 27"/>
          <p:cNvCxnSpPr>
            <a:endCxn id="25" idx="1"/>
          </p:cNvCxnSpPr>
          <p:nvPr/>
        </p:nvCxnSpPr>
        <p:spPr>
          <a:xfrm>
            <a:off x="1676400" y="3957762"/>
            <a:ext cx="1422400" cy="547646"/>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6" idx="1"/>
          </p:cNvCxnSpPr>
          <p:nvPr/>
        </p:nvCxnSpPr>
        <p:spPr>
          <a:xfrm>
            <a:off x="3886200" y="4719762"/>
            <a:ext cx="1244600" cy="52379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1"/>
          </p:cNvCxnSpPr>
          <p:nvPr/>
        </p:nvCxnSpPr>
        <p:spPr>
          <a:xfrm>
            <a:off x="5740400" y="5557962"/>
            <a:ext cx="1422400" cy="42373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1059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90</a:t>
            </a:fld>
            <a:endParaRPr lang="en-US"/>
          </a:p>
        </p:txBody>
      </p:sp>
      <p:pic>
        <p:nvPicPr>
          <p:cNvPr id="56324" name="Picture 4" descr="http://upload.wikimedia.org/wikipedia/commons/c/c3/Farm_in_frederick_maryland.jpg"/>
          <p:cNvPicPr>
            <a:picLocks noChangeAspect="1" noChangeArrowheads="1"/>
          </p:cNvPicPr>
          <p:nvPr/>
        </p:nvPicPr>
        <p:blipFill>
          <a:blip r:embed="rId2">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bwMode="auto">
          <a:xfrm>
            <a:off x="0" y="0"/>
            <a:ext cx="10312780" cy="6858000"/>
          </a:xfrm>
          <a:prstGeom prst="rect">
            <a:avLst/>
          </a:prstGeom>
          <a:noFill/>
          <a:effectLst>
            <a:outerShdw dist="50800" sx="1000" sy="1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66618" y="4343400"/>
            <a:ext cx="7010765" cy="1323439"/>
          </a:xfrm>
          <a:prstGeom prst="rect">
            <a:avLst/>
          </a:prstGeom>
          <a:noFill/>
        </p:spPr>
        <p:txBody>
          <a:bodyPr wrap="none" rtlCol="0">
            <a:spAutoFit/>
          </a:bodyPr>
          <a:lstStyle/>
          <a:p>
            <a:r>
              <a:rPr lang="en-US" sz="8000" b="1" dirty="0">
                <a:solidFill>
                  <a:schemeClr val="accent1">
                    <a:lumMod val="60000"/>
                    <a:lumOff val="40000"/>
                  </a:schemeClr>
                </a:solidFill>
                <a:latin typeface="Calibri" pitchFamily="34" charset="0"/>
                <a:cs typeface="Arial" pitchFamily="34" charset="0"/>
              </a:rPr>
              <a:t>SPAM FARMING</a:t>
            </a:r>
          </a:p>
        </p:txBody>
      </p:sp>
    </p:spTree>
    <p:extLst>
      <p:ext uri="{BB962C8B-B14F-4D97-AF65-F5344CB8AC3E}">
        <p14:creationId xmlns:p14="http://schemas.microsoft.com/office/powerpoint/2010/main" val="29711147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Google vs. Spammers: Round 2!</a:t>
            </a:r>
          </a:p>
        </p:txBody>
      </p:sp>
      <p:sp>
        <p:nvSpPr>
          <p:cNvPr id="3" name="Content Placeholder 2"/>
          <p:cNvSpPr>
            <a:spLocks noGrp="1"/>
          </p:cNvSpPr>
          <p:nvPr>
            <p:ph idx="1"/>
          </p:nvPr>
        </p:nvSpPr>
        <p:spPr/>
        <p:txBody>
          <a:bodyPr>
            <a:normAutofit/>
          </a:bodyPr>
          <a:lstStyle/>
          <a:p>
            <a:r>
              <a:rPr lang="en-US" dirty="0"/>
              <a:t>Once Google became the dominant search engine, spammers began to work out ways to fool Google</a:t>
            </a:r>
          </a:p>
          <a:p>
            <a:pPr lvl="8"/>
            <a:endParaRPr lang="en-US" dirty="0"/>
          </a:p>
          <a:p>
            <a:r>
              <a:rPr lang="en-US" b="1" dirty="0">
                <a:solidFill>
                  <a:srgbClr val="D60093"/>
                </a:solidFill>
              </a:rPr>
              <a:t>Spam farms</a:t>
            </a:r>
            <a:r>
              <a:rPr lang="en-US" dirty="0">
                <a:solidFill>
                  <a:srgbClr val="D60093"/>
                </a:solidFill>
              </a:rPr>
              <a:t> </a:t>
            </a:r>
            <a:r>
              <a:rPr lang="en-US" dirty="0"/>
              <a:t>were developed to concentrate PageRank on a single page</a:t>
            </a:r>
          </a:p>
          <a:p>
            <a:pPr lvl="8"/>
            <a:endParaRPr lang="en-US" b="1" dirty="0">
              <a:solidFill>
                <a:srgbClr val="0000FF"/>
              </a:solidFill>
            </a:endParaRPr>
          </a:p>
          <a:p>
            <a:r>
              <a:rPr lang="en-US" b="1" dirty="0">
                <a:solidFill>
                  <a:srgbClr val="0000FF"/>
                </a:solidFill>
              </a:rPr>
              <a:t>Link spam:</a:t>
            </a:r>
          </a:p>
          <a:p>
            <a:pPr lvl="1"/>
            <a:r>
              <a:rPr lang="en-US" dirty="0"/>
              <a:t>Creating link structures that  </a:t>
            </a:r>
            <a:br>
              <a:rPr lang="en-US" dirty="0"/>
            </a:br>
            <a:r>
              <a:rPr lang="en-US" dirty="0"/>
              <a:t>boost PageRank of a particular </a:t>
            </a:r>
            <a:br>
              <a:rPr lang="en-US" dirty="0"/>
            </a:br>
            <a:r>
              <a:rPr lang="en-US" dirty="0"/>
              <a:t>page</a:t>
            </a:r>
          </a:p>
          <a:p>
            <a:pPr lvl="1"/>
            <a:endParaRPr lang="en-US" b="1" dirty="0">
              <a:solidFill>
                <a:schemeClr val="accent3"/>
              </a:solidFill>
            </a:endParaRPr>
          </a:p>
          <a:p>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91</a:t>
            </a:fld>
            <a:endParaRPr lang="en-US"/>
          </a:p>
        </p:txBody>
      </p:sp>
      <p:pic>
        <p:nvPicPr>
          <p:cNvPr id="7" name="Picture 3"/>
          <p:cNvPicPr>
            <a:picLocks noChangeAspect="1" noChangeArrowheads="1"/>
          </p:cNvPicPr>
          <p:nvPr/>
        </p:nvPicPr>
        <p:blipFill>
          <a:blip r:embed="rId2" cstate="print"/>
          <a:srcRect/>
          <a:stretch>
            <a:fillRect/>
          </a:stretch>
        </p:blipFill>
        <p:spPr bwMode="auto">
          <a:xfrm>
            <a:off x="6248400" y="4378352"/>
            <a:ext cx="2743200" cy="2174848"/>
          </a:xfrm>
          <a:prstGeom prst="rect">
            <a:avLst/>
          </a:prstGeom>
          <a:noFill/>
          <a:ln w="9525">
            <a:noFill/>
            <a:miter lim="800000"/>
            <a:headEnd/>
            <a:tailEnd/>
          </a:ln>
        </p:spPr>
      </p:pic>
    </p:spTree>
    <p:extLst>
      <p:ext uri="{BB962C8B-B14F-4D97-AF65-F5344CB8AC3E}">
        <p14:creationId xmlns:p14="http://schemas.microsoft.com/office/powerpoint/2010/main" val="528859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5842" name="Rectangle 2"/>
          <p:cNvSpPr>
            <a:spLocks noGrp="1" noChangeArrowheads="1"/>
          </p:cNvSpPr>
          <p:nvPr>
            <p:ph type="title"/>
          </p:nvPr>
        </p:nvSpPr>
        <p:spPr/>
        <p:txBody>
          <a:bodyPr/>
          <a:lstStyle/>
          <a:p>
            <a:r>
              <a:rPr lang="en-US" dirty="0"/>
              <a:t>Link Spamming</a:t>
            </a:r>
          </a:p>
        </p:txBody>
      </p:sp>
      <p:sp>
        <p:nvSpPr>
          <p:cNvPr id="35843" name="Rectangle 3"/>
          <p:cNvSpPr>
            <a:spLocks noGrp="1" noChangeArrowheads="1"/>
          </p:cNvSpPr>
          <p:nvPr>
            <p:ph type="body" idx="1"/>
          </p:nvPr>
        </p:nvSpPr>
        <p:spPr/>
        <p:txBody>
          <a:bodyPr/>
          <a:lstStyle/>
          <a:p>
            <a:r>
              <a:rPr lang="en-US" b="1" dirty="0">
                <a:solidFill>
                  <a:srgbClr val="008000"/>
                </a:solidFill>
              </a:rPr>
              <a:t>Three kinds of web pages from a </a:t>
            </a:r>
            <a:br>
              <a:rPr lang="en-US" b="1" dirty="0">
                <a:solidFill>
                  <a:srgbClr val="008000"/>
                </a:solidFill>
              </a:rPr>
            </a:br>
            <a:r>
              <a:rPr lang="en-US" b="1" dirty="0">
                <a:solidFill>
                  <a:srgbClr val="008000"/>
                </a:solidFill>
              </a:rPr>
              <a:t>spammer’s point of view</a:t>
            </a:r>
          </a:p>
          <a:p>
            <a:pPr lvl="1"/>
            <a:r>
              <a:rPr lang="en-US" b="1" dirty="0">
                <a:solidFill>
                  <a:srgbClr val="0000FF"/>
                </a:solidFill>
              </a:rPr>
              <a:t>Inaccessible pages</a:t>
            </a:r>
          </a:p>
          <a:p>
            <a:pPr lvl="1"/>
            <a:r>
              <a:rPr lang="en-US" b="1" dirty="0">
                <a:solidFill>
                  <a:srgbClr val="D60093"/>
                </a:solidFill>
              </a:rPr>
              <a:t>Accessible pages</a:t>
            </a:r>
          </a:p>
          <a:p>
            <a:pPr lvl="2"/>
            <a:r>
              <a:rPr lang="en-US" dirty="0"/>
              <a:t>e.g., blog comments pages</a:t>
            </a:r>
          </a:p>
          <a:p>
            <a:pPr lvl="2"/>
            <a:r>
              <a:rPr lang="en-US" dirty="0"/>
              <a:t>spammer can post links to his pages</a:t>
            </a:r>
          </a:p>
          <a:p>
            <a:pPr lvl="1"/>
            <a:r>
              <a:rPr lang="en-US" b="1" dirty="0">
                <a:solidFill>
                  <a:srgbClr val="0000FF"/>
                </a:solidFill>
              </a:rPr>
              <a:t>Owned pages</a:t>
            </a:r>
          </a:p>
          <a:p>
            <a:pPr lvl="2"/>
            <a:r>
              <a:rPr lang="en-US" dirty="0"/>
              <a:t>Completely controlled by spammer</a:t>
            </a:r>
          </a:p>
          <a:p>
            <a:pPr lvl="2"/>
            <a:r>
              <a:rPr lang="en-US" dirty="0"/>
              <a:t>May span multiple domain names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92</a:t>
            </a:fld>
            <a:endParaRPr lang="en-US"/>
          </a:p>
        </p:txBody>
      </p:sp>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Tree>
    <p:extLst>
      <p:ext uri="{BB962C8B-B14F-4D97-AF65-F5344CB8AC3E}">
        <p14:creationId xmlns:p14="http://schemas.microsoft.com/office/powerpoint/2010/main" val="296550537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6866" name="Rectangle 2"/>
          <p:cNvSpPr>
            <a:spLocks noGrp="1" noChangeArrowheads="1"/>
          </p:cNvSpPr>
          <p:nvPr>
            <p:ph type="title"/>
          </p:nvPr>
        </p:nvSpPr>
        <p:spPr/>
        <p:txBody>
          <a:bodyPr/>
          <a:lstStyle/>
          <a:p>
            <a:r>
              <a:rPr lang="en-US"/>
              <a:t>Link Farms</a:t>
            </a:r>
          </a:p>
        </p:txBody>
      </p:sp>
      <p:sp>
        <p:nvSpPr>
          <p:cNvPr id="36867" name="Rectangle 3"/>
          <p:cNvSpPr>
            <a:spLocks noGrp="1" noChangeArrowheads="1"/>
          </p:cNvSpPr>
          <p:nvPr>
            <p:ph type="body" idx="1"/>
          </p:nvPr>
        </p:nvSpPr>
        <p:spPr/>
        <p:txBody>
          <a:bodyPr/>
          <a:lstStyle/>
          <a:p>
            <a:r>
              <a:rPr lang="en-US" b="1" dirty="0">
                <a:solidFill>
                  <a:srgbClr val="0000FF"/>
                </a:solidFill>
              </a:rPr>
              <a:t>Spammer’s goal:</a:t>
            </a:r>
          </a:p>
          <a:p>
            <a:pPr lvl="1"/>
            <a:r>
              <a:rPr lang="en-US" dirty="0"/>
              <a:t>Maximize the </a:t>
            </a:r>
            <a:r>
              <a:rPr lang="en-US" dirty="0" err="1"/>
              <a:t>PageRank</a:t>
            </a:r>
            <a:r>
              <a:rPr lang="en-US" dirty="0"/>
              <a:t> of target page </a:t>
            </a:r>
            <a:r>
              <a:rPr lang="en-US" b="1" i="1" dirty="0"/>
              <a:t>t</a:t>
            </a:r>
          </a:p>
          <a:p>
            <a:pPr lvl="5"/>
            <a:endParaRPr lang="en-US" dirty="0"/>
          </a:p>
          <a:p>
            <a:r>
              <a:rPr lang="en-US" b="1" dirty="0">
                <a:solidFill>
                  <a:srgbClr val="D60093"/>
                </a:solidFill>
              </a:rPr>
              <a:t>Technique:</a:t>
            </a:r>
          </a:p>
          <a:p>
            <a:pPr lvl="1"/>
            <a:r>
              <a:rPr lang="en-US" dirty="0"/>
              <a:t>Get as many links from accessible pages as possible to target page </a:t>
            </a:r>
            <a:r>
              <a:rPr lang="en-US" b="1" i="1" dirty="0"/>
              <a:t>t</a:t>
            </a:r>
          </a:p>
          <a:p>
            <a:pPr lvl="1"/>
            <a:r>
              <a:rPr lang="en-US" dirty="0"/>
              <a:t>Construct “link farm” to get PageRank </a:t>
            </a:r>
            <a:br>
              <a:rPr lang="en-US" dirty="0"/>
            </a:br>
            <a:r>
              <a:rPr lang="en-US" dirty="0"/>
              <a:t>multiplier effect</a:t>
            </a:r>
          </a:p>
          <a:p>
            <a:pPr lvl="1"/>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93</a:t>
            </a:fld>
            <a:endParaRPr lang="en-US"/>
          </a:p>
        </p:txBody>
      </p:sp>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a:p>
        </p:txBody>
      </p:sp>
    </p:spTree>
    <p:extLst>
      <p:ext uri="{BB962C8B-B14F-4D97-AF65-F5344CB8AC3E}">
        <p14:creationId xmlns:p14="http://schemas.microsoft.com/office/powerpoint/2010/main" val="100343087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7890" name="Rectangle 2"/>
          <p:cNvSpPr>
            <a:spLocks noGrp="1" noChangeArrowheads="1"/>
          </p:cNvSpPr>
          <p:nvPr>
            <p:ph type="title"/>
          </p:nvPr>
        </p:nvSpPr>
        <p:spPr/>
        <p:txBody>
          <a:bodyPr/>
          <a:lstStyle/>
          <a:p>
            <a:r>
              <a:rPr lang="en-US"/>
              <a:t>Link Farms</a:t>
            </a:r>
          </a:p>
        </p:txBody>
      </p:sp>
      <p:grpSp>
        <p:nvGrpSpPr>
          <p:cNvPr id="4" name="Group 3"/>
          <p:cNvGrpSpPr/>
          <p:nvPr/>
        </p:nvGrpSpPr>
        <p:grpSpPr>
          <a:xfrm>
            <a:off x="631825" y="1454150"/>
            <a:ext cx="7064375" cy="3575050"/>
            <a:chOff x="631825" y="1454150"/>
            <a:chExt cx="7064375" cy="3575050"/>
          </a:xfrm>
        </p:grpSpPr>
        <p:sp>
          <p:nvSpPr>
            <p:cNvPr id="37892" name="Cloud"/>
            <p:cNvSpPr>
              <a:spLocks noChangeAspect="1" noEditPoints="1" noChangeArrowheads="1"/>
            </p:cNvSpPr>
            <p:nvPr/>
          </p:nvSpPr>
          <p:spPr bwMode="auto">
            <a:xfrm>
              <a:off x="631825" y="1809750"/>
              <a:ext cx="2438400" cy="12763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a:lstStyle/>
            <a:p>
              <a:endParaRPr lang="en-US" sz="1800" dirty="0">
                <a:solidFill>
                  <a:schemeClr val="bg1"/>
                </a:solidFill>
                <a:latin typeface="Verdana" pitchFamily="34" charset="0"/>
              </a:endParaRPr>
            </a:p>
            <a:p>
              <a:r>
                <a:rPr lang="en-US" sz="1800" dirty="0">
                  <a:solidFill>
                    <a:schemeClr val="bg1"/>
                  </a:solidFill>
                  <a:latin typeface="Verdana" pitchFamily="34" charset="0"/>
                </a:rPr>
                <a:t>Inaccessible</a:t>
              </a:r>
            </a:p>
          </p:txBody>
        </p:sp>
        <p:sp>
          <p:nvSpPr>
            <p:cNvPr id="37893" name="Oval 5"/>
            <p:cNvSpPr>
              <a:spLocks noChangeArrowheads="1"/>
            </p:cNvSpPr>
            <p:nvPr/>
          </p:nvSpPr>
          <p:spPr bwMode="auto">
            <a:xfrm>
              <a:off x="3962400" y="1828800"/>
              <a:ext cx="1143000" cy="3200400"/>
            </a:xfrm>
            <a:prstGeom prst="ellipse">
              <a:avLst/>
            </a:prstGeom>
            <a:noFill/>
            <a:ln w="9525">
              <a:solidFill>
                <a:srgbClr val="008000"/>
              </a:solidFill>
              <a:round/>
              <a:headEnd/>
              <a:tailEnd/>
            </a:ln>
            <a:effectLst/>
          </p:spPr>
          <p:txBody>
            <a:bodyPr wrap="none" anchor="ctr"/>
            <a:lstStyle/>
            <a:p>
              <a:endParaRPr lang="en-US"/>
            </a:p>
          </p:txBody>
        </p:sp>
        <p:sp>
          <p:nvSpPr>
            <p:cNvPr id="37899" name="Oval 11"/>
            <p:cNvSpPr>
              <a:spLocks noChangeArrowheads="1"/>
            </p:cNvSpPr>
            <p:nvPr/>
          </p:nvSpPr>
          <p:spPr bwMode="auto">
            <a:xfrm>
              <a:off x="5724556" y="3241360"/>
              <a:ext cx="274320" cy="274320"/>
            </a:xfrm>
            <a:prstGeom prst="ellipse">
              <a:avLst/>
            </a:prstGeom>
            <a:solidFill>
              <a:srgbClr val="008000"/>
            </a:solidFill>
            <a:ln w="9525">
              <a:noFill/>
              <a:round/>
              <a:headEnd/>
              <a:tailEnd/>
            </a:ln>
            <a:effectLst/>
          </p:spPr>
          <p:txBody>
            <a:bodyPr wrap="none" anchor="ctr"/>
            <a:lstStyle/>
            <a:p>
              <a:endParaRPr lang="en-US"/>
            </a:p>
          </p:txBody>
        </p:sp>
        <p:sp>
          <p:nvSpPr>
            <p:cNvPr id="37900" name="Oval 12"/>
            <p:cNvSpPr>
              <a:spLocks noChangeArrowheads="1"/>
            </p:cNvSpPr>
            <p:nvPr/>
          </p:nvSpPr>
          <p:spPr bwMode="auto">
            <a:xfrm>
              <a:off x="6877685" y="24161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1" name="Oval 13"/>
            <p:cNvSpPr>
              <a:spLocks noChangeArrowheads="1"/>
            </p:cNvSpPr>
            <p:nvPr/>
          </p:nvSpPr>
          <p:spPr bwMode="auto">
            <a:xfrm>
              <a:off x="6877685" y="29114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2" name="Oval 14"/>
            <p:cNvSpPr>
              <a:spLocks noChangeArrowheads="1"/>
            </p:cNvSpPr>
            <p:nvPr/>
          </p:nvSpPr>
          <p:spPr bwMode="auto">
            <a:xfrm>
              <a:off x="6877685" y="34067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3" name="Oval 15"/>
            <p:cNvSpPr>
              <a:spLocks noChangeArrowheads="1"/>
            </p:cNvSpPr>
            <p:nvPr/>
          </p:nvSpPr>
          <p:spPr bwMode="auto">
            <a:xfrm>
              <a:off x="6877685" y="39020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4" name="Oval 16"/>
            <p:cNvSpPr>
              <a:spLocks noChangeArrowheads="1"/>
            </p:cNvSpPr>
            <p:nvPr/>
          </p:nvSpPr>
          <p:spPr bwMode="auto">
            <a:xfrm>
              <a:off x="6877685" y="439737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37905" name="Oval 17"/>
            <p:cNvSpPr>
              <a:spLocks noChangeArrowheads="1"/>
            </p:cNvSpPr>
            <p:nvPr/>
          </p:nvSpPr>
          <p:spPr bwMode="auto">
            <a:xfrm>
              <a:off x="5486400" y="1981200"/>
              <a:ext cx="2209800" cy="2895600"/>
            </a:xfrm>
            <a:prstGeom prst="ellipse">
              <a:avLst/>
            </a:prstGeom>
            <a:noFill/>
            <a:ln w="9525">
              <a:solidFill>
                <a:srgbClr val="008000"/>
              </a:solidFill>
              <a:round/>
              <a:headEnd/>
              <a:tailEnd/>
            </a:ln>
            <a:effectLst/>
          </p:spPr>
          <p:txBody>
            <a:bodyPr wrap="none" anchor="ctr"/>
            <a:lstStyle/>
            <a:p>
              <a:endParaRPr lang="en-US"/>
            </a:p>
          </p:txBody>
        </p:sp>
        <p:sp>
          <p:nvSpPr>
            <p:cNvPr id="37906" name="Line 18"/>
            <p:cNvSpPr>
              <a:spLocks noChangeShapeType="1"/>
            </p:cNvSpPr>
            <p:nvPr/>
          </p:nvSpPr>
          <p:spPr bwMode="auto">
            <a:xfrm>
              <a:off x="4500563" y="2224088"/>
              <a:ext cx="1214438" cy="1052513"/>
            </a:xfrm>
            <a:prstGeom prst="line">
              <a:avLst/>
            </a:prstGeom>
            <a:noFill/>
            <a:ln w="19050" cmpd="sng">
              <a:solidFill>
                <a:schemeClr val="tx1"/>
              </a:solidFill>
              <a:round/>
              <a:headEnd/>
              <a:tailEnd type="triangle" w="med" len="med"/>
            </a:ln>
            <a:effectLst/>
          </p:spPr>
          <p:txBody>
            <a:bodyPr/>
            <a:lstStyle/>
            <a:p>
              <a:endParaRPr lang="en-US"/>
            </a:p>
          </p:txBody>
        </p:sp>
        <p:sp>
          <p:nvSpPr>
            <p:cNvPr id="37907" name="Line 19"/>
            <p:cNvSpPr>
              <a:spLocks noChangeShapeType="1"/>
            </p:cNvSpPr>
            <p:nvPr/>
          </p:nvSpPr>
          <p:spPr bwMode="auto">
            <a:xfrm>
              <a:off x="4572000" y="2819400"/>
              <a:ext cx="1066800" cy="533400"/>
            </a:xfrm>
            <a:prstGeom prst="line">
              <a:avLst/>
            </a:prstGeom>
            <a:noFill/>
            <a:ln w="19050" cmpd="sng">
              <a:solidFill>
                <a:schemeClr val="tx1"/>
              </a:solidFill>
              <a:round/>
              <a:headEnd/>
              <a:tailEnd type="triangle" w="med" len="med"/>
            </a:ln>
            <a:effectLst/>
          </p:spPr>
          <p:txBody>
            <a:bodyPr/>
            <a:lstStyle/>
            <a:p>
              <a:endParaRPr lang="en-US"/>
            </a:p>
          </p:txBody>
        </p:sp>
        <p:sp>
          <p:nvSpPr>
            <p:cNvPr id="37908" name="Line 20"/>
            <p:cNvSpPr>
              <a:spLocks noChangeShapeType="1"/>
            </p:cNvSpPr>
            <p:nvPr/>
          </p:nvSpPr>
          <p:spPr bwMode="auto">
            <a:xfrm flipV="1">
              <a:off x="4572000" y="3505200"/>
              <a:ext cx="1143000" cy="457200"/>
            </a:xfrm>
            <a:prstGeom prst="line">
              <a:avLst/>
            </a:prstGeom>
            <a:noFill/>
            <a:ln w="19050" cmpd="sng">
              <a:solidFill>
                <a:schemeClr val="tx1"/>
              </a:solidFill>
              <a:round/>
              <a:headEnd/>
              <a:tailEnd type="triangle" w="med" len="med"/>
            </a:ln>
            <a:effectLst/>
          </p:spPr>
          <p:txBody>
            <a:bodyPr/>
            <a:lstStyle/>
            <a:p>
              <a:endParaRPr lang="en-US"/>
            </a:p>
          </p:txBody>
        </p:sp>
        <p:sp>
          <p:nvSpPr>
            <p:cNvPr id="37909" name="Line 21"/>
            <p:cNvSpPr>
              <a:spLocks noChangeShapeType="1"/>
            </p:cNvSpPr>
            <p:nvPr/>
          </p:nvSpPr>
          <p:spPr bwMode="auto">
            <a:xfrm flipV="1">
              <a:off x="4572000" y="3589654"/>
              <a:ext cx="1193006" cy="906145"/>
            </a:xfrm>
            <a:prstGeom prst="line">
              <a:avLst/>
            </a:prstGeom>
            <a:noFill/>
            <a:ln w="19050" cmpd="sng">
              <a:solidFill>
                <a:schemeClr val="tx1"/>
              </a:solidFill>
              <a:round/>
              <a:headEnd/>
              <a:tailEnd type="triangle" w="med" len="med"/>
            </a:ln>
            <a:effectLst/>
          </p:spPr>
          <p:txBody>
            <a:bodyPr/>
            <a:lstStyle/>
            <a:p>
              <a:endParaRPr lang="en-US"/>
            </a:p>
          </p:txBody>
        </p:sp>
        <p:sp>
          <p:nvSpPr>
            <p:cNvPr id="37910" name="Line 22"/>
            <p:cNvSpPr>
              <a:spLocks noChangeShapeType="1"/>
            </p:cNvSpPr>
            <p:nvPr/>
          </p:nvSpPr>
          <p:spPr bwMode="auto">
            <a:xfrm flipV="1">
              <a:off x="4572000" y="3429000"/>
              <a:ext cx="1066800" cy="76200"/>
            </a:xfrm>
            <a:prstGeom prst="line">
              <a:avLst/>
            </a:prstGeom>
            <a:noFill/>
            <a:ln w="19050" cmpd="sng">
              <a:solidFill>
                <a:schemeClr val="tx1"/>
              </a:solidFill>
              <a:round/>
              <a:headEnd/>
              <a:tailEnd type="triangle" w="med" len="med"/>
            </a:ln>
            <a:effectLst/>
          </p:spPr>
          <p:txBody>
            <a:bodyPr/>
            <a:lstStyle/>
            <a:p>
              <a:endParaRPr lang="en-US"/>
            </a:p>
          </p:txBody>
        </p:sp>
        <p:sp>
          <p:nvSpPr>
            <p:cNvPr id="37911" name="Line 23"/>
            <p:cNvSpPr>
              <a:spLocks noChangeShapeType="1"/>
            </p:cNvSpPr>
            <p:nvPr/>
          </p:nvSpPr>
          <p:spPr bwMode="auto">
            <a:xfrm flipV="1">
              <a:off x="5998875" y="2507615"/>
              <a:ext cx="878809" cy="733744"/>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2" name="Line 24"/>
            <p:cNvSpPr>
              <a:spLocks noChangeShapeType="1"/>
            </p:cNvSpPr>
            <p:nvPr/>
          </p:nvSpPr>
          <p:spPr bwMode="auto">
            <a:xfrm>
              <a:off x="6070599" y="3444875"/>
              <a:ext cx="807085" cy="53340"/>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3" name="Line 25"/>
            <p:cNvSpPr>
              <a:spLocks noChangeShapeType="1"/>
            </p:cNvSpPr>
            <p:nvPr/>
          </p:nvSpPr>
          <p:spPr bwMode="auto">
            <a:xfrm flipV="1">
              <a:off x="6070599" y="3002915"/>
              <a:ext cx="807085" cy="349885"/>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4" name="Line 26"/>
            <p:cNvSpPr>
              <a:spLocks noChangeShapeType="1"/>
            </p:cNvSpPr>
            <p:nvPr/>
          </p:nvSpPr>
          <p:spPr bwMode="auto">
            <a:xfrm>
              <a:off x="6070600" y="3521075"/>
              <a:ext cx="807085" cy="419727"/>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5" name="Line 27"/>
            <p:cNvSpPr>
              <a:spLocks noChangeShapeType="1"/>
            </p:cNvSpPr>
            <p:nvPr/>
          </p:nvSpPr>
          <p:spPr bwMode="auto">
            <a:xfrm>
              <a:off x="5998876" y="3589654"/>
              <a:ext cx="900400" cy="860108"/>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37916" name="Text Box 28"/>
            <p:cNvSpPr txBox="1">
              <a:spLocks noChangeArrowheads="1"/>
            </p:cNvSpPr>
            <p:nvPr/>
          </p:nvSpPr>
          <p:spPr bwMode="auto">
            <a:xfrm>
              <a:off x="5719634" y="2834481"/>
              <a:ext cx="290464" cy="369332"/>
            </a:xfrm>
            <a:prstGeom prst="rect">
              <a:avLst/>
            </a:prstGeom>
            <a:noFill/>
            <a:ln w="9525">
              <a:noFill/>
              <a:miter lim="800000"/>
              <a:headEnd/>
              <a:tailEnd/>
            </a:ln>
            <a:effectLst/>
          </p:spPr>
          <p:txBody>
            <a:bodyPr wrap="none">
              <a:spAutoFit/>
            </a:bodyPr>
            <a:lstStyle/>
            <a:p>
              <a:r>
                <a:rPr lang="en-US" b="1" dirty="0">
                  <a:solidFill>
                    <a:srgbClr val="008000"/>
                  </a:solidFill>
                  <a:latin typeface="Verdana" pitchFamily="34" charset="0"/>
                </a:rPr>
                <a:t>t</a:t>
              </a:r>
            </a:p>
          </p:txBody>
        </p:sp>
        <p:sp>
          <p:nvSpPr>
            <p:cNvPr id="37917" name="Line 29"/>
            <p:cNvSpPr>
              <a:spLocks noChangeShapeType="1"/>
            </p:cNvSpPr>
            <p:nvPr/>
          </p:nvSpPr>
          <p:spPr bwMode="auto">
            <a:xfrm>
              <a:off x="3048000" y="2338388"/>
              <a:ext cx="990600" cy="252413"/>
            </a:xfrm>
            <a:prstGeom prst="line">
              <a:avLst/>
            </a:prstGeom>
            <a:noFill/>
            <a:ln w="76200" cap="sq" cmpd="dbl">
              <a:solidFill>
                <a:schemeClr val="tx1"/>
              </a:solidFill>
              <a:miter lim="800000"/>
              <a:headEnd type="arrow" w="sm" len="sm"/>
              <a:tailEnd type="arrow" w="sm" len="sm"/>
            </a:ln>
            <a:effectLst/>
          </p:spPr>
          <p:txBody>
            <a:bodyPr/>
            <a:lstStyle/>
            <a:p>
              <a:endParaRPr lang="en-US"/>
            </a:p>
          </p:txBody>
        </p:sp>
        <p:sp>
          <p:nvSpPr>
            <p:cNvPr id="37918" name="Text Box 30"/>
            <p:cNvSpPr txBox="1">
              <a:spLocks noChangeArrowheads="1"/>
            </p:cNvSpPr>
            <p:nvPr/>
          </p:nvSpPr>
          <p:spPr bwMode="auto">
            <a:xfrm>
              <a:off x="3810000" y="1454150"/>
              <a:ext cx="1371600" cy="369888"/>
            </a:xfrm>
            <a:prstGeom prst="rect">
              <a:avLst/>
            </a:prstGeom>
            <a:noFill/>
            <a:ln w="9525">
              <a:noFill/>
              <a:miter lim="800000"/>
              <a:headEnd/>
              <a:tailEnd/>
            </a:ln>
            <a:effectLst/>
          </p:spPr>
          <p:txBody>
            <a:bodyPr wrap="none">
              <a:spAutoFit/>
            </a:bodyPr>
            <a:lstStyle/>
            <a:p>
              <a:r>
                <a:rPr lang="en-US" dirty="0">
                  <a:solidFill>
                    <a:srgbClr val="008000"/>
                  </a:solidFill>
                  <a:latin typeface="Verdana" pitchFamily="34" charset="0"/>
                </a:rPr>
                <a:t>Accessible</a:t>
              </a:r>
            </a:p>
          </p:txBody>
        </p:sp>
        <p:sp>
          <p:nvSpPr>
            <p:cNvPr id="37919" name="Text Box 31"/>
            <p:cNvSpPr txBox="1">
              <a:spLocks noChangeArrowheads="1"/>
            </p:cNvSpPr>
            <p:nvPr/>
          </p:nvSpPr>
          <p:spPr bwMode="auto">
            <a:xfrm>
              <a:off x="6199188" y="1460500"/>
              <a:ext cx="982961" cy="369332"/>
            </a:xfrm>
            <a:prstGeom prst="rect">
              <a:avLst/>
            </a:prstGeom>
            <a:noFill/>
            <a:ln w="9525">
              <a:noFill/>
              <a:miter lim="800000"/>
              <a:headEnd/>
              <a:tailEnd/>
            </a:ln>
            <a:effectLst/>
          </p:spPr>
          <p:txBody>
            <a:bodyPr wrap="none">
              <a:spAutoFit/>
            </a:bodyPr>
            <a:lstStyle/>
            <a:p>
              <a:r>
                <a:rPr lang="en-US" dirty="0">
                  <a:solidFill>
                    <a:srgbClr val="008000"/>
                  </a:solidFill>
                  <a:latin typeface="Verdana" pitchFamily="34" charset="0"/>
                </a:rPr>
                <a:t>Owned</a:t>
              </a:r>
            </a:p>
          </p:txBody>
        </p:sp>
        <p:sp>
          <p:nvSpPr>
            <p:cNvPr id="37920" name="Text Box 32"/>
            <p:cNvSpPr txBox="1">
              <a:spLocks noChangeArrowheads="1"/>
            </p:cNvSpPr>
            <p:nvPr/>
          </p:nvSpPr>
          <p:spPr bwMode="auto">
            <a:xfrm>
              <a:off x="6995318" y="2211255"/>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1</a:t>
              </a:r>
            </a:p>
          </p:txBody>
        </p:sp>
        <p:sp>
          <p:nvSpPr>
            <p:cNvPr id="37921" name="Text Box 33"/>
            <p:cNvSpPr txBox="1">
              <a:spLocks noChangeArrowheads="1"/>
            </p:cNvSpPr>
            <p:nvPr/>
          </p:nvSpPr>
          <p:spPr bwMode="auto">
            <a:xfrm>
              <a:off x="7010400" y="2703926"/>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2</a:t>
              </a:r>
            </a:p>
          </p:txBody>
        </p:sp>
        <p:sp>
          <p:nvSpPr>
            <p:cNvPr id="37922" name="Text Box 34"/>
            <p:cNvSpPr txBox="1">
              <a:spLocks noChangeArrowheads="1"/>
            </p:cNvSpPr>
            <p:nvPr/>
          </p:nvSpPr>
          <p:spPr bwMode="auto">
            <a:xfrm>
              <a:off x="6969125" y="4191000"/>
              <a:ext cx="398463" cy="396875"/>
            </a:xfrm>
            <a:prstGeom prst="rect">
              <a:avLst/>
            </a:prstGeom>
            <a:noFill/>
            <a:ln w="9525">
              <a:noFill/>
              <a:miter lim="800000"/>
              <a:headEnd/>
              <a:tailEnd/>
            </a:ln>
            <a:effectLst/>
          </p:spPr>
          <p:txBody>
            <a:bodyPr wrap="none">
              <a:spAutoFit/>
            </a:bodyPr>
            <a:lstStyle/>
            <a:p>
              <a:r>
                <a:rPr lang="en-US" dirty="0">
                  <a:latin typeface="Verdana" pitchFamily="34" charset="0"/>
                </a:rPr>
                <a:t>M</a:t>
              </a:r>
            </a:p>
          </p:txBody>
        </p:sp>
        <p:sp>
          <p:nvSpPr>
            <p:cNvPr id="37894" name="Oval 6"/>
            <p:cNvSpPr>
              <a:spLocks noChangeArrowheads="1"/>
            </p:cNvSpPr>
            <p:nvPr/>
          </p:nvSpPr>
          <p:spPr bwMode="auto">
            <a:xfrm>
              <a:off x="4408488" y="21336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5" name="Oval 7"/>
            <p:cNvSpPr>
              <a:spLocks noChangeArrowheads="1"/>
            </p:cNvSpPr>
            <p:nvPr/>
          </p:nvSpPr>
          <p:spPr bwMode="auto">
            <a:xfrm>
              <a:off x="4408488" y="27432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6" name="Oval 8"/>
            <p:cNvSpPr>
              <a:spLocks noChangeArrowheads="1"/>
            </p:cNvSpPr>
            <p:nvPr/>
          </p:nvSpPr>
          <p:spPr bwMode="auto">
            <a:xfrm>
              <a:off x="4408488" y="34290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7" name="Oval 9"/>
            <p:cNvSpPr>
              <a:spLocks noChangeArrowheads="1"/>
            </p:cNvSpPr>
            <p:nvPr/>
          </p:nvSpPr>
          <p:spPr bwMode="auto">
            <a:xfrm>
              <a:off x="4408488" y="388620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37898" name="Oval 10"/>
            <p:cNvSpPr>
              <a:spLocks noChangeArrowheads="1"/>
            </p:cNvSpPr>
            <p:nvPr/>
          </p:nvSpPr>
          <p:spPr bwMode="auto">
            <a:xfrm>
              <a:off x="4408488" y="4419600"/>
              <a:ext cx="182563" cy="182563"/>
            </a:xfrm>
            <a:prstGeom prst="ellipse">
              <a:avLst/>
            </a:prstGeom>
            <a:solidFill>
              <a:srgbClr val="0000FF"/>
            </a:solidFill>
            <a:ln w="9525">
              <a:noFill/>
              <a:round/>
              <a:headEnd/>
              <a:tailEnd/>
            </a:ln>
            <a:effectLst/>
          </p:spPr>
          <p:txBody>
            <a:bodyPr wrap="none" anchor="ctr"/>
            <a:lstStyle/>
            <a:p>
              <a:endParaRPr lang="en-US"/>
            </a:p>
          </p:txBody>
        </p:sp>
      </p:grpSp>
      <p:sp>
        <p:nvSpPr>
          <p:cNvPr id="37923" name="Text Box 35"/>
          <p:cNvSpPr txBox="1">
            <a:spLocks noChangeArrowheads="1"/>
          </p:cNvSpPr>
          <p:nvPr/>
        </p:nvSpPr>
        <p:spPr bwMode="auto">
          <a:xfrm>
            <a:off x="1106853" y="5569803"/>
            <a:ext cx="6930295" cy="1077218"/>
          </a:xfrm>
          <a:prstGeom prst="rect">
            <a:avLst/>
          </a:prstGeom>
          <a:noFill/>
          <a:ln w="9525">
            <a:noFill/>
            <a:miter lim="800000"/>
            <a:headEnd/>
            <a:tailEnd/>
          </a:ln>
          <a:effectLst/>
        </p:spPr>
        <p:txBody>
          <a:bodyPr wrap="none">
            <a:spAutoFit/>
          </a:bodyPr>
          <a:lstStyle/>
          <a:p>
            <a:pPr algn="ctr"/>
            <a:r>
              <a:rPr lang="en-US" sz="3200" b="1" dirty="0">
                <a:solidFill>
                  <a:srgbClr val="D60093"/>
                </a:solidFill>
                <a:latin typeface="Calibri" pitchFamily="34" charset="0"/>
                <a:cs typeface="Calibri" pitchFamily="34" charset="0"/>
              </a:rPr>
              <a:t>One of the most common and effective </a:t>
            </a:r>
            <a:br>
              <a:rPr lang="en-US" sz="3200" b="1" dirty="0">
                <a:solidFill>
                  <a:srgbClr val="D60093"/>
                </a:solidFill>
                <a:latin typeface="Calibri" pitchFamily="34" charset="0"/>
                <a:cs typeface="Calibri" pitchFamily="34" charset="0"/>
              </a:rPr>
            </a:br>
            <a:r>
              <a:rPr lang="en-US" sz="3200" b="1" dirty="0">
                <a:solidFill>
                  <a:srgbClr val="D60093"/>
                </a:solidFill>
                <a:latin typeface="Calibri" pitchFamily="34" charset="0"/>
                <a:cs typeface="Calibri" pitchFamily="34" charset="0"/>
              </a:rPr>
              <a:t>organizations for a link farm</a:t>
            </a:r>
          </a:p>
        </p:txBody>
      </p:sp>
      <p:sp>
        <p:nvSpPr>
          <p:cNvPr id="37" name="Slide Number Placeholder 36"/>
          <p:cNvSpPr>
            <a:spLocks noGrp="1"/>
          </p:cNvSpPr>
          <p:nvPr>
            <p:ph type="sldNum" sz="quarter" idx="12"/>
          </p:nvPr>
        </p:nvSpPr>
        <p:spPr/>
        <p:txBody>
          <a:bodyPr/>
          <a:lstStyle/>
          <a:p>
            <a:fld id="{19B12225-5612-419B-A8D5-4B8EEE4C217E}" type="slidenum">
              <a:rPr lang="en-US" smtClean="0"/>
              <a:pPr/>
              <a:t>94</a:t>
            </a:fld>
            <a:endParaRPr lang="en-US"/>
          </a:p>
        </p:txBody>
      </p:sp>
      <p:sp>
        <p:nvSpPr>
          <p:cNvPr id="38" name="Footer Placeholder 37"/>
          <p:cNvSpPr>
            <a:spLocks noGrp="1"/>
          </p:cNvSpPr>
          <p:nvPr>
            <p:ph type="ftr" sz="quarter" idx="11"/>
          </p:nvPr>
        </p:nvSpPr>
        <p:spPr/>
        <p:txBody>
          <a:bodyPr/>
          <a:lstStyle/>
          <a:p>
            <a:r>
              <a:rPr lang="nn-NO"/>
              <a:t>J. Leskovec, A. Rajaraman, J. Ullman: Mining of Massive Datasets, http://www.mmds.org</a:t>
            </a:r>
            <a:endParaRPr lang="en-US"/>
          </a:p>
        </p:txBody>
      </p:sp>
      <p:sp>
        <p:nvSpPr>
          <p:cNvPr id="3" name="TextBox 2"/>
          <p:cNvSpPr txBox="1"/>
          <p:nvPr/>
        </p:nvSpPr>
        <p:spPr>
          <a:xfrm>
            <a:off x="6895494" y="4724400"/>
            <a:ext cx="1415772" cy="646331"/>
          </a:xfrm>
          <a:prstGeom prst="rect">
            <a:avLst/>
          </a:prstGeom>
          <a:noFill/>
        </p:spPr>
        <p:txBody>
          <a:bodyPr wrap="none" rtlCol="0">
            <a:spAutoFit/>
          </a:bodyPr>
          <a:lstStyle/>
          <a:p>
            <a:r>
              <a:rPr lang="en-US" dirty="0">
                <a:latin typeface="Arial" pitchFamily="34" charset="0"/>
                <a:cs typeface="Arial" pitchFamily="34" charset="0"/>
              </a:rPr>
              <a:t>Millions of </a:t>
            </a:r>
            <a:br>
              <a:rPr lang="en-US" dirty="0">
                <a:latin typeface="Arial" pitchFamily="34" charset="0"/>
                <a:cs typeface="Arial" pitchFamily="34" charset="0"/>
              </a:rPr>
            </a:br>
            <a:r>
              <a:rPr lang="en-US" b="1" i="1" dirty="0">
                <a:solidFill>
                  <a:srgbClr val="FF0066"/>
                </a:solidFill>
                <a:latin typeface="Arial" pitchFamily="34" charset="0"/>
                <a:cs typeface="Arial" pitchFamily="34" charset="0"/>
              </a:rPr>
              <a:t>farm pages</a:t>
            </a:r>
          </a:p>
        </p:txBody>
      </p:sp>
    </p:spTree>
    <p:extLst>
      <p:ext uri="{BB962C8B-B14F-4D97-AF65-F5344CB8AC3E}">
        <p14:creationId xmlns:p14="http://schemas.microsoft.com/office/powerpoint/2010/main" val="318671932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8914" name="Rectangle 2"/>
          <p:cNvSpPr>
            <a:spLocks noGrp="1" noChangeArrowheads="1"/>
          </p:cNvSpPr>
          <p:nvPr>
            <p:ph type="title"/>
          </p:nvPr>
        </p:nvSpPr>
        <p:spPr/>
        <p:txBody>
          <a:bodyPr/>
          <a:lstStyle/>
          <a:p>
            <a:r>
              <a:rPr lang="en-US"/>
              <a:t>Analysis</a:t>
            </a:r>
          </a:p>
        </p:txBody>
      </p:sp>
      <mc:AlternateContent xmlns:mc="http://schemas.openxmlformats.org/markup-compatibility/2006" xmlns:a14="http://schemas.microsoft.com/office/drawing/2010/main">
        <mc:Choice Requires="a14">
          <p:sp>
            <p:nvSpPr>
              <p:cNvPr id="38915" name="Rectangle 3"/>
              <p:cNvSpPr>
                <a:spLocks noGrp="1" noChangeArrowheads="1"/>
              </p:cNvSpPr>
              <p:nvPr>
                <p:ph type="body" idx="1"/>
              </p:nvPr>
            </p:nvSpPr>
            <p:spPr>
              <a:xfrm>
                <a:off x="566738" y="3177539"/>
                <a:ext cx="8272462" cy="3756661"/>
              </a:xfrm>
            </p:spPr>
            <p:txBody>
              <a:bodyPr>
                <a:normAutofit fontScale="92500" lnSpcReduction="10000"/>
              </a:bodyPr>
              <a:lstStyle/>
              <a:p>
                <a:r>
                  <a:rPr lang="en-US" b="1" dirty="0">
                    <a:solidFill>
                      <a:srgbClr val="0000FF"/>
                    </a:solidFill>
                  </a:rPr>
                  <a:t>x</a:t>
                </a:r>
                <a:r>
                  <a:rPr lang="en-US" dirty="0"/>
                  <a:t>: PageRank contributed by accessible pages</a:t>
                </a:r>
              </a:p>
              <a:p>
                <a:r>
                  <a:rPr lang="en-US" b="1" dirty="0">
                    <a:solidFill>
                      <a:srgbClr val="008000"/>
                    </a:solidFill>
                  </a:rPr>
                  <a:t>y</a:t>
                </a:r>
                <a:r>
                  <a:rPr lang="en-US" dirty="0"/>
                  <a:t>: PageRank of target page </a:t>
                </a:r>
                <a:r>
                  <a:rPr lang="en-US" b="1" i="1" dirty="0"/>
                  <a:t>t</a:t>
                </a:r>
              </a:p>
              <a:p>
                <a:r>
                  <a:rPr lang="en-US" dirty="0"/>
                  <a:t>Rank of each “farm” page </a:t>
                </a:r>
                <a14:m>
                  <m:oMath xmlns:m="http://schemas.openxmlformats.org/officeDocument/2006/math">
                    <m:r>
                      <a:rPr lang="en-US" i="1">
                        <a:latin typeface="Cambria Math"/>
                      </a:rPr>
                      <m:t>=</m:t>
                    </m:r>
                    <m:f>
                      <m:fPr>
                        <m:ctrlPr>
                          <a:rPr lang="en-US" i="1">
                            <a:latin typeface="Cambria Math" panose="02040503050406030204" pitchFamily="18" charset="0"/>
                          </a:rPr>
                        </m:ctrlPr>
                      </m:fPr>
                      <m:num>
                        <m:r>
                          <a:rPr lang="en-US" i="1">
                            <a:latin typeface="Cambria Math"/>
                          </a:rPr>
                          <m:t>𝛽</m:t>
                        </m:r>
                        <m:r>
                          <a:rPr lang="en-US" b="1" i="1" smtClean="0">
                            <a:solidFill>
                              <a:srgbClr val="008000"/>
                            </a:solidFill>
                            <a:latin typeface="Cambria Math"/>
                          </a:rPr>
                          <m:t>𝒚</m:t>
                        </m:r>
                      </m:num>
                      <m:den>
                        <m:r>
                          <a:rPr lang="en-US" i="1">
                            <a:latin typeface="Cambria Math"/>
                          </a:rPr>
                          <m:t>𝑀</m:t>
                        </m:r>
                      </m:den>
                    </m:f>
                    <m:r>
                      <a:rPr lang="en-US" i="1">
                        <a:latin typeface="Cambria Math"/>
                      </a:rPr>
                      <m:t>+</m:t>
                    </m:r>
                    <m:f>
                      <m:fPr>
                        <m:ctrlPr>
                          <a:rPr lang="en-US" i="1">
                            <a:latin typeface="Cambria Math" panose="02040503050406030204" pitchFamily="18" charset="0"/>
                          </a:rPr>
                        </m:ctrlPr>
                      </m:fPr>
                      <m:num>
                        <m:r>
                          <a:rPr lang="en-US" i="1">
                            <a:latin typeface="Cambria Math"/>
                          </a:rPr>
                          <m:t>1−</m:t>
                        </m:r>
                        <m:r>
                          <a:rPr lang="en-US" i="1">
                            <a:latin typeface="Cambria Math"/>
                          </a:rPr>
                          <m:t>𝛽</m:t>
                        </m:r>
                      </m:num>
                      <m:den>
                        <m:r>
                          <a:rPr lang="en-US" i="1">
                            <a:latin typeface="Cambria Math"/>
                          </a:rPr>
                          <m:t>𝑁</m:t>
                        </m:r>
                      </m:den>
                    </m:f>
                  </m:oMath>
                </a14:m>
                <a:endParaRPr lang="en-US" dirty="0"/>
              </a:p>
              <a:p>
                <a14:m>
                  <m:oMath xmlns:m="http://schemas.openxmlformats.org/officeDocument/2006/math">
                    <m:r>
                      <a:rPr lang="en-US" b="1" i="1" smtClean="0">
                        <a:solidFill>
                          <a:srgbClr val="008000"/>
                        </a:solidFill>
                        <a:latin typeface="Cambria Math"/>
                      </a:rPr>
                      <m:t>𝒚</m:t>
                    </m:r>
                    <m:r>
                      <a:rPr lang="en-US" i="1">
                        <a:latin typeface="Cambria Math"/>
                      </a:rPr>
                      <m:t>=</m:t>
                    </m:r>
                    <m:r>
                      <a:rPr lang="en-US" i="1" smtClean="0">
                        <a:solidFill>
                          <a:srgbClr val="0000FF"/>
                        </a:solidFill>
                        <a:latin typeface="Cambria Math"/>
                      </a:rPr>
                      <m:t>𝑥</m:t>
                    </m:r>
                    <m:r>
                      <a:rPr lang="en-US" i="1">
                        <a:latin typeface="Cambria Math"/>
                      </a:rPr>
                      <m:t>+</m:t>
                    </m:r>
                    <m:r>
                      <a:rPr lang="en-US" i="1">
                        <a:latin typeface="Cambria Math"/>
                      </a:rPr>
                      <m:t>𝛽</m:t>
                    </m:r>
                    <m:r>
                      <a:rPr lang="en-US" i="1">
                        <a:latin typeface="Cambria Math"/>
                      </a:rPr>
                      <m:t>𝑀</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𝛽</m:t>
                            </m:r>
                            <m:r>
                              <a:rPr lang="en-US" i="1" smtClean="0">
                                <a:solidFill>
                                  <a:srgbClr val="008000"/>
                                </a:solidFill>
                                <a:latin typeface="Cambria Math"/>
                              </a:rPr>
                              <m:t>𝑦</m:t>
                            </m:r>
                          </m:num>
                          <m:den>
                            <m:r>
                              <a:rPr lang="en-US" i="1">
                                <a:latin typeface="Cambria Math"/>
                              </a:rPr>
                              <m:t>𝑀</m:t>
                            </m:r>
                          </m:den>
                        </m:f>
                        <m:r>
                          <a:rPr lang="en-US" i="1">
                            <a:latin typeface="Cambria Math"/>
                          </a:rPr>
                          <m:t>+</m:t>
                        </m:r>
                        <m:f>
                          <m:fPr>
                            <m:ctrlPr>
                              <a:rPr lang="en-US" i="1">
                                <a:latin typeface="Cambria Math" panose="02040503050406030204" pitchFamily="18" charset="0"/>
                              </a:rPr>
                            </m:ctrlPr>
                          </m:fPr>
                          <m:num>
                            <m:r>
                              <a:rPr lang="en-US" i="1">
                                <a:latin typeface="Cambria Math"/>
                              </a:rPr>
                              <m:t>1−</m:t>
                            </m:r>
                            <m:r>
                              <a:rPr lang="en-US" i="1">
                                <a:latin typeface="Cambria Math"/>
                              </a:rPr>
                              <m:t>𝛽</m:t>
                            </m:r>
                          </m:num>
                          <m:den>
                            <m:r>
                              <a:rPr lang="en-US" i="1">
                                <a:latin typeface="Cambria Math"/>
                              </a:rPr>
                              <m:t>𝑁</m:t>
                            </m:r>
                          </m:den>
                        </m:f>
                      </m:e>
                    </m:d>
                    <m:r>
                      <a:rPr lang="en-US" i="1">
                        <a:latin typeface="Cambria Math"/>
                      </a:rPr>
                      <m:t>+</m:t>
                    </m:r>
                    <m:f>
                      <m:fPr>
                        <m:ctrlPr>
                          <a:rPr lang="en-US" i="1">
                            <a:latin typeface="Cambria Math" panose="02040503050406030204" pitchFamily="18" charset="0"/>
                          </a:rPr>
                        </m:ctrlPr>
                      </m:fPr>
                      <m:num>
                        <m:r>
                          <a:rPr lang="en-US" i="1">
                            <a:latin typeface="Cambria Math"/>
                          </a:rPr>
                          <m:t>1−</m:t>
                        </m:r>
                        <m:r>
                          <a:rPr lang="en-US" i="1">
                            <a:latin typeface="Cambria Math"/>
                          </a:rPr>
                          <m:t>𝛽</m:t>
                        </m:r>
                      </m:num>
                      <m:den>
                        <m:r>
                          <a:rPr lang="en-US" i="1">
                            <a:latin typeface="Cambria Math"/>
                          </a:rPr>
                          <m:t>𝑁</m:t>
                        </m:r>
                      </m:den>
                    </m:f>
                  </m:oMath>
                </a14:m>
                <a:endParaRPr lang="en-US" dirty="0"/>
              </a:p>
              <a:p>
                <a:pPr marL="118872" indent="0">
                  <a:buNone/>
                </a:pPr>
                <a:r>
                  <a:rPr lang="en-US" dirty="0"/>
                  <a:t>       </a:t>
                </a:r>
                <a14:m>
                  <m:oMath xmlns:m="http://schemas.openxmlformats.org/officeDocument/2006/math">
                    <m:r>
                      <a:rPr lang="en-US" b="0" i="0" smtClean="0">
                        <a:latin typeface="Cambria Math"/>
                      </a:rPr>
                      <m:t>=</m:t>
                    </m:r>
                    <m:r>
                      <a:rPr lang="en-US" i="1" smtClean="0">
                        <a:solidFill>
                          <a:srgbClr val="0000FF"/>
                        </a:solidFill>
                        <a:latin typeface="Cambria Math"/>
                      </a:rPr>
                      <m:t>𝑥</m:t>
                    </m:r>
                    <m:r>
                      <a:rPr lang="en-US" i="1">
                        <a:latin typeface="Cambria Math"/>
                      </a:rPr>
                      <m:t>+</m:t>
                    </m:r>
                    <m:sSup>
                      <m:sSupPr>
                        <m:ctrlPr>
                          <a:rPr lang="en-US" i="1">
                            <a:latin typeface="Cambria Math" panose="02040503050406030204" pitchFamily="18" charset="0"/>
                          </a:rPr>
                        </m:ctrlPr>
                      </m:sSupPr>
                      <m:e>
                        <m:r>
                          <a:rPr lang="en-US" i="1">
                            <a:latin typeface="Cambria Math"/>
                          </a:rPr>
                          <m:t>𝛽</m:t>
                        </m:r>
                      </m:e>
                      <m:sup>
                        <m:r>
                          <a:rPr lang="en-US" i="1">
                            <a:latin typeface="Cambria Math"/>
                          </a:rPr>
                          <m:t>2</m:t>
                        </m:r>
                      </m:sup>
                    </m:sSup>
                    <m:r>
                      <a:rPr lang="en-US" b="0" i="1" smtClean="0">
                        <a:solidFill>
                          <a:srgbClr val="008000"/>
                        </a:solidFill>
                        <a:latin typeface="Cambria Math"/>
                      </a:rPr>
                      <m:t>𝑦</m:t>
                    </m:r>
                    <m:r>
                      <a:rPr lang="en-US" b="0" i="1" smtClean="0">
                        <a:latin typeface="Cambria Math"/>
                      </a:rPr>
                      <m:t>+</m:t>
                    </m:r>
                    <m:f>
                      <m:fPr>
                        <m:ctrlPr>
                          <a:rPr lang="en-US" i="1">
                            <a:latin typeface="Cambria Math" panose="02040503050406030204" pitchFamily="18" charset="0"/>
                          </a:rPr>
                        </m:ctrlPr>
                      </m:fPr>
                      <m:num>
                        <m:r>
                          <a:rPr lang="en-US" i="1">
                            <a:latin typeface="Cambria Math"/>
                          </a:rPr>
                          <m:t>𝛽</m:t>
                        </m:r>
                        <m:d>
                          <m:dPr>
                            <m:ctrlPr>
                              <a:rPr lang="en-US" i="1">
                                <a:latin typeface="Cambria Math" panose="02040503050406030204" pitchFamily="18" charset="0"/>
                              </a:rPr>
                            </m:ctrlPr>
                          </m:dPr>
                          <m:e>
                            <m:r>
                              <a:rPr lang="en-US" i="1">
                                <a:latin typeface="Cambria Math"/>
                              </a:rPr>
                              <m:t>1−</m:t>
                            </m:r>
                            <m:r>
                              <a:rPr lang="en-US" i="1">
                                <a:latin typeface="Cambria Math"/>
                              </a:rPr>
                              <m:t>𝛽</m:t>
                            </m:r>
                          </m:e>
                        </m:d>
                        <m:r>
                          <a:rPr lang="en-US" i="1">
                            <a:latin typeface="Cambria Math"/>
                          </a:rPr>
                          <m:t>𝑀</m:t>
                        </m:r>
                      </m:num>
                      <m:den>
                        <m:r>
                          <a:rPr lang="en-US" i="1">
                            <a:latin typeface="Cambria Math"/>
                          </a:rPr>
                          <m:t>𝑁</m:t>
                        </m:r>
                      </m:den>
                    </m:f>
                    <m:r>
                      <a:rPr lang="en-US" i="1">
                        <a:latin typeface="Cambria Math"/>
                      </a:rPr>
                      <m:t>+</m:t>
                    </m:r>
                    <m:f>
                      <m:fPr>
                        <m:ctrlPr>
                          <a:rPr lang="en-US" i="1">
                            <a:latin typeface="Cambria Math" panose="02040503050406030204" pitchFamily="18" charset="0"/>
                          </a:rPr>
                        </m:ctrlPr>
                      </m:fPr>
                      <m:num>
                        <m:r>
                          <a:rPr lang="en-US" i="1">
                            <a:latin typeface="Cambria Math"/>
                          </a:rPr>
                          <m:t>1−</m:t>
                        </m:r>
                        <m:r>
                          <a:rPr lang="en-US" i="1">
                            <a:latin typeface="Cambria Math"/>
                          </a:rPr>
                          <m:t>𝛽</m:t>
                        </m:r>
                      </m:num>
                      <m:den>
                        <m:r>
                          <a:rPr lang="en-US" i="1">
                            <a:latin typeface="Cambria Math"/>
                          </a:rPr>
                          <m:t>𝑁</m:t>
                        </m:r>
                      </m:den>
                    </m:f>
                  </m:oMath>
                </a14:m>
                <a:endParaRPr lang="en-US" dirty="0"/>
              </a:p>
              <a:p>
                <a14:m>
                  <m:oMath xmlns:m="http://schemas.openxmlformats.org/officeDocument/2006/math">
                    <m:r>
                      <a:rPr lang="en-US" b="1" i="1" smtClean="0">
                        <a:solidFill>
                          <a:srgbClr val="008000"/>
                        </a:solidFill>
                        <a:latin typeface="Cambria Math"/>
                      </a:rPr>
                      <m:t>𝒚</m:t>
                    </m:r>
                    <m:r>
                      <a:rPr lang="en-US" b="1" i="1" smtClean="0">
                        <a:solidFill>
                          <a:srgbClr val="008000"/>
                        </a:solidFill>
                        <a:latin typeface="Cambria Math"/>
                      </a:rPr>
                      <m:t>=</m:t>
                    </m:r>
                    <m:f>
                      <m:fPr>
                        <m:ctrlPr>
                          <a:rPr lang="en-US" b="1" i="1" smtClean="0">
                            <a:solidFill>
                              <a:srgbClr val="008000"/>
                            </a:solidFill>
                            <a:latin typeface="Cambria Math" panose="02040503050406030204" pitchFamily="18" charset="0"/>
                          </a:rPr>
                        </m:ctrlPr>
                      </m:fPr>
                      <m:num>
                        <m:r>
                          <a:rPr lang="en-US" b="1" i="1" smtClean="0">
                            <a:solidFill>
                              <a:srgbClr val="0000FF"/>
                            </a:solidFill>
                            <a:latin typeface="Cambria Math"/>
                          </a:rPr>
                          <m:t>𝒙</m:t>
                        </m:r>
                      </m:num>
                      <m:den>
                        <m:r>
                          <a:rPr lang="en-US" b="1" i="1" smtClean="0">
                            <a:solidFill>
                              <a:srgbClr val="008000"/>
                            </a:solidFill>
                            <a:latin typeface="Cambria Math"/>
                          </a:rPr>
                          <m:t>𝟏</m:t>
                        </m:r>
                        <m:r>
                          <a:rPr lang="en-US" b="1" i="1" smtClean="0">
                            <a:solidFill>
                              <a:srgbClr val="008000"/>
                            </a:solidFill>
                            <a:latin typeface="Cambria Math"/>
                          </a:rPr>
                          <m:t>−</m:t>
                        </m:r>
                        <m:sSup>
                          <m:sSupPr>
                            <m:ctrlPr>
                              <a:rPr lang="en-US" b="1" i="1" smtClean="0">
                                <a:solidFill>
                                  <a:srgbClr val="008000"/>
                                </a:solidFill>
                                <a:latin typeface="Cambria Math" panose="02040503050406030204" pitchFamily="18" charset="0"/>
                              </a:rPr>
                            </m:ctrlPr>
                          </m:sSupPr>
                          <m:e>
                            <m:r>
                              <a:rPr lang="en-US" b="1" i="1" smtClean="0">
                                <a:solidFill>
                                  <a:srgbClr val="008000"/>
                                </a:solidFill>
                                <a:latin typeface="Cambria Math"/>
                              </a:rPr>
                              <m:t>𝜷</m:t>
                            </m:r>
                          </m:e>
                          <m:sup>
                            <m:r>
                              <a:rPr lang="en-US" b="1" i="1" smtClean="0">
                                <a:solidFill>
                                  <a:srgbClr val="008000"/>
                                </a:solidFill>
                                <a:latin typeface="Cambria Math"/>
                              </a:rPr>
                              <m:t>𝟐</m:t>
                            </m:r>
                          </m:sup>
                        </m:sSup>
                      </m:den>
                    </m:f>
                    <m:r>
                      <a:rPr lang="en-US" b="1" i="1">
                        <a:solidFill>
                          <a:srgbClr val="008000"/>
                        </a:solidFill>
                        <a:latin typeface="Cambria Math"/>
                      </a:rPr>
                      <m:t>+</m:t>
                    </m:r>
                    <m:r>
                      <a:rPr lang="en-US" b="1" i="1" smtClean="0">
                        <a:solidFill>
                          <a:srgbClr val="008000"/>
                        </a:solidFill>
                        <a:latin typeface="Cambria Math"/>
                      </a:rPr>
                      <m:t>𝒄</m:t>
                    </m:r>
                    <m:f>
                      <m:fPr>
                        <m:ctrlPr>
                          <a:rPr lang="en-US" b="1" i="1" smtClean="0">
                            <a:solidFill>
                              <a:srgbClr val="008000"/>
                            </a:solidFill>
                            <a:latin typeface="Cambria Math" panose="02040503050406030204" pitchFamily="18" charset="0"/>
                          </a:rPr>
                        </m:ctrlPr>
                      </m:fPr>
                      <m:num>
                        <m:r>
                          <a:rPr lang="en-US" b="1" i="1">
                            <a:solidFill>
                              <a:srgbClr val="008000"/>
                            </a:solidFill>
                            <a:latin typeface="Cambria Math"/>
                          </a:rPr>
                          <m:t>𝑴</m:t>
                        </m:r>
                      </m:num>
                      <m:den>
                        <m:r>
                          <a:rPr lang="en-US" b="1" i="1" smtClean="0">
                            <a:solidFill>
                              <a:srgbClr val="008000"/>
                            </a:solidFill>
                            <a:latin typeface="Cambria Math"/>
                          </a:rPr>
                          <m:t>𝑵</m:t>
                        </m:r>
                      </m:den>
                    </m:f>
                  </m:oMath>
                </a14:m>
                <a:r>
                  <a:rPr lang="en-US" dirty="0"/>
                  <a:t>     </a:t>
                </a:r>
                <a:r>
                  <a:rPr lang="en-US" dirty="0">
                    <a:solidFill>
                      <a:srgbClr val="008000"/>
                    </a:solidFill>
                  </a:rPr>
                  <a:t>where</a:t>
                </a:r>
                <a:r>
                  <a:rPr lang="en-US" dirty="0"/>
                  <a:t> </a:t>
                </a:r>
                <a14:m>
                  <m:oMath xmlns:m="http://schemas.openxmlformats.org/officeDocument/2006/math">
                    <m:r>
                      <a:rPr lang="en-US" i="1">
                        <a:latin typeface="Cambria Math"/>
                      </a:rPr>
                      <m:t>𝑐</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𝛽</m:t>
                        </m:r>
                      </m:num>
                      <m:den>
                        <m:r>
                          <a:rPr lang="en-US" b="0" i="1" smtClean="0">
                            <a:latin typeface="Cambria Math"/>
                          </a:rPr>
                          <m:t>1+</m:t>
                        </m:r>
                        <m:r>
                          <a:rPr lang="en-US" b="0" i="1" smtClean="0">
                            <a:latin typeface="Cambria Math"/>
                          </a:rPr>
                          <m:t>𝛽</m:t>
                        </m:r>
                      </m:den>
                    </m:f>
                  </m:oMath>
                </a14:m>
                <a:endParaRPr lang="en-US" dirty="0"/>
              </a:p>
            </p:txBody>
          </p:sp>
        </mc:Choice>
        <mc:Fallback xmlns="">
          <p:sp>
            <p:nvSpPr>
              <p:cNvPr id="38915" name="Rectangle 3"/>
              <p:cNvSpPr>
                <a:spLocks noGrp="1" noRot="1" noChangeAspect="1" noMove="1" noResize="1" noEditPoints="1" noAdjustHandles="1" noChangeArrowheads="1" noChangeShapeType="1" noTextEdit="1"/>
              </p:cNvSpPr>
              <p:nvPr>
                <p:ph type="body" idx="1"/>
              </p:nvPr>
            </p:nvSpPr>
            <p:spPr>
              <a:xfrm>
                <a:off x="566738" y="3177539"/>
                <a:ext cx="8272462" cy="3756661"/>
              </a:xfrm>
              <a:blipFill>
                <a:blip r:embed="rId2"/>
                <a:stretch>
                  <a:fillRect t="-1945"/>
                </a:stretch>
              </a:blipFill>
            </p:spPr>
            <p:txBody>
              <a:bodyPr/>
              <a:lstStyle/>
              <a:p>
                <a:r>
                  <a:rPr lang="it-IT">
                    <a:noFill/>
                  </a:rPr>
                  <a:t> </a:t>
                </a:r>
              </a:p>
            </p:txBody>
          </p:sp>
        </mc:Fallback>
      </mc:AlternateContent>
      <p:grpSp>
        <p:nvGrpSpPr>
          <p:cNvPr id="3" name="Group 36"/>
          <p:cNvGrpSpPr>
            <a:grpSpLocks/>
          </p:cNvGrpSpPr>
          <p:nvPr/>
        </p:nvGrpSpPr>
        <p:grpSpPr bwMode="auto">
          <a:xfrm>
            <a:off x="5179858" y="5375836"/>
            <a:ext cx="3295650" cy="685800"/>
            <a:chOff x="3076" y="3369"/>
            <a:chExt cx="2076" cy="432"/>
          </a:xfrm>
        </p:grpSpPr>
        <p:sp>
          <p:nvSpPr>
            <p:cNvPr id="38949" name="Rectangle 37"/>
            <p:cNvSpPr>
              <a:spLocks noChangeArrowheads="1"/>
            </p:cNvSpPr>
            <p:nvPr/>
          </p:nvSpPr>
          <p:spPr bwMode="auto">
            <a:xfrm>
              <a:off x="3076" y="3369"/>
              <a:ext cx="374" cy="432"/>
            </a:xfrm>
            <a:prstGeom prst="rect">
              <a:avLst/>
            </a:prstGeom>
            <a:noFill/>
            <a:ln w="12700">
              <a:solidFill>
                <a:srgbClr val="008000"/>
              </a:solidFill>
              <a:miter lim="800000"/>
              <a:headEnd/>
              <a:tailEnd/>
            </a:ln>
            <a:effectLst/>
          </p:spPr>
          <p:txBody>
            <a:bodyPr wrap="none" anchor="ctr"/>
            <a:lstStyle/>
            <a:p>
              <a:endParaRPr lang="en-US">
                <a:solidFill>
                  <a:srgbClr val="008000"/>
                </a:solidFill>
                <a:latin typeface="Arial" pitchFamily="34" charset="0"/>
                <a:cs typeface="Arial" pitchFamily="34" charset="0"/>
              </a:endParaRPr>
            </a:p>
          </p:txBody>
        </p:sp>
        <p:sp>
          <p:nvSpPr>
            <p:cNvPr id="38950" name="Text Box 38"/>
            <p:cNvSpPr txBox="1">
              <a:spLocks noChangeArrowheads="1"/>
            </p:cNvSpPr>
            <p:nvPr/>
          </p:nvSpPr>
          <p:spPr bwMode="auto">
            <a:xfrm>
              <a:off x="3816" y="3391"/>
              <a:ext cx="1336" cy="407"/>
            </a:xfrm>
            <a:prstGeom prst="rect">
              <a:avLst/>
            </a:prstGeom>
            <a:noFill/>
            <a:ln w="9525">
              <a:noFill/>
              <a:miter lim="800000"/>
              <a:headEnd/>
              <a:tailEnd/>
            </a:ln>
            <a:effectLst/>
          </p:spPr>
          <p:txBody>
            <a:bodyPr wrap="none">
              <a:spAutoFit/>
            </a:bodyPr>
            <a:lstStyle/>
            <a:p>
              <a:r>
                <a:rPr lang="en-US" dirty="0">
                  <a:solidFill>
                    <a:srgbClr val="008000"/>
                  </a:solidFill>
                  <a:latin typeface="Arial" pitchFamily="34" charset="0"/>
                  <a:cs typeface="Arial" pitchFamily="34" charset="0"/>
                </a:rPr>
                <a:t>Very small; ignore</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Now we solve for </a:t>
              </a:r>
              <a:r>
                <a:rPr lang="en-US" b="1" i="1" dirty="0">
                  <a:solidFill>
                    <a:srgbClr val="008000"/>
                  </a:solidFill>
                  <a:latin typeface="Arial" pitchFamily="34" charset="0"/>
                  <a:cs typeface="Arial" pitchFamily="34" charset="0"/>
                </a:rPr>
                <a:t>y</a:t>
              </a:r>
            </a:p>
          </p:txBody>
        </p:sp>
      </p:grpSp>
      <p:sp>
        <p:nvSpPr>
          <p:cNvPr id="40" name="Slide Number Placeholder 39"/>
          <p:cNvSpPr>
            <a:spLocks noGrp="1"/>
          </p:cNvSpPr>
          <p:nvPr>
            <p:ph type="sldNum" sz="quarter" idx="12"/>
          </p:nvPr>
        </p:nvSpPr>
        <p:spPr/>
        <p:txBody>
          <a:bodyPr/>
          <a:lstStyle/>
          <a:p>
            <a:fld id="{19B12225-5612-419B-A8D5-4B8EEE4C217E}" type="slidenum">
              <a:rPr lang="en-US" smtClean="0"/>
              <a:pPr/>
              <a:t>95</a:t>
            </a:fld>
            <a:endParaRPr lang="en-US"/>
          </a:p>
        </p:txBody>
      </p:sp>
      <p:sp>
        <p:nvSpPr>
          <p:cNvPr id="41" name="Footer Placeholder 40"/>
          <p:cNvSpPr>
            <a:spLocks noGrp="1"/>
          </p:cNvSpPr>
          <p:nvPr>
            <p:ph type="ftr" sz="quarter" idx="11"/>
          </p:nvPr>
        </p:nvSpPr>
        <p:spPr/>
        <p:txBody>
          <a:bodyPr/>
          <a:lstStyle/>
          <a:p>
            <a:r>
              <a:rPr lang="nn-NO"/>
              <a:t>J. Leskovec, A. Rajaraman, J. Ullman: Mining of Massive Datasets, http://www.mmds.org</a:t>
            </a:r>
            <a:endParaRPr lang="en-US"/>
          </a:p>
        </p:txBody>
      </p:sp>
      <p:sp>
        <p:nvSpPr>
          <p:cNvPr id="42" name="TextBox 41"/>
          <p:cNvSpPr txBox="1"/>
          <p:nvPr/>
        </p:nvSpPr>
        <p:spPr>
          <a:xfrm>
            <a:off x="6629400" y="2365886"/>
            <a:ext cx="2438400" cy="830997"/>
          </a:xfrm>
          <a:prstGeom prst="rect">
            <a:avLst/>
          </a:prstGeom>
          <a:noFill/>
        </p:spPr>
        <p:txBody>
          <a:bodyPr wrap="square" rtlCol="0">
            <a:spAutoFit/>
          </a:bodyPr>
          <a:lstStyle/>
          <a:p>
            <a:r>
              <a:rPr lang="en-US" sz="1600" dirty="0">
                <a:solidFill>
                  <a:srgbClr val="008000"/>
                </a:solidFill>
                <a:latin typeface="Arial" pitchFamily="34" charset="0"/>
                <a:cs typeface="Arial" pitchFamily="34" charset="0"/>
              </a:rPr>
              <a:t>N…# pages on the web</a:t>
            </a:r>
          </a:p>
          <a:p>
            <a:r>
              <a:rPr lang="en-US" sz="1600" dirty="0">
                <a:solidFill>
                  <a:srgbClr val="008000"/>
                </a:solidFill>
                <a:latin typeface="Arial" pitchFamily="34" charset="0"/>
                <a:cs typeface="Arial" pitchFamily="34" charset="0"/>
              </a:rPr>
              <a:t>M…# of pages spammer owns</a:t>
            </a:r>
          </a:p>
        </p:txBody>
      </p:sp>
      <p:grpSp>
        <p:nvGrpSpPr>
          <p:cNvPr id="4" name="Group 3"/>
          <p:cNvGrpSpPr>
            <a:grpSpLocks noChangeAspect="1"/>
          </p:cNvGrpSpPr>
          <p:nvPr/>
        </p:nvGrpSpPr>
        <p:grpSpPr>
          <a:xfrm>
            <a:off x="1290796" y="1066800"/>
            <a:ext cx="4945063" cy="2286000"/>
            <a:chOff x="631825" y="1376136"/>
            <a:chExt cx="7064375" cy="3265714"/>
          </a:xfrm>
        </p:grpSpPr>
        <p:sp>
          <p:nvSpPr>
            <p:cNvPr id="43" name="Cloud"/>
            <p:cNvSpPr>
              <a:spLocks noChangeAspect="1" noEditPoints="1" noChangeArrowheads="1"/>
            </p:cNvSpPr>
            <p:nvPr/>
          </p:nvSpPr>
          <p:spPr bwMode="auto">
            <a:xfrm>
              <a:off x="631825" y="1574800"/>
              <a:ext cx="2438400" cy="12763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a:lstStyle/>
            <a:p>
              <a:endParaRPr lang="en-US" sz="1200" dirty="0">
                <a:solidFill>
                  <a:schemeClr val="bg1"/>
                </a:solidFill>
                <a:latin typeface="Verdana" pitchFamily="34" charset="0"/>
              </a:endParaRPr>
            </a:p>
            <a:p>
              <a:r>
                <a:rPr lang="en-US" sz="1200" dirty="0">
                  <a:solidFill>
                    <a:schemeClr val="bg1"/>
                  </a:solidFill>
                  <a:latin typeface="Verdana" pitchFamily="34" charset="0"/>
                </a:rPr>
                <a:t>Inaccessible</a:t>
              </a:r>
            </a:p>
          </p:txBody>
        </p:sp>
        <p:sp>
          <p:nvSpPr>
            <p:cNvPr id="44" name="Oval 5"/>
            <p:cNvSpPr>
              <a:spLocks noChangeArrowheads="1"/>
            </p:cNvSpPr>
            <p:nvPr/>
          </p:nvSpPr>
          <p:spPr bwMode="auto">
            <a:xfrm>
              <a:off x="3962400" y="1785711"/>
              <a:ext cx="1143000" cy="2747281"/>
            </a:xfrm>
            <a:prstGeom prst="ellipse">
              <a:avLst/>
            </a:prstGeom>
            <a:noFill/>
            <a:ln w="9525">
              <a:solidFill>
                <a:srgbClr val="008000"/>
              </a:solidFill>
              <a:round/>
              <a:headEnd/>
              <a:tailEnd/>
            </a:ln>
            <a:effectLst/>
          </p:spPr>
          <p:txBody>
            <a:bodyPr wrap="none" anchor="ctr"/>
            <a:lstStyle/>
            <a:p>
              <a:endParaRPr lang="en-US"/>
            </a:p>
          </p:txBody>
        </p:sp>
        <p:sp>
          <p:nvSpPr>
            <p:cNvPr id="45" name="Oval 11"/>
            <p:cNvSpPr>
              <a:spLocks noChangeArrowheads="1"/>
            </p:cNvSpPr>
            <p:nvPr/>
          </p:nvSpPr>
          <p:spPr bwMode="auto">
            <a:xfrm>
              <a:off x="5724556" y="3006410"/>
              <a:ext cx="274320" cy="274320"/>
            </a:xfrm>
            <a:prstGeom prst="ellipse">
              <a:avLst/>
            </a:prstGeom>
            <a:solidFill>
              <a:srgbClr val="008000"/>
            </a:solidFill>
            <a:ln w="9525">
              <a:noFill/>
              <a:round/>
              <a:headEnd/>
              <a:tailEnd/>
            </a:ln>
            <a:effectLst/>
          </p:spPr>
          <p:txBody>
            <a:bodyPr wrap="none" anchor="ctr"/>
            <a:lstStyle/>
            <a:p>
              <a:endParaRPr lang="en-US"/>
            </a:p>
          </p:txBody>
        </p:sp>
        <p:sp>
          <p:nvSpPr>
            <p:cNvPr id="46" name="Oval 12"/>
            <p:cNvSpPr>
              <a:spLocks noChangeArrowheads="1"/>
            </p:cNvSpPr>
            <p:nvPr/>
          </p:nvSpPr>
          <p:spPr bwMode="auto">
            <a:xfrm>
              <a:off x="6877685" y="21812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7" name="Oval 13"/>
            <p:cNvSpPr>
              <a:spLocks noChangeArrowheads="1"/>
            </p:cNvSpPr>
            <p:nvPr/>
          </p:nvSpPr>
          <p:spPr bwMode="auto">
            <a:xfrm>
              <a:off x="6877685" y="26765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8" name="Oval 14"/>
            <p:cNvSpPr>
              <a:spLocks noChangeArrowheads="1"/>
            </p:cNvSpPr>
            <p:nvPr/>
          </p:nvSpPr>
          <p:spPr bwMode="auto">
            <a:xfrm>
              <a:off x="6877685" y="31718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9" name="Oval 15"/>
            <p:cNvSpPr>
              <a:spLocks noChangeArrowheads="1"/>
            </p:cNvSpPr>
            <p:nvPr/>
          </p:nvSpPr>
          <p:spPr bwMode="auto">
            <a:xfrm>
              <a:off x="6877685" y="36671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50" name="Oval 16"/>
            <p:cNvSpPr>
              <a:spLocks noChangeArrowheads="1"/>
            </p:cNvSpPr>
            <p:nvPr/>
          </p:nvSpPr>
          <p:spPr bwMode="auto">
            <a:xfrm>
              <a:off x="6877685" y="41624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51" name="Oval 17"/>
            <p:cNvSpPr>
              <a:spLocks noChangeArrowheads="1"/>
            </p:cNvSpPr>
            <p:nvPr/>
          </p:nvSpPr>
          <p:spPr bwMode="auto">
            <a:xfrm>
              <a:off x="5486400" y="1859784"/>
              <a:ext cx="2209800" cy="2782066"/>
            </a:xfrm>
            <a:prstGeom prst="ellipse">
              <a:avLst/>
            </a:prstGeom>
            <a:noFill/>
            <a:ln w="9525">
              <a:solidFill>
                <a:srgbClr val="008000"/>
              </a:solidFill>
              <a:round/>
              <a:headEnd/>
              <a:tailEnd/>
            </a:ln>
            <a:effectLst/>
          </p:spPr>
          <p:txBody>
            <a:bodyPr wrap="none" anchor="ctr"/>
            <a:lstStyle/>
            <a:p>
              <a:endParaRPr lang="en-US"/>
            </a:p>
          </p:txBody>
        </p:sp>
        <p:sp>
          <p:nvSpPr>
            <p:cNvPr id="52" name="Line 18"/>
            <p:cNvSpPr>
              <a:spLocks noChangeShapeType="1"/>
            </p:cNvSpPr>
            <p:nvPr/>
          </p:nvSpPr>
          <p:spPr bwMode="auto">
            <a:xfrm>
              <a:off x="4500563" y="1989138"/>
              <a:ext cx="1214438" cy="1052513"/>
            </a:xfrm>
            <a:prstGeom prst="line">
              <a:avLst/>
            </a:prstGeom>
            <a:noFill/>
            <a:ln w="19050" cmpd="sng">
              <a:solidFill>
                <a:schemeClr val="tx1"/>
              </a:solidFill>
              <a:round/>
              <a:headEnd/>
              <a:tailEnd type="triangle" w="med" len="med"/>
            </a:ln>
            <a:effectLst/>
          </p:spPr>
          <p:txBody>
            <a:bodyPr/>
            <a:lstStyle/>
            <a:p>
              <a:endParaRPr lang="en-US"/>
            </a:p>
          </p:txBody>
        </p:sp>
        <p:sp>
          <p:nvSpPr>
            <p:cNvPr id="53" name="Line 19"/>
            <p:cNvSpPr>
              <a:spLocks noChangeShapeType="1"/>
            </p:cNvSpPr>
            <p:nvPr/>
          </p:nvSpPr>
          <p:spPr bwMode="auto">
            <a:xfrm>
              <a:off x="4572000" y="2584450"/>
              <a:ext cx="1066800" cy="533400"/>
            </a:xfrm>
            <a:prstGeom prst="line">
              <a:avLst/>
            </a:prstGeom>
            <a:noFill/>
            <a:ln w="19050" cmpd="sng">
              <a:solidFill>
                <a:schemeClr val="tx1"/>
              </a:solidFill>
              <a:round/>
              <a:headEnd/>
              <a:tailEnd type="triangle" w="med" len="med"/>
            </a:ln>
            <a:effectLst/>
          </p:spPr>
          <p:txBody>
            <a:bodyPr/>
            <a:lstStyle/>
            <a:p>
              <a:endParaRPr lang="en-US"/>
            </a:p>
          </p:txBody>
        </p:sp>
        <p:sp>
          <p:nvSpPr>
            <p:cNvPr id="54" name="Line 20"/>
            <p:cNvSpPr>
              <a:spLocks noChangeShapeType="1"/>
            </p:cNvSpPr>
            <p:nvPr/>
          </p:nvSpPr>
          <p:spPr bwMode="auto">
            <a:xfrm flipV="1">
              <a:off x="4572000" y="3270250"/>
              <a:ext cx="1143000" cy="457200"/>
            </a:xfrm>
            <a:prstGeom prst="line">
              <a:avLst/>
            </a:prstGeom>
            <a:noFill/>
            <a:ln w="19050" cmpd="sng">
              <a:solidFill>
                <a:schemeClr val="tx1"/>
              </a:solidFill>
              <a:round/>
              <a:headEnd/>
              <a:tailEnd type="triangle" w="med" len="med"/>
            </a:ln>
            <a:effectLst/>
          </p:spPr>
          <p:txBody>
            <a:bodyPr/>
            <a:lstStyle/>
            <a:p>
              <a:endParaRPr lang="en-US"/>
            </a:p>
          </p:txBody>
        </p:sp>
        <p:sp>
          <p:nvSpPr>
            <p:cNvPr id="55" name="Line 21"/>
            <p:cNvSpPr>
              <a:spLocks noChangeShapeType="1"/>
            </p:cNvSpPr>
            <p:nvPr/>
          </p:nvSpPr>
          <p:spPr bwMode="auto">
            <a:xfrm flipV="1">
              <a:off x="4572000" y="3354704"/>
              <a:ext cx="1193006" cy="906145"/>
            </a:xfrm>
            <a:prstGeom prst="line">
              <a:avLst/>
            </a:prstGeom>
            <a:noFill/>
            <a:ln w="19050" cmpd="sng">
              <a:solidFill>
                <a:schemeClr val="tx1"/>
              </a:solidFill>
              <a:round/>
              <a:headEnd/>
              <a:tailEnd type="triangle" w="med" len="med"/>
            </a:ln>
            <a:effectLst/>
          </p:spPr>
          <p:txBody>
            <a:bodyPr/>
            <a:lstStyle/>
            <a:p>
              <a:endParaRPr lang="en-US"/>
            </a:p>
          </p:txBody>
        </p:sp>
        <p:sp>
          <p:nvSpPr>
            <p:cNvPr id="56" name="Line 22"/>
            <p:cNvSpPr>
              <a:spLocks noChangeShapeType="1"/>
            </p:cNvSpPr>
            <p:nvPr/>
          </p:nvSpPr>
          <p:spPr bwMode="auto">
            <a:xfrm flipV="1">
              <a:off x="4572000" y="3194050"/>
              <a:ext cx="1066800" cy="76200"/>
            </a:xfrm>
            <a:prstGeom prst="line">
              <a:avLst/>
            </a:prstGeom>
            <a:noFill/>
            <a:ln w="19050" cmpd="sng">
              <a:solidFill>
                <a:schemeClr val="tx1"/>
              </a:solidFill>
              <a:round/>
              <a:headEnd/>
              <a:tailEnd type="triangle" w="med" len="med"/>
            </a:ln>
            <a:effectLst/>
          </p:spPr>
          <p:txBody>
            <a:bodyPr/>
            <a:lstStyle/>
            <a:p>
              <a:endParaRPr lang="en-US"/>
            </a:p>
          </p:txBody>
        </p:sp>
        <p:sp>
          <p:nvSpPr>
            <p:cNvPr id="57" name="Line 23"/>
            <p:cNvSpPr>
              <a:spLocks noChangeShapeType="1"/>
            </p:cNvSpPr>
            <p:nvPr/>
          </p:nvSpPr>
          <p:spPr bwMode="auto">
            <a:xfrm flipV="1">
              <a:off x="5998875" y="2272665"/>
              <a:ext cx="878809" cy="733744"/>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58" name="Line 24"/>
            <p:cNvSpPr>
              <a:spLocks noChangeShapeType="1"/>
            </p:cNvSpPr>
            <p:nvPr/>
          </p:nvSpPr>
          <p:spPr bwMode="auto">
            <a:xfrm>
              <a:off x="6070599" y="3209925"/>
              <a:ext cx="807085" cy="53340"/>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59" name="Line 25"/>
            <p:cNvSpPr>
              <a:spLocks noChangeShapeType="1"/>
            </p:cNvSpPr>
            <p:nvPr/>
          </p:nvSpPr>
          <p:spPr bwMode="auto">
            <a:xfrm flipV="1">
              <a:off x="6070599" y="2767965"/>
              <a:ext cx="807085" cy="349885"/>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0" name="Line 26"/>
            <p:cNvSpPr>
              <a:spLocks noChangeShapeType="1"/>
            </p:cNvSpPr>
            <p:nvPr/>
          </p:nvSpPr>
          <p:spPr bwMode="auto">
            <a:xfrm>
              <a:off x="6070600" y="3286125"/>
              <a:ext cx="807085" cy="419727"/>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1" name="Line 27"/>
            <p:cNvSpPr>
              <a:spLocks noChangeShapeType="1"/>
            </p:cNvSpPr>
            <p:nvPr/>
          </p:nvSpPr>
          <p:spPr bwMode="auto">
            <a:xfrm>
              <a:off x="5998876" y="3354704"/>
              <a:ext cx="900400" cy="860108"/>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2" name="Text Box 28"/>
            <p:cNvSpPr txBox="1">
              <a:spLocks noChangeArrowheads="1"/>
            </p:cNvSpPr>
            <p:nvPr/>
          </p:nvSpPr>
          <p:spPr bwMode="auto">
            <a:xfrm>
              <a:off x="5622925" y="2514600"/>
              <a:ext cx="284163" cy="396875"/>
            </a:xfrm>
            <a:prstGeom prst="rect">
              <a:avLst/>
            </a:prstGeom>
            <a:noFill/>
            <a:ln w="9525">
              <a:noFill/>
              <a:miter lim="800000"/>
              <a:headEnd/>
              <a:tailEnd/>
            </a:ln>
            <a:effectLst/>
          </p:spPr>
          <p:txBody>
            <a:bodyPr wrap="none">
              <a:spAutoFit/>
            </a:bodyPr>
            <a:lstStyle/>
            <a:p>
              <a:r>
                <a:rPr lang="en-US">
                  <a:latin typeface="Verdana" pitchFamily="34" charset="0"/>
                </a:rPr>
                <a:t>t</a:t>
              </a:r>
            </a:p>
          </p:txBody>
        </p:sp>
        <p:sp>
          <p:nvSpPr>
            <p:cNvPr id="63" name="Line 29"/>
            <p:cNvSpPr>
              <a:spLocks noChangeShapeType="1"/>
            </p:cNvSpPr>
            <p:nvPr/>
          </p:nvSpPr>
          <p:spPr bwMode="auto">
            <a:xfrm>
              <a:off x="3048000" y="2103438"/>
              <a:ext cx="990600" cy="252413"/>
            </a:xfrm>
            <a:prstGeom prst="line">
              <a:avLst/>
            </a:prstGeom>
            <a:noFill/>
            <a:ln w="76200" cap="sq" cmpd="dbl">
              <a:solidFill>
                <a:schemeClr val="tx1"/>
              </a:solidFill>
              <a:miter lim="800000"/>
              <a:headEnd type="arrow" w="sm" len="sm"/>
              <a:tailEnd type="arrow" w="sm" len="sm"/>
            </a:ln>
            <a:effectLst/>
          </p:spPr>
          <p:txBody>
            <a:bodyPr/>
            <a:lstStyle/>
            <a:p>
              <a:endParaRPr lang="en-US"/>
            </a:p>
          </p:txBody>
        </p:sp>
        <p:sp>
          <p:nvSpPr>
            <p:cNvPr id="64" name="Text Box 30"/>
            <p:cNvSpPr txBox="1">
              <a:spLocks noChangeArrowheads="1"/>
            </p:cNvSpPr>
            <p:nvPr/>
          </p:nvSpPr>
          <p:spPr bwMode="auto">
            <a:xfrm>
              <a:off x="3810000" y="1376136"/>
              <a:ext cx="1770631" cy="483649"/>
            </a:xfrm>
            <a:prstGeom prst="rect">
              <a:avLst/>
            </a:prstGeom>
            <a:noFill/>
            <a:ln w="9525">
              <a:noFill/>
              <a:miter lim="800000"/>
              <a:headEnd/>
              <a:tailEnd/>
            </a:ln>
            <a:effectLst/>
          </p:spPr>
          <p:txBody>
            <a:bodyPr wrap="none">
              <a:spAutoFit/>
            </a:bodyPr>
            <a:lstStyle/>
            <a:p>
              <a:r>
                <a:rPr lang="en-US" sz="1600" dirty="0">
                  <a:solidFill>
                    <a:srgbClr val="008000"/>
                  </a:solidFill>
                  <a:latin typeface="Verdana" pitchFamily="34" charset="0"/>
                </a:rPr>
                <a:t>Accessible</a:t>
              </a:r>
            </a:p>
          </p:txBody>
        </p:sp>
        <p:sp>
          <p:nvSpPr>
            <p:cNvPr id="65" name="Text Box 31"/>
            <p:cNvSpPr txBox="1">
              <a:spLocks noChangeArrowheads="1"/>
            </p:cNvSpPr>
            <p:nvPr/>
          </p:nvSpPr>
          <p:spPr bwMode="auto">
            <a:xfrm>
              <a:off x="6199187" y="1376136"/>
              <a:ext cx="1278281" cy="483649"/>
            </a:xfrm>
            <a:prstGeom prst="rect">
              <a:avLst/>
            </a:prstGeom>
            <a:noFill/>
            <a:ln w="9525">
              <a:noFill/>
              <a:miter lim="800000"/>
              <a:headEnd/>
              <a:tailEnd/>
            </a:ln>
            <a:effectLst/>
          </p:spPr>
          <p:txBody>
            <a:bodyPr wrap="none">
              <a:spAutoFit/>
            </a:bodyPr>
            <a:lstStyle/>
            <a:p>
              <a:r>
                <a:rPr lang="en-US" sz="1600" dirty="0">
                  <a:solidFill>
                    <a:srgbClr val="008000"/>
                  </a:solidFill>
                  <a:latin typeface="Verdana" pitchFamily="34" charset="0"/>
                </a:rPr>
                <a:t>Owned</a:t>
              </a:r>
            </a:p>
          </p:txBody>
        </p:sp>
        <p:sp>
          <p:nvSpPr>
            <p:cNvPr id="66" name="Text Box 32"/>
            <p:cNvSpPr txBox="1">
              <a:spLocks noChangeArrowheads="1"/>
            </p:cNvSpPr>
            <p:nvPr/>
          </p:nvSpPr>
          <p:spPr bwMode="auto">
            <a:xfrm>
              <a:off x="6995318" y="1976305"/>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1</a:t>
              </a:r>
            </a:p>
          </p:txBody>
        </p:sp>
        <p:sp>
          <p:nvSpPr>
            <p:cNvPr id="67" name="Text Box 33"/>
            <p:cNvSpPr txBox="1">
              <a:spLocks noChangeArrowheads="1"/>
            </p:cNvSpPr>
            <p:nvPr/>
          </p:nvSpPr>
          <p:spPr bwMode="auto">
            <a:xfrm>
              <a:off x="7010400" y="2468976"/>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2</a:t>
              </a:r>
            </a:p>
          </p:txBody>
        </p:sp>
        <p:sp>
          <p:nvSpPr>
            <p:cNvPr id="68" name="Text Box 34"/>
            <p:cNvSpPr txBox="1">
              <a:spLocks noChangeArrowheads="1"/>
            </p:cNvSpPr>
            <p:nvPr/>
          </p:nvSpPr>
          <p:spPr bwMode="auto">
            <a:xfrm>
              <a:off x="6969125" y="3956050"/>
              <a:ext cx="398463" cy="396875"/>
            </a:xfrm>
            <a:prstGeom prst="rect">
              <a:avLst/>
            </a:prstGeom>
            <a:noFill/>
            <a:ln w="9525">
              <a:noFill/>
              <a:miter lim="800000"/>
              <a:headEnd/>
              <a:tailEnd/>
            </a:ln>
            <a:effectLst/>
          </p:spPr>
          <p:txBody>
            <a:bodyPr wrap="none">
              <a:spAutoFit/>
            </a:bodyPr>
            <a:lstStyle/>
            <a:p>
              <a:r>
                <a:rPr lang="en-US" dirty="0">
                  <a:latin typeface="Verdana" pitchFamily="34" charset="0"/>
                </a:rPr>
                <a:t>M</a:t>
              </a:r>
            </a:p>
          </p:txBody>
        </p:sp>
        <p:sp>
          <p:nvSpPr>
            <p:cNvPr id="69" name="Oval 6"/>
            <p:cNvSpPr>
              <a:spLocks noChangeArrowheads="1"/>
            </p:cNvSpPr>
            <p:nvPr/>
          </p:nvSpPr>
          <p:spPr bwMode="auto">
            <a:xfrm>
              <a:off x="4408488" y="18986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0" name="Oval 7"/>
            <p:cNvSpPr>
              <a:spLocks noChangeArrowheads="1"/>
            </p:cNvSpPr>
            <p:nvPr/>
          </p:nvSpPr>
          <p:spPr bwMode="auto">
            <a:xfrm>
              <a:off x="4408488" y="25082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1" name="Oval 8"/>
            <p:cNvSpPr>
              <a:spLocks noChangeArrowheads="1"/>
            </p:cNvSpPr>
            <p:nvPr/>
          </p:nvSpPr>
          <p:spPr bwMode="auto">
            <a:xfrm>
              <a:off x="4408488" y="31940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2" name="Oval 9"/>
            <p:cNvSpPr>
              <a:spLocks noChangeArrowheads="1"/>
            </p:cNvSpPr>
            <p:nvPr/>
          </p:nvSpPr>
          <p:spPr bwMode="auto">
            <a:xfrm>
              <a:off x="4408488" y="36512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3" name="Oval 10"/>
            <p:cNvSpPr>
              <a:spLocks noChangeArrowheads="1"/>
            </p:cNvSpPr>
            <p:nvPr/>
          </p:nvSpPr>
          <p:spPr bwMode="auto">
            <a:xfrm>
              <a:off x="4408488" y="4184650"/>
              <a:ext cx="182563" cy="182563"/>
            </a:xfrm>
            <a:prstGeom prst="ellipse">
              <a:avLst/>
            </a:prstGeom>
            <a:solidFill>
              <a:srgbClr val="0000FF"/>
            </a:solidFill>
            <a:ln w="9525">
              <a:noFill/>
              <a:round/>
              <a:headEnd/>
              <a:tailEnd/>
            </a:ln>
            <a:effectLst/>
          </p:spPr>
          <p:txBody>
            <a:bodyPr wrap="none" anchor="ctr"/>
            <a:lstStyle/>
            <a:p>
              <a:endParaRPr lang="en-US"/>
            </a:p>
          </p:txBody>
        </p:sp>
      </p:grpSp>
    </p:spTree>
    <p:extLst>
      <p:ext uri="{BB962C8B-B14F-4D97-AF65-F5344CB8AC3E}">
        <p14:creationId xmlns:p14="http://schemas.microsoft.com/office/powerpoint/2010/main" val="23579978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38914" name="Rectangle 2"/>
          <p:cNvSpPr>
            <a:spLocks noGrp="1" noChangeArrowheads="1"/>
          </p:cNvSpPr>
          <p:nvPr>
            <p:ph type="title"/>
          </p:nvPr>
        </p:nvSpPr>
        <p:spPr/>
        <p:txBody>
          <a:bodyPr/>
          <a:lstStyle/>
          <a:p>
            <a:r>
              <a:rPr lang="en-US"/>
              <a:t>Analysis</a:t>
            </a:r>
          </a:p>
        </p:txBody>
      </p:sp>
      <mc:AlternateContent xmlns:mc="http://schemas.openxmlformats.org/markup-compatibility/2006" xmlns:a14="http://schemas.microsoft.com/office/drawing/2010/main">
        <mc:Choice Requires="a14">
          <p:sp>
            <p:nvSpPr>
              <p:cNvPr id="38915" name="Rectangle 3"/>
              <p:cNvSpPr>
                <a:spLocks noGrp="1" noChangeArrowheads="1"/>
              </p:cNvSpPr>
              <p:nvPr>
                <p:ph type="body" idx="1"/>
              </p:nvPr>
            </p:nvSpPr>
            <p:spPr>
              <a:xfrm>
                <a:off x="566738" y="3429000"/>
                <a:ext cx="8272462" cy="3505200"/>
              </a:xfrm>
            </p:spPr>
            <p:txBody>
              <a:bodyPr>
                <a:normAutofit/>
              </a:bodyPr>
              <a:lstStyle/>
              <a:p>
                <a14:m>
                  <m:oMath xmlns:m="http://schemas.openxmlformats.org/officeDocument/2006/math">
                    <m:r>
                      <a:rPr lang="en-US" b="1" i="1" smtClean="0">
                        <a:solidFill>
                          <a:srgbClr val="008000"/>
                        </a:solidFill>
                        <a:latin typeface="Cambria Math"/>
                      </a:rPr>
                      <m:t>𝒚</m:t>
                    </m:r>
                    <m:r>
                      <a:rPr lang="en-US" b="1" i="1" smtClean="0">
                        <a:solidFill>
                          <a:srgbClr val="008000"/>
                        </a:solidFill>
                        <a:latin typeface="Cambria Math"/>
                      </a:rPr>
                      <m:t>=</m:t>
                    </m:r>
                    <m:f>
                      <m:fPr>
                        <m:ctrlPr>
                          <a:rPr lang="en-US" b="1" i="1">
                            <a:solidFill>
                              <a:srgbClr val="008000"/>
                            </a:solidFill>
                            <a:latin typeface="Cambria Math" panose="02040503050406030204" pitchFamily="18" charset="0"/>
                          </a:rPr>
                        </m:ctrlPr>
                      </m:fPr>
                      <m:num>
                        <m:r>
                          <a:rPr lang="en-US" b="1" i="1" smtClean="0">
                            <a:solidFill>
                              <a:srgbClr val="0000FF"/>
                            </a:solidFill>
                            <a:latin typeface="Cambria Math"/>
                          </a:rPr>
                          <m:t>𝒙</m:t>
                        </m:r>
                      </m:num>
                      <m:den>
                        <m:r>
                          <a:rPr lang="en-US" b="1" i="1">
                            <a:solidFill>
                              <a:srgbClr val="008000"/>
                            </a:solidFill>
                            <a:latin typeface="Cambria Math"/>
                          </a:rPr>
                          <m:t>𝟏</m:t>
                        </m:r>
                        <m:r>
                          <a:rPr lang="en-US" b="1" i="1">
                            <a:solidFill>
                              <a:srgbClr val="008000"/>
                            </a:solidFill>
                            <a:latin typeface="Cambria Math"/>
                          </a:rPr>
                          <m:t>−</m:t>
                        </m:r>
                        <m:sSup>
                          <m:sSupPr>
                            <m:ctrlPr>
                              <a:rPr lang="en-US" b="1" i="1">
                                <a:solidFill>
                                  <a:srgbClr val="008000"/>
                                </a:solidFill>
                                <a:latin typeface="Cambria Math" panose="02040503050406030204" pitchFamily="18" charset="0"/>
                              </a:rPr>
                            </m:ctrlPr>
                          </m:sSupPr>
                          <m:e>
                            <m:r>
                              <a:rPr lang="en-US" b="1" i="1">
                                <a:solidFill>
                                  <a:srgbClr val="008000"/>
                                </a:solidFill>
                                <a:latin typeface="Cambria Math"/>
                              </a:rPr>
                              <m:t>𝜷</m:t>
                            </m:r>
                          </m:e>
                          <m:sup>
                            <m:r>
                              <a:rPr lang="en-US" b="1" i="1">
                                <a:solidFill>
                                  <a:srgbClr val="008000"/>
                                </a:solidFill>
                                <a:latin typeface="Cambria Math"/>
                              </a:rPr>
                              <m:t>𝟐</m:t>
                            </m:r>
                          </m:sup>
                        </m:sSup>
                      </m:den>
                    </m:f>
                    <m:r>
                      <a:rPr lang="en-US" b="1" i="1">
                        <a:solidFill>
                          <a:srgbClr val="008000"/>
                        </a:solidFill>
                        <a:latin typeface="Cambria Math"/>
                      </a:rPr>
                      <m:t>+</m:t>
                    </m:r>
                    <m:r>
                      <a:rPr lang="en-US" b="1" i="1">
                        <a:solidFill>
                          <a:srgbClr val="008000"/>
                        </a:solidFill>
                        <a:latin typeface="Cambria Math"/>
                      </a:rPr>
                      <m:t>𝒄</m:t>
                    </m:r>
                    <m:f>
                      <m:fPr>
                        <m:ctrlPr>
                          <a:rPr lang="en-US" b="1" i="1">
                            <a:solidFill>
                              <a:srgbClr val="008000"/>
                            </a:solidFill>
                            <a:latin typeface="Cambria Math" panose="02040503050406030204" pitchFamily="18" charset="0"/>
                          </a:rPr>
                        </m:ctrlPr>
                      </m:fPr>
                      <m:num>
                        <m:r>
                          <a:rPr lang="en-US" b="1" i="1">
                            <a:solidFill>
                              <a:srgbClr val="008000"/>
                            </a:solidFill>
                            <a:latin typeface="Cambria Math"/>
                          </a:rPr>
                          <m:t>𝑴</m:t>
                        </m:r>
                      </m:num>
                      <m:den>
                        <m:r>
                          <a:rPr lang="en-US" b="1" i="1">
                            <a:solidFill>
                              <a:srgbClr val="008000"/>
                            </a:solidFill>
                            <a:latin typeface="Cambria Math"/>
                          </a:rPr>
                          <m:t>𝑵</m:t>
                        </m:r>
                      </m:den>
                    </m:f>
                  </m:oMath>
                </a14:m>
                <a:r>
                  <a:rPr lang="en-US" dirty="0">
                    <a:solidFill>
                      <a:srgbClr val="008000"/>
                    </a:solidFill>
                  </a:rPr>
                  <a:t>     where</a:t>
                </a:r>
                <a:r>
                  <a:rPr lang="en-US" dirty="0"/>
                  <a:t> </a:t>
                </a:r>
                <a14:m>
                  <m:oMath xmlns:m="http://schemas.openxmlformats.org/officeDocument/2006/math">
                    <m:r>
                      <a:rPr lang="en-US" i="1">
                        <a:latin typeface="Cambria Math"/>
                      </a:rPr>
                      <m:t>𝑐</m:t>
                    </m:r>
                    <m:r>
                      <a:rPr lang="en-US" i="1">
                        <a:latin typeface="Cambria Math"/>
                      </a:rPr>
                      <m:t>=</m:t>
                    </m:r>
                    <m:f>
                      <m:fPr>
                        <m:ctrlPr>
                          <a:rPr lang="en-US" i="1">
                            <a:latin typeface="Cambria Math" panose="02040503050406030204" pitchFamily="18" charset="0"/>
                          </a:rPr>
                        </m:ctrlPr>
                      </m:fPr>
                      <m:num>
                        <m:r>
                          <a:rPr lang="en-US" i="1">
                            <a:latin typeface="Cambria Math"/>
                          </a:rPr>
                          <m:t>𝛽</m:t>
                        </m:r>
                      </m:num>
                      <m:den>
                        <m:r>
                          <a:rPr lang="en-US" i="1">
                            <a:latin typeface="Cambria Math"/>
                          </a:rPr>
                          <m:t>1</m:t>
                        </m:r>
                        <m:r>
                          <a:rPr lang="en-US" b="0" i="1" smtClean="0">
                            <a:latin typeface="Cambria Math"/>
                          </a:rPr>
                          <m:t>+</m:t>
                        </m:r>
                        <m:r>
                          <a:rPr lang="en-US" i="1">
                            <a:latin typeface="Cambria Math"/>
                          </a:rPr>
                          <m:t>𝛽</m:t>
                        </m:r>
                      </m:den>
                    </m:f>
                  </m:oMath>
                </a14:m>
                <a:endParaRPr lang="en-US" dirty="0"/>
              </a:p>
              <a:p>
                <a:r>
                  <a:rPr lang="en-US" dirty="0"/>
                  <a:t>For </a:t>
                </a:r>
                <a:r>
                  <a:rPr lang="en-US" b="1" dirty="0">
                    <a:latin typeface="Symbol" pitchFamily="18" charset="2"/>
                  </a:rPr>
                  <a:t>b</a:t>
                </a:r>
                <a:r>
                  <a:rPr lang="en-US" dirty="0"/>
                  <a:t> = 0.85, 1/(1-</a:t>
                </a:r>
                <a:r>
                  <a:rPr lang="en-US" dirty="0">
                    <a:latin typeface="Symbol" pitchFamily="18" charset="2"/>
                  </a:rPr>
                  <a:t>b</a:t>
                </a:r>
                <a:r>
                  <a:rPr lang="en-US" baseline="30000" dirty="0"/>
                  <a:t>2</a:t>
                </a:r>
                <a:r>
                  <a:rPr lang="en-US" dirty="0"/>
                  <a:t>)= 3.6</a:t>
                </a:r>
              </a:p>
              <a:p>
                <a:pPr lvl="8"/>
                <a:endParaRPr lang="en-US" dirty="0"/>
              </a:p>
              <a:p>
                <a:r>
                  <a:rPr lang="en-US" dirty="0">
                    <a:solidFill>
                      <a:srgbClr val="0000FF"/>
                    </a:solidFill>
                  </a:rPr>
                  <a:t>Multiplier effect for acquired PageRank</a:t>
                </a:r>
              </a:p>
              <a:p>
                <a:r>
                  <a:rPr lang="en-US" dirty="0"/>
                  <a:t>By making </a:t>
                </a:r>
                <a:r>
                  <a:rPr lang="en-US" b="1" i="1" dirty="0"/>
                  <a:t>M</a:t>
                </a:r>
                <a:r>
                  <a:rPr lang="en-US" dirty="0"/>
                  <a:t> large, we can make </a:t>
                </a:r>
                <a:r>
                  <a:rPr lang="en-US" b="1" i="1" dirty="0">
                    <a:solidFill>
                      <a:srgbClr val="D60093"/>
                    </a:solidFill>
                  </a:rPr>
                  <a:t>y</a:t>
                </a:r>
                <a:r>
                  <a:rPr lang="en-US" dirty="0"/>
                  <a:t> as </a:t>
                </a:r>
                <a:br>
                  <a:rPr lang="en-US" dirty="0"/>
                </a:br>
                <a:r>
                  <a:rPr lang="en-US" b="1" dirty="0">
                    <a:solidFill>
                      <a:srgbClr val="D60093"/>
                    </a:solidFill>
                  </a:rPr>
                  <a:t>large as we want</a:t>
                </a:r>
              </a:p>
              <a:p>
                <a:endParaRPr lang="en-US" sz="2400" dirty="0"/>
              </a:p>
            </p:txBody>
          </p:sp>
        </mc:Choice>
        <mc:Fallback xmlns="">
          <p:sp>
            <p:nvSpPr>
              <p:cNvPr id="38915" name="Rectangle 3"/>
              <p:cNvSpPr>
                <a:spLocks noGrp="1" noRot="1" noChangeAspect="1" noMove="1" noResize="1" noEditPoints="1" noAdjustHandles="1" noChangeArrowheads="1" noChangeShapeType="1" noTextEdit="1"/>
              </p:cNvSpPr>
              <p:nvPr>
                <p:ph type="body" idx="1"/>
              </p:nvPr>
            </p:nvSpPr>
            <p:spPr>
              <a:xfrm>
                <a:off x="566738" y="3429000"/>
                <a:ext cx="8272462" cy="3505200"/>
              </a:xfrm>
              <a:blipFill>
                <a:blip r:embed="rId2"/>
                <a:stretch>
                  <a:fillRect l="-74"/>
                </a:stretch>
              </a:blipFill>
            </p:spPr>
            <p:txBody>
              <a:bodyPr/>
              <a:lstStyle/>
              <a:p>
                <a:r>
                  <a:rPr lang="it-IT">
                    <a:noFill/>
                  </a:rPr>
                  <a:t> </a:t>
                </a:r>
              </a:p>
            </p:txBody>
          </p:sp>
        </mc:Fallback>
      </mc:AlternateContent>
      <p:sp>
        <p:nvSpPr>
          <p:cNvPr id="40" name="Slide Number Placeholder 39"/>
          <p:cNvSpPr>
            <a:spLocks noGrp="1"/>
          </p:cNvSpPr>
          <p:nvPr>
            <p:ph type="sldNum" sz="quarter" idx="12"/>
          </p:nvPr>
        </p:nvSpPr>
        <p:spPr/>
        <p:txBody>
          <a:bodyPr/>
          <a:lstStyle/>
          <a:p>
            <a:fld id="{19B12225-5612-419B-A8D5-4B8EEE4C217E}" type="slidenum">
              <a:rPr lang="en-US" smtClean="0"/>
              <a:pPr/>
              <a:t>96</a:t>
            </a:fld>
            <a:endParaRPr lang="en-US"/>
          </a:p>
        </p:txBody>
      </p:sp>
      <p:sp>
        <p:nvSpPr>
          <p:cNvPr id="41" name="Footer Placeholder 40"/>
          <p:cNvSpPr>
            <a:spLocks noGrp="1"/>
          </p:cNvSpPr>
          <p:nvPr>
            <p:ph type="ftr" sz="quarter" idx="11"/>
          </p:nvPr>
        </p:nvSpPr>
        <p:spPr/>
        <p:txBody>
          <a:bodyPr/>
          <a:lstStyle/>
          <a:p>
            <a:r>
              <a:rPr lang="nn-NO"/>
              <a:t>J. Leskovec, A. Rajaraman, J. Ullman: Mining of Massive Datasets, http://www.mmds.org</a:t>
            </a:r>
            <a:endParaRPr lang="en-US"/>
          </a:p>
        </p:txBody>
      </p:sp>
      <p:sp>
        <p:nvSpPr>
          <p:cNvPr id="42" name="TextBox 41"/>
          <p:cNvSpPr txBox="1"/>
          <p:nvPr/>
        </p:nvSpPr>
        <p:spPr>
          <a:xfrm>
            <a:off x="6629400" y="2365886"/>
            <a:ext cx="2438400" cy="830997"/>
          </a:xfrm>
          <a:prstGeom prst="rect">
            <a:avLst/>
          </a:prstGeom>
          <a:noFill/>
        </p:spPr>
        <p:txBody>
          <a:bodyPr wrap="square" rtlCol="0">
            <a:spAutoFit/>
          </a:bodyPr>
          <a:lstStyle/>
          <a:p>
            <a:r>
              <a:rPr lang="en-US" sz="1600" dirty="0">
                <a:solidFill>
                  <a:srgbClr val="008000"/>
                </a:solidFill>
                <a:latin typeface="Arial" pitchFamily="34" charset="0"/>
                <a:cs typeface="Arial" pitchFamily="34" charset="0"/>
              </a:rPr>
              <a:t>N…# pages on the web</a:t>
            </a:r>
          </a:p>
          <a:p>
            <a:r>
              <a:rPr lang="en-US" sz="1600" dirty="0">
                <a:solidFill>
                  <a:srgbClr val="008000"/>
                </a:solidFill>
                <a:latin typeface="Arial" pitchFamily="34" charset="0"/>
                <a:cs typeface="Arial" pitchFamily="34" charset="0"/>
              </a:rPr>
              <a:t>M…# of pages spammer owns</a:t>
            </a:r>
          </a:p>
        </p:txBody>
      </p:sp>
      <p:grpSp>
        <p:nvGrpSpPr>
          <p:cNvPr id="4" name="Group 3"/>
          <p:cNvGrpSpPr>
            <a:grpSpLocks noChangeAspect="1"/>
          </p:cNvGrpSpPr>
          <p:nvPr/>
        </p:nvGrpSpPr>
        <p:grpSpPr>
          <a:xfrm>
            <a:off x="1290796" y="1066800"/>
            <a:ext cx="4945063" cy="2286000"/>
            <a:chOff x="631825" y="1376136"/>
            <a:chExt cx="7064375" cy="3265714"/>
          </a:xfrm>
        </p:grpSpPr>
        <p:sp>
          <p:nvSpPr>
            <p:cNvPr id="43" name="Cloud"/>
            <p:cNvSpPr>
              <a:spLocks noChangeAspect="1" noEditPoints="1" noChangeArrowheads="1"/>
            </p:cNvSpPr>
            <p:nvPr/>
          </p:nvSpPr>
          <p:spPr bwMode="auto">
            <a:xfrm>
              <a:off x="631825" y="1574800"/>
              <a:ext cx="2438400" cy="12763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a:lstStyle/>
            <a:p>
              <a:endParaRPr lang="en-US" sz="1200" dirty="0">
                <a:solidFill>
                  <a:schemeClr val="bg1"/>
                </a:solidFill>
                <a:latin typeface="Verdana" pitchFamily="34" charset="0"/>
              </a:endParaRPr>
            </a:p>
            <a:p>
              <a:r>
                <a:rPr lang="en-US" sz="1200" dirty="0">
                  <a:solidFill>
                    <a:schemeClr val="bg1"/>
                  </a:solidFill>
                  <a:latin typeface="Verdana" pitchFamily="34" charset="0"/>
                </a:rPr>
                <a:t>Inaccessible</a:t>
              </a:r>
            </a:p>
          </p:txBody>
        </p:sp>
        <p:sp>
          <p:nvSpPr>
            <p:cNvPr id="44" name="Oval 5"/>
            <p:cNvSpPr>
              <a:spLocks noChangeArrowheads="1"/>
            </p:cNvSpPr>
            <p:nvPr/>
          </p:nvSpPr>
          <p:spPr bwMode="auto">
            <a:xfrm>
              <a:off x="3962400" y="1785711"/>
              <a:ext cx="1143000" cy="2747281"/>
            </a:xfrm>
            <a:prstGeom prst="ellipse">
              <a:avLst/>
            </a:prstGeom>
            <a:noFill/>
            <a:ln w="9525">
              <a:solidFill>
                <a:srgbClr val="008000"/>
              </a:solidFill>
              <a:round/>
              <a:headEnd/>
              <a:tailEnd/>
            </a:ln>
            <a:effectLst/>
          </p:spPr>
          <p:txBody>
            <a:bodyPr wrap="none" anchor="ctr"/>
            <a:lstStyle/>
            <a:p>
              <a:endParaRPr lang="en-US"/>
            </a:p>
          </p:txBody>
        </p:sp>
        <p:sp>
          <p:nvSpPr>
            <p:cNvPr id="45" name="Oval 11"/>
            <p:cNvSpPr>
              <a:spLocks noChangeArrowheads="1"/>
            </p:cNvSpPr>
            <p:nvPr/>
          </p:nvSpPr>
          <p:spPr bwMode="auto">
            <a:xfrm>
              <a:off x="5724556" y="3006410"/>
              <a:ext cx="274320" cy="274320"/>
            </a:xfrm>
            <a:prstGeom prst="ellipse">
              <a:avLst/>
            </a:prstGeom>
            <a:solidFill>
              <a:srgbClr val="008000"/>
            </a:solidFill>
            <a:ln w="9525">
              <a:noFill/>
              <a:round/>
              <a:headEnd/>
              <a:tailEnd/>
            </a:ln>
            <a:effectLst/>
          </p:spPr>
          <p:txBody>
            <a:bodyPr wrap="none" anchor="ctr"/>
            <a:lstStyle/>
            <a:p>
              <a:endParaRPr lang="en-US"/>
            </a:p>
          </p:txBody>
        </p:sp>
        <p:sp>
          <p:nvSpPr>
            <p:cNvPr id="46" name="Oval 12"/>
            <p:cNvSpPr>
              <a:spLocks noChangeArrowheads="1"/>
            </p:cNvSpPr>
            <p:nvPr/>
          </p:nvSpPr>
          <p:spPr bwMode="auto">
            <a:xfrm>
              <a:off x="6877685" y="21812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7" name="Oval 13"/>
            <p:cNvSpPr>
              <a:spLocks noChangeArrowheads="1"/>
            </p:cNvSpPr>
            <p:nvPr/>
          </p:nvSpPr>
          <p:spPr bwMode="auto">
            <a:xfrm>
              <a:off x="6877685" y="26765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8" name="Oval 14"/>
            <p:cNvSpPr>
              <a:spLocks noChangeArrowheads="1"/>
            </p:cNvSpPr>
            <p:nvPr/>
          </p:nvSpPr>
          <p:spPr bwMode="auto">
            <a:xfrm>
              <a:off x="6877685" y="31718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49" name="Oval 15"/>
            <p:cNvSpPr>
              <a:spLocks noChangeArrowheads="1"/>
            </p:cNvSpPr>
            <p:nvPr/>
          </p:nvSpPr>
          <p:spPr bwMode="auto">
            <a:xfrm>
              <a:off x="6877685" y="36671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50" name="Oval 16"/>
            <p:cNvSpPr>
              <a:spLocks noChangeArrowheads="1"/>
            </p:cNvSpPr>
            <p:nvPr/>
          </p:nvSpPr>
          <p:spPr bwMode="auto">
            <a:xfrm>
              <a:off x="6877685" y="4162425"/>
              <a:ext cx="182880" cy="182880"/>
            </a:xfrm>
            <a:prstGeom prst="ellipse">
              <a:avLst/>
            </a:prstGeom>
            <a:solidFill>
              <a:srgbClr val="FF0000"/>
            </a:solidFill>
            <a:ln w="9525">
              <a:noFill/>
              <a:round/>
              <a:headEnd/>
              <a:tailEnd/>
            </a:ln>
            <a:effectLst/>
          </p:spPr>
          <p:txBody>
            <a:bodyPr wrap="none" anchor="ctr"/>
            <a:lstStyle/>
            <a:p>
              <a:endParaRPr lang="en-US"/>
            </a:p>
          </p:txBody>
        </p:sp>
        <p:sp>
          <p:nvSpPr>
            <p:cNvPr id="51" name="Oval 17"/>
            <p:cNvSpPr>
              <a:spLocks noChangeArrowheads="1"/>
            </p:cNvSpPr>
            <p:nvPr/>
          </p:nvSpPr>
          <p:spPr bwMode="auto">
            <a:xfrm>
              <a:off x="5486400" y="1859784"/>
              <a:ext cx="2209800" cy="2782066"/>
            </a:xfrm>
            <a:prstGeom prst="ellipse">
              <a:avLst/>
            </a:prstGeom>
            <a:noFill/>
            <a:ln w="9525">
              <a:solidFill>
                <a:srgbClr val="008000"/>
              </a:solidFill>
              <a:round/>
              <a:headEnd/>
              <a:tailEnd/>
            </a:ln>
            <a:effectLst/>
          </p:spPr>
          <p:txBody>
            <a:bodyPr wrap="none" anchor="ctr"/>
            <a:lstStyle/>
            <a:p>
              <a:endParaRPr lang="en-US"/>
            </a:p>
          </p:txBody>
        </p:sp>
        <p:sp>
          <p:nvSpPr>
            <p:cNvPr id="52" name="Line 18"/>
            <p:cNvSpPr>
              <a:spLocks noChangeShapeType="1"/>
            </p:cNvSpPr>
            <p:nvPr/>
          </p:nvSpPr>
          <p:spPr bwMode="auto">
            <a:xfrm>
              <a:off x="4500563" y="1989138"/>
              <a:ext cx="1214438" cy="1052513"/>
            </a:xfrm>
            <a:prstGeom prst="line">
              <a:avLst/>
            </a:prstGeom>
            <a:noFill/>
            <a:ln w="19050" cmpd="sng">
              <a:solidFill>
                <a:schemeClr val="tx1"/>
              </a:solidFill>
              <a:round/>
              <a:headEnd/>
              <a:tailEnd type="triangle" w="med" len="med"/>
            </a:ln>
            <a:effectLst/>
          </p:spPr>
          <p:txBody>
            <a:bodyPr/>
            <a:lstStyle/>
            <a:p>
              <a:endParaRPr lang="en-US"/>
            </a:p>
          </p:txBody>
        </p:sp>
        <p:sp>
          <p:nvSpPr>
            <p:cNvPr id="53" name="Line 19"/>
            <p:cNvSpPr>
              <a:spLocks noChangeShapeType="1"/>
            </p:cNvSpPr>
            <p:nvPr/>
          </p:nvSpPr>
          <p:spPr bwMode="auto">
            <a:xfrm>
              <a:off x="4572000" y="2584450"/>
              <a:ext cx="1066800" cy="533400"/>
            </a:xfrm>
            <a:prstGeom prst="line">
              <a:avLst/>
            </a:prstGeom>
            <a:noFill/>
            <a:ln w="19050" cmpd="sng">
              <a:solidFill>
                <a:schemeClr val="tx1"/>
              </a:solidFill>
              <a:round/>
              <a:headEnd/>
              <a:tailEnd type="triangle" w="med" len="med"/>
            </a:ln>
            <a:effectLst/>
          </p:spPr>
          <p:txBody>
            <a:bodyPr/>
            <a:lstStyle/>
            <a:p>
              <a:endParaRPr lang="en-US"/>
            </a:p>
          </p:txBody>
        </p:sp>
        <p:sp>
          <p:nvSpPr>
            <p:cNvPr id="54" name="Line 20"/>
            <p:cNvSpPr>
              <a:spLocks noChangeShapeType="1"/>
            </p:cNvSpPr>
            <p:nvPr/>
          </p:nvSpPr>
          <p:spPr bwMode="auto">
            <a:xfrm flipV="1">
              <a:off x="4572000" y="3270250"/>
              <a:ext cx="1143000" cy="457200"/>
            </a:xfrm>
            <a:prstGeom prst="line">
              <a:avLst/>
            </a:prstGeom>
            <a:noFill/>
            <a:ln w="19050" cmpd="sng">
              <a:solidFill>
                <a:schemeClr val="tx1"/>
              </a:solidFill>
              <a:round/>
              <a:headEnd/>
              <a:tailEnd type="triangle" w="med" len="med"/>
            </a:ln>
            <a:effectLst/>
          </p:spPr>
          <p:txBody>
            <a:bodyPr/>
            <a:lstStyle/>
            <a:p>
              <a:endParaRPr lang="en-US"/>
            </a:p>
          </p:txBody>
        </p:sp>
        <p:sp>
          <p:nvSpPr>
            <p:cNvPr id="55" name="Line 21"/>
            <p:cNvSpPr>
              <a:spLocks noChangeShapeType="1"/>
            </p:cNvSpPr>
            <p:nvPr/>
          </p:nvSpPr>
          <p:spPr bwMode="auto">
            <a:xfrm flipV="1">
              <a:off x="4572000" y="3354704"/>
              <a:ext cx="1193006" cy="906145"/>
            </a:xfrm>
            <a:prstGeom prst="line">
              <a:avLst/>
            </a:prstGeom>
            <a:noFill/>
            <a:ln w="19050" cmpd="sng">
              <a:solidFill>
                <a:schemeClr val="tx1"/>
              </a:solidFill>
              <a:round/>
              <a:headEnd/>
              <a:tailEnd type="triangle" w="med" len="med"/>
            </a:ln>
            <a:effectLst/>
          </p:spPr>
          <p:txBody>
            <a:bodyPr/>
            <a:lstStyle/>
            <a:p>
              <a:endParaRPr lang="en-US"/>
            </a:p>
          </p:txBody>
        </p:sp>
        <p:sp>
          <p:nvSpPr>
            <p:cNvPr id="56" name="Line 22"/>
            <p:cNvSpPr>
              <a:spLocks noChangeShapeType="1"/>
            </p:cNvSpPr>
            <p:nvPr/>
          </p:nvSpPr>
          <p:spPr bwMode="auto">
            <a:xfrm flipV="1">
              <a:off x="4572000" y="3194050"/>
              <a:ext cx="1066800" cy="76200"/>
            </a:xfrm>
            <a:prstGeom prst="line">
              <a:avLst/>
            </a:prstGeom>
            <a:noFill/>
            <a:ln w="19050" cmpd="sng">
              <a:solidFill>
                <a:schemeClr val="tx1"/>
              </a:solidFill>
              <a:round/>
              <a:headEnd/>
              <a:tailEnd type="triangle" w="med" len="med"/>
            </a:ln>
            <a:effectLst/>
          </p:spPr>
          <p:txBody>
            <a:bodyPr/>
            <a:lstStyle/>
            <a:p>
              <a:endParaRPr lang="en-US"/>
            </a:p>
          </p:txBody>
        </p:sp>
        <p:sp>
          <p:nvSpPr>
            <p:cNvPr id="57" name="Line 23"/>
            <p:cNvSpPr>
              <a:spLocks noChangeShapeType="1"/>
            </p:cNvSpPr>
            <p:nvPr/>
          </p:nvSpPr>
          <p:spPr bwMode="auto">
            <a:xfrm flipV="1">
              <a:off x="5998875" y="2272665"/>
              <a:ext cx="878809" cy="733744"/>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58" name="Line 24"/>
            <p:cNvSpPr>
              <a:spLocks noChangeShapeType="1"/>
            </p:cNvSpPr>
            <p:nvPr/>
          </p:nvSpPr>
          <p:spPr bwMode="auto">
            <a:xfrm>
              <a:off x="6070599" y="3209925"/>
              <a:ext cx="807085" cy="53340"/>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59" name="Line 25"/>
            <p:cNvSpPr>
              <a:spLocks noChangeShapeType="1"/>
            </p:cNvSpPr>
            <p:nvPr/>
          </p:nvSpPr>
          <p:spPr bwMode="auto">
            <a:xfrm flipV="1">
              <a:off x="6070599" y="2767965"/>
              <a:ext cx="807085" cy="349885"/>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0" name="Line 26"/>
            <p:cNvSpPr>
              <a:spLocks noChangeShapeType="1"/>
            </p:cNvSpPr>
            <p:nvPr/>
          </p:nvSpPr>
          <p:spPr bwMode="auto">
            <a:xfrm>
              <a:off x="6070600" y="3286125"/>
              <a:ext cx="807085" cy="419727"/>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1" name="Line 27"/>
            <p:cNvSpPr>
              <a:spLocks noChangeShapeType="1"/>
            </p:cNvSpPr>
            <p:nvPr/>
          </p:nvSpPr>
          <p:spPr bwMode="auto">
            <a:xfrm>
              <a:off x="5998876" y="3354704"/>
              <a:ext cx="900400" cy="860108"/>
            </a:xfrm>
            <a:prstGeom prst="line">
              <a:avLst/>
            </a:prstGeom>
            <a:noFill/>
            <a:ln w="19050" cmpd="sng">
              <a:solidFill>
                <a:schemeClr val="tx1"/>
              </a:solidFill>
              <a:round/>
              <a:headEnd type="triangle" w="med" len="med"/>
              <a:tailEnd type="triangle" w="med" len="med"/>
            </a:ln>
            <a:effectLst/>
          </p:spPr>
          <p:txBody>
            <a:bodyPr/>
            <a:lstStyle/>
            <a:p>
              <a:endParaRPr lang="en-US"/>
            </a:p>
          </p:txBody>
        </p:sp>
        <p:sp>
          <p:nvSpPr>
            <p:cNvPr id="62" name="Text Box 28"/>
            <p:cNvSpPr txBox="1">
              <a:spLocks noChangeArrowheads="1"/>
            </p:cNvSpPr>
            <p:nvPr/>
          </p:nvSpPr>
          <p:spPr bwMode="auto">
            <a:xfrm>
              <a:off x="5622924" y="2514600"/>
              <a:ext cx="414949" cy="527617"/>
            </a:xfrm>
            <a:prstGeom prst="rect">
              <a:avLst/>
            </a:prstGeom>
            <a:noFill/>
            <a:ln w="9525">
              <a:noFill/>
              <a:miter lim="800000"/>
              <a:headEnd/>
              <a:tailEnd/>
            </a:ln>
            <a:effectLst/>
          </p:spPr>
          <p:txBody>
            <a:bodyPr wrap="none">
              <a:spAutoFit/>
            </a:bodyPr>
            <a:lstStyle/>
            <a:p>
              <a:r>
                <a:rPr lang="en-US" b="1" dirty="0">
                  <a:solidFill>
                    <a:srgbClr val="008000"/>
                  </a:solidFill>
                  <a:latin typeface="Verdana" pitchFamily="34" charset="0"/>
                </a:rPr>
                <a:t>t</a:t>
              </a:r>
            </a:p>
          </p:txBody>
        </p:sp>
        <p:sp>
          <p:nvSpPr>
            <p:cNvPr id="63" name="Line 29"/>
            <p:cNvSpPr>
              <a:spLocks noChangeShapeType="1"/>
            </p:cNvSpPr>
            <p:nvPr/>
          </p:nvSpPr>
          <p:spPr bwMode="auto">
            <a:xfrm>
              <a:off x="3048000" y="2103438"/>
              <a:ext cx="990600" cy="252413"/>
            </a:xfrm>
            <a:prstGeom prst="line">
              <a:avLst/>
            </a:prstGeom>
            <a:noFill/>
            <a:ln w="76200" cap="sq" cmpd="dbl">
              <a:solidFill>
                <a:schemeClr val="tx1"/>
              </a:solidFill>
              <a:miter lim="800000"/>
              <a:headEnd type="arrow" w="sm" len="sm"/>
              <a:tailEnd type="arrow" w="sm" len="sm"/>
            </a:ln>
            <a:effectLst/>
          </p:spPr>
          <p:txBody>
            <a:bodyPr/>
            <a:lstStyle/>
            <a:p>
              <a:endParaRPr lang="en-US"/>
            </a:p>
          </p:txBody>
        </p:sp>
        <p:sp>
          <p:nvSpPr>
            <p:cNvPr id="64" name="Text Box 30"/>
            <p:cNvSpPr txBox="1">
              <a:spLocks noChangeArrowheads="1"/>
            </p:cNvSpPr>
            <p:nvPr/>
          </p:nvSpPr>
          <p:spPr bwMode="auto">
            <a:xfrm>
              <a:off x="3810000" y="1376136"/>
              <a:ext cx="1770631" cy="483649"/>
            </a:xfrm>
            <a:prstGeom prst="rect">
              <a:avLst/>
            </a:prstGeom>
            <a:noFill/>
            <a:ln w="9525">
              <a:noFill/>
              <a:miter lim="800000"/>
              <a:headEnd/>
              <a:tailEnd/>
            </a:ln>
            <a:effectLst/>
          </p:spPr>
          <p:txBody>
            <a:bodyPr wrap="none">
              <a:spAutoFit/>
            </a:bodyPr>
            <a:lstStyle/>
            <a:p>
              <a:r>
                <a:rPr lang="en-US" sz="1600" dirty="0">
                  <a:solidFill>
                    <a:srgbClr val="008000"/>
                  </a:solidFill>
                  <a:latin typeface="Verdana" pitchFamily="34" charset="0"/>
                </a:rPr>
                <a:t>Accessible</a:t>
              </a:r>
            </a:p>
          </p:txBody>
        </p:sp>
        <p:sp>
          <p:nvSpPr>
            <p:cNvPr id="65" name="Text Box 31"/>
            <p:cNvSpPr txBox="1">
              <a:spLocks noChangeArrowheads="1"/>
            </p:cNvSpPr>
            <p:nvPr/>
          </p:nvSpPr>
          <p:spPr bwMode="auto">
            <a:xfrm>
              <a:off x="6199187" y="1376136"/>
              <a:ext cx="1278281" cy="483649"/>
            </a:xfrm>
            <a:prstGeom prst="rect">
              <a:avLst/>
            </a:prstGeom>
            <a:noFill/>
            <a:ln w="9525">
              <a:noFill/>
              <a:miter lim="800000"/>
              <a:headEnd/>
              <a:tailEnd/>
            </a:ln>
            <a:effectLst/>
          </p:spPr>
          <p:txBody>
            <a:bodyPr wrap="none">
              <a:spAutoFit/>
            </a:bodyPr>
            <a:lstStyle/>
            <a:p>
              <a:r>
                <a:rPr lang="en-US" sz="1600" dirty="0">
                  <a:solidFill>
                    <a:srgbClr val="008000"/>
                  </a:solidFill>
                  <a:latin typeface="Verdana" pitchFamily="34" charset="0"/>
                </a:rPr>
                <a:t>Owned</a:t>
              </a:r>
            </a:p>
          </p:txBody>
        </p:sp>
        <p:sp>
          <p:nvSpPr>
            <p:cNvPr id="66" name="Text Box 32"/>
            <p:cNvSpPr txBox="1">
              <a:spLocks noChangeArrowheads="1"/>
            </p:cNvSpPr>
            <p:nvPr/>
          </p:nvSpPr>
          <p:spPr bwMode="auto">
            <a:xfrm>
              <a:off x="6995318" y="1976305"/>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1</a:t>
              </a:r>
            </a:p>
          </p:txBody>
        </p:sp>
        <p:sp>
          <p:nvSpPr>
            <p:cNvPr id="67" name="Text Box 33"/>
            <p:cNvSpPr txBox="1">
              <a:spLocks noChangeArrowheads="1"/>
            </p:cNvSpPr>
            <p:nvPr/>
          </p:nvSpPr>
          <p:spPr bwMode="auto">
            <a:xfrm>
              <a:off x="7010400" y="2468976"/>
              <a:ext cx="346075" cy="396875"/>
            </a:xfrm>
            <a:prstGeom prst="rect">
              <a:avLst/>
            </a:prstGeom>
            <a:noFill/>
            <a:ln w="9525">
              <a:noFill/>
              <a:miter lim="800000"/>
              <a:headEnd/>
              <a:tailEnd/>
            </a:ln>
            <a:effectLst/>
          </p:spPr>
          <p:txBody>
            <a:bodyPr wrap="none">
              <a:spAutoFit/>
            </a:bodyPr>
            <a:lstStyle/>
            <a:p>
              <a:r>
                <a:rPr lang="en-US" dirty="0">
                  <a:latin typeface="Verdana" pitchFamily="34" charset="0"/>
                </a:rPr>
                <a:t>2</a:t>
              </a:r>
            </a:p>
          </p:txBody>
        </p:sp>
        <p:sp>
          <p:nvSpPr>
            <p:cNvPr id="68" name="Text Box 34"/>
            <p:cNvSpPr txBox="1">
              <a:spLocks noChangeArrowheads="1"/>
            </p:cNvSpPr>
            <p:nvPr/>
          </p:nvSpPr>
          <p:spPr bwMode="auto">
            <a:xfrm>
              <a:off x="6969124" y="3956050"/>
              <a:ext cx="575249" cy="527617"/>
            </a:xfrm>
            <a:prstGeom prst="rect">
              <a:avLst/>
            </a:prstGeom>
            <a:noFill/>
            <a:ln w="9525">
              <a:noFill/>
              <a:miter lim="800000"/>
              <a:headEnd/>
              <a:tailEnd/>
            </a:ln>
            <a:effectLst/>
          </p:spPr>
          <p:txBody>
            <a:bodyPr wrap="none">
              <a:spAutoFit/>
            </a:bodyPr>
            <a:lstStyle/>
            <a:p>
              <a:r>
                <a:rPr lang="en-US" b="1" dirty="0">
                  <a:latin typeface="Verdana" pitchFamily="34" charset="0"/>
                </a:rPr>
                <a:t>M</a:t>
              </a:r>
            </a:p>
          </p:txBody>
        </p:sp>
        <p:sp>
          <p:nvSpPr>
            <p:cNvPr id="69" name="Oval 6"/>
            <p:cNvSpPr>
              <a:spLocks noChangeArrowheads="1"/>
            </p:cNvSpPr>
            <p:nvPr/>
          </p:nvSpPr>
          <p:spPr bwMode="auto">
            <a:xfrm>
              <a:off x="4408488" y="18986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0" name="Oval 7"/>
            <p:cNvSpPr>
              <a:spLocks noChangeArrowheads="1"/>
            </p:cNvSpPr>
            <p:nvPr/>
          </p:nvSpPr>
          <p:spPr bwMode="auto">
            <a:xfrm>
              <a:off x="4408488" y="25082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1" name="Oval 8"/>
            <p:cNvSpPr>
              <a:spLocks noChangeArrowheads="1"/>
            </p:cNvSpPr>
            <p:nvPr/>
          </p:nvSpPr>
          <p:spPr bwMode="auto">
            <a:xfrm>
              <a:off x="4408488" y="31940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2" name="Oval 9"/>
            <p:cNvSpPr>
              <a:spLocks noChangeArrowheads="1"/>
            </p:cNvSpPr>
            <p:nvPr/>
          </p:nvSpPr>
          <p:spPr bwMode="auto">
            <a:xfrm>
              <a:off x="4408488" y="3651250"/>
              <a:ext cx="182563" cy="182563"/>
            </a:xfrm>
            <a:prstGeom prst="ellipse">
              <a:avLst/>
            </a:prstGeom>
            <a:solidFill>
              <a:srgbClr val="0000FF"/>
            </a:solidFill>
            <a:ln w="9525">
              <a:noFill/>
              <a:round/>
              <a:headEnd/>
              <a:tailEnd/>
            </a:ln>
            <a:effectLst/>
          </p:spPr>
          <p:txBody>
            <a:bodyPr wrap="none" anchor="ctr"/>
            <a:lstStyle/>
            <a:p>
              <a:endParaRPr lang="en-US"/>
            </a:p>
          </p:txBody>
        </p:sp>
        <p:sp>
          <p:nvSpPr>
            <p:cNvPr id="73" name="Oval 10"/>
            <p:cNvSpPr>
              <a:spLocks noChangeArrowheads="1"/>
            </p:cNvSpPr>
            <p:nvPr/>
          </p:nvSpPr>
          <p:spPr bwMode="auto">
            <a:xfrm>
              <a:off x="4408488" y="4184650"/>
              <a:ext cx="182563" cy="182563"/>
            </a:xfrm>
            <a:prstGeom prst="ellipse">
              <a:avLst/>
            </a:prstGeom>
            <a:solidFill>
              <a:srgbClr val="0000FF"/>
            </a:solidFill>
            <a:ln w="9525">
              <a:noFill/>
              <a:round/>
              <a:headEnd/>
              <a:tailEnd/>
            </a:ln>
            <a:effectLst/>
          </p:spPr>
          <p:txBody>
            <a:bodyPr wrap="none" anchor="ctr"/>
            <a:lstStyle/>
            <a:p>
              <a:endParaRPr lang="en-US"/>
            </a:p>
          </p:txBody>
        </p:sp>
      </p:grpSp>
    </p:spTree>
    <p:extLst>
      <p:ext uri="{BB962C8B-B14F-4D97-AF65-F5344CB8AC3E}">
        <p14:creationId xmlns:p14="http://schemas.microsoft.com/office/powerpoint/2010/main" val="1926721724"/>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7" name="Title 6"/>
          <p:cNvSpPr>
            <a:spLocks noGrp="1"/>
          </p:cNvSpPr>
          <p:nvPr>
            <p:ph type="ctrTitle"/>
          </p:nvPr>
        </p:nvSpPr>
        <p:spPr/>
        <p:txBody>
          <a:bodyPr>
            <a:normAutofit/>
          </a:bodyPr>
          <a:lstStyle/>
          <a:p>
            <a:r>
              <a:rPr lang="en-US" dirty="0" err="1"/>
              <a:t>TrustRank</a:t>
            </a:r>
            <a:r>
              <a:rPr lang="en-US" dirty="0"/>
              <a:t>: </a:t>
            </a:r>
            <a:br>
              <a:rPr lang="en-US" dirty="0"/>
            </a:br>
            <a:r>
              <a:rPr lang="en-US" dirty="0"/>
              <a:t>Combating the Web Spam</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44089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a:t>Combating Spam</a:t>
            </a:r>
            <a:endParaRPr lang="en-US" dirty="0"/>
          </a:p>
        </p:txBody>
      </p:sp>
      <p:sp>
        <p:nvSpPr>
          <p:cNvPr id="3" name="Content Placeholder 2"/>
          <p:cNvSpPr>
            <a:spLocks noGrp="1"/>
          </p:cNvSpPr>
          <p:nvPr>
            <p:ph idx="1"/>
          </p:nvPr>
        </p:nvSpPr>
        <p:spPr/>
        <p:txBody>
          <a:bodyPr>
            <a:normAutofit fontScale="92500"/>
          </a:bodyPr>
          <a:lstStyle/>
          <a:p>
            <a:r>
              <a:rPr lang="en-US" b="1" dirty="0">
                <a:solidFill>
                  <a:srgbClr val="D60093"/>
                </a:solidFill>
              </a:rPr>
              <a:t>Combating term spam</a:t>
            </a:r>
          </a:p>
          <a:p>
            <a:pPr lvl="1"/>
            <a:r>
              <a:rPr lang="en-US" dirty="0"/>
              <a:t>Analyze text using statistical methods</a:t>
            </a:r>
          </a:p>
          <a:p>
            <a:pPr lvl="1"/>
            <a:r>
              <a:rPr lang="en-US" dirty="0"/>
              <a:t>Similar to email spam filtering</a:t>
            </a:r>
          </a:p>
          <a:p>
            <a:pPr lvl="1"/>
            <a:r>
              <a:rPr lang="en-US" dirty="0"/>
              <a:t>Also useful: Detecting approximate duplicate pages</a:t>
            </a:r>
          </a:p>
          <a:p>
            <a:r>
              <a:rPr lang="en-US" b="1" dirty="0">
                <a:solidFill>
                  <a:srgbClr val="D60093"/>
                </a:solidFill>
              </a:rPr>
              <a:t>Combating link spam</a:t>
            </a:r>
          </a:p>
          <a:p>
            <a:pPr lvl="1"/>
            <a:r>
              <a:rPr lang="en-US" b="1" dirty="0"/>
              <a:t>Detection and blacklisting of structures that look like spam farms</a:t>
            </a:r>
          </a:p>
          <a:p>
            <a:pPr lvl="2"/>
            <a:r>
              <a:rPr lang="en-US" dirty="0"/>
              <a:t>Leads to another war – hiding and detecting spam farms</a:t>
            </a:r>
          </a:p>
          <a:p>
            <a:pPr lvl="1"/>
            <a:r>
              <a:rPr lang="en-US" b="1" dirty="0" err="1">
                <a:solidFill>
                  <a:srgbClr val="0000FF"/>
                </a:solidFill>
              </a:rPr>
              <a:t>TrustRank</a:t>
            </a:r>
            <a:r>
              <a:rPr lang="en-US" dirty="0">
                <a:solidFill>
                  <a:srgbClr val="0000FF"/>
                </a:solidFill>
              </a:rPr>
              <a:t> </a:t>
            </a:r>
            <a:r>
              <a:rPr lang="en-US" dirty="0"/>
              <a:t>= topic-specific PageRank with a teleport set of </a:t>
            </a:r>
            <a:r>
              <a:rPr lang="en-US" b="1" dirty="0"/>
              <a:t>trusted pages</a:t>
            </a:r>
          </a:p>
          <a:p>
            <a:pPr lvl="2"/>
            <a:r>
              <a:rPr lang="en-US" dirty="0">
                <a:solidFill>
                  <a:srgbClr val="008000"/>
                </a:solidFill>
              </a:rPr>
              <a:t>Example:</a:t>
            </a:r>
            <a:r>
              <a:rPr lang="en-US" dirty="0"/>
              <a:t> .</a:t>
            </a:r>
            <a:r>
              <a:rPr lang="en-US" dirty="0" err="1"/>
              <a:t>edu</a:t>
            </a:r>
            <a:r>
              <a:rPr lang="en-US" dirty="0"/>
              <a:t> domains, similar domains for non-US schools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98</a:t>
            </a:fld>
            <a:endParaRPr lang="en-US"/>
          </a:p>
        </p:txBody>
      </p:sp>
    </p:spTree>
    <p:extLst>
      <p:ext uri="{BB962C8B-B14F-4D97-AF65-F5344CB8AC3E}">
        <p14:creationId xmlns:p14="http://schemas.microsoft.com/office/powerpoint/2010/main" val="6767182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43010" name="Rectangle 2"/>
          <p:cNvSpPr>
            <a:spLocks noGrp="1" noChangeArrowheads="1"/>
          </p:cNvSpPr>
          <p:nvPr>
            <p:ph type="title"/>
          </p:nvPr>
        </p:nvSpPr>
        <p:spPr/>
        <p:txBody>
          <a:bodyPr/>
          <a:lstStyle/>
          <a:p>
            <a:r>
              <a:rPr lang="en-US" dirty="0" err="1"/>
              <a:t>TrustRank</a:t>
            </a:r>
            <a:r>
              <a:rPr lang="en-US" dirty="0"/>
              <a:t>: Idea</a:t>
            </a:r>
          </a:p>
        </p:txBody>
      </p:sp>
      <p:sp>
        <p:nvSpPr>
          <p:cNvPr id="43011" name="Rectangle 3"/>
          <p:cNvSpPr>
            <a:spLocks noGrp="1" noChangeArrowheads="1"/>
          </p:cNvSpPr>
          <p:nvPr>
            <p:ph type="body" idx="1"/>
          </p:nvPr>
        </p:nvSpPr>
        <p:spPr/>
        <p:txBody>
          <a:bodyPr/>
          <a:lstStyle/>
          <a:p>
            <a:r>
              <a:rPr lang="en-US" b="1" dirty="0"/>
              <a:t>Basic principle: </a:t>
            </a:r>
            <a:r>
              <a:rPr lang="en-US" b="1" dirty="0">
                <a:solidFill>
                  <a:srgbClr val="0000FF"/>
                </a:solidFill>
              </a:rPr>
              <a:t>Approximate isolation</a:t>
            </a:r>
          </a:p>
          <a:p>
            <a:pPr lvl="1"/>
            <a:r>
              <a:rPr lang="en-US" dirty="0"/>
              <a:t>It is rare for a “good” page to point to a “bad” (spam) page</a:t>
            </a:r>
          </a:p>
          <a:p>
            <a:pPr lvl="8"/>
            <a:endParaRPr lang="en-US" dirty="0"/>
          </a:p>
          <a:p>
            <a:r>
              <a:rPr lang="en-US" dirty="0"/>
              <a:t>Sample a set of </a:t>
            </a:r>
            <a:r>
              <a:rPr lang="en-US" b="1" dirty="0">
                <a:solidFill>
                  <a:srgbClr val="D60093"/>
                </a:solidFill>
              </a:rPr>
              <a:t>seed pages</a:t>
            </a:r>
            <a:r>
              <a:rPr lang="en-US" dirty="0"/>
              <a:t> from the web</a:t>
            </a:r>
          </a:p>
          <a:p>
            <a:pPr lvl="8"/>
            <a:endParaRPr lang="en-US" dirty="0"/>
          </a:p>
          <a:p>
            <a:r>
              <a:rPr lang="en-US" dirty="0"/>
              <a:t>Have an </a:t>
            </a:r>
            <a:r>
              <a:rPr lang="en-US" b="1" dirty="0">
                <a:solidFill>
                  <a:srgbClr val="0000FF"/>
                </a:solidFill>
              </a:rPr>
              <a:t>oracle</a:t>
            </a:r>
            <a:r>
              <a:rPr lang="en-US" dirty="0">
                <a:solidFill>
                  <a:srgbClr val="0000FF"/>
                </a:solidFill>
              </a:rPr>
              <a:t> </a:t>
            </a:r>
            <a:r>
              <a:rPr lang="en-US" dirty="0"/>
              <a:t>(</a:t>
            </a:r>
            <a:r>
              <a:rPr lang="en-US" b="1" dirty="0">
                <a:solidFill>
                  <a:srgbClr val="0000FF"/>
                </a:solidFill>
              </a:rPr>
              <a:t>human</a:t>
            </a:r>
            <a:r>
              <a:rPr lang="en-US" dirty="0"/>
              <a:t>) to identify the good pages and the spam pages in the seed set</a:t>
            </a:r>
          </a:p>
          <a:p>
            <a:pPr lvl="1"/>
            <a:r>
              <a:rPr lang="en-US" b="1" dirty="0">
                <a:solidFill>
                  <a:srgbClr val="D60093"/>
                </a:solidFill>
              </a:rPr>
              <a:t>Expensive task</a:t>
            </a:r>
            <a:r>
              <a:rPr lang="en-US" dirty="0">
                <a:solidFill>
                  <a:srgbClr val="D60093"/>
                </a:solidFill>
              </a:rPr>
              <a:t>, </a:t>
            </a:r>
            <a:r>
              <a:rPr lang="en-US" dirty="0"/>
              <a:t>so we must make seed set as </a:t>
            </a:r>
            <a:br>
              <a:rPr lang="en-US" dirty="0"/>
            </a:br>
            <a:r>
              <a:rPr lang="en-US" dirty="0"/>
              <a:t>small as possible</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8" name="Slide Number Placeholder 7"/>
          <p:cNvSpPr>
            <a:spLocks noGrp="1"/>
          </p:cNvSpPr>
          <p:nvPr>
            <p:ph type="sldNum" sz="quarter" idx="12"/>
          </p:nvPr>
        </p:nvSpPr>
        <p:spPr/>
        <p:txBody>
          <a:bodyPr/>
          <a:lstStyle/>
          <a:p>
            <a:fld id="{19B12225-5612-419B-A8D5-4B8EEE4C217E}" type="slidenum">
              <a:rPr lang="en-US" smtClean="0"/>
              <a:pPr/>
              <a:t>99</a:t>
            </a:fld>
            <a:endParaRPr lang="en-US"/>
          </a:p>
        </p:txBody>
      </p:sp>
    </p:spTree>
    <p:extLst>
      <p:ext uri="{BB962C8B-B14F-4D97-AF65-F5344CB8AC3E}">
        <p14:creationId xmlns:p14="http://schemas.microsoft.com/office/powerpoint/2010/main" val="83588109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6.6|5.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30872</TotalTime>
  <Words>14187</Words>
  <Application>Microsoft Office PowerPoint</Application>
  <PresentationFormat>Presentazione su schermo (4:3)</PresentationFormat>
  <Paragraphs>2196</Paragraphs>
  <Slides>160</Slides>
  <Notes>75</Notes>
  <HiddenSlides>0</HiddenSlides>
  <MMClips>1</MMClips>
  <ScaleCrop>false</ScaleCrop>
  <HeadingPairs>
    <vt:vector size="8" baseType="variant">
      <vt:variant>
        <vt:lpstr>Caratteri utilizzati</vt:lpstr>
      </vt:variant>
      <vt:variant>
        <vt:i4>12</vt:i4>
      </vt:variant>
      <vt:variant>
        <vt:lpstr>Tema</vt:lpstr>
      </vt:variant>
      <vt:variant>
        <vt:i4>3</vt:i4>
      </vt:variant>
      <vt:variant>
        <vt:lpstr>Server OLE incorporati</vt:lpstr>
      </vt:variant>
      <vt:variant>
        <vt:i4>2</vt:i4>
      </vt:variant>
      <vt:variant>
        <vt:lpstr>Titoli diapositive</vt:lpstr>
      </vt:variant>
      <vt:variant>
        <vt:i4>160</vt:i4>
      </vt:variant>
    </vt:vector>
  </HeadingPairs>
  <TitlesOfParts>
    <vt:vector size="177" baseType="lpstr">
      <vt:lpstr>Arial</vt:lpstr>
      <vt:lpstr>Calibri</vt:lpstr>
      <vt:lpstr>Cambria Math</vt:lpstr>
      <vt:lpstr>cmsy10</vt:lpstr>
      <vt:lpstr>Corbel</vt:lpstr>
      <vt:lpstr>Helvetica</vt:lpstr>
      <vt:lpstr>Monotype Sorts</vt:lpstr>
      <vt:lpstr>Symbol</vt:lpstr>
      <vt:lpstr>Times New Roman</vt:lpstr>
      <vt:lpstr>Verdana</vt:lpstr>
      <vt:lpstr>Wingdings</vt:lpstr>
      <vt:lpstr>Wingdings 2</vt:lpstr>
      <vt:lpstr>Module</vt:lpstr>
      <vt:lpstr>Module</vt:lpstr>
      <vt:lpstr>Module</vt:lpstr>
      <vt:lpstr>Equation</vt:lpstr>
      <vt:lpstr>Visio</vt:lpstr>
      <vt:lpstr>Analysis of Large Graphs: Link Analysis,  PageRank</vt:lpstr>
      <vt:lpstr>New Topic: Graph Data!</vt:lpstr>
      <vt:lpstr>Graph Data: Social Networks</vt:lpstr>
      <vt:lpstr>Graph Data: Media Networks</vt:lpstr>
      <vt:lpstr>Graph Data: Information Nets</vt:lpstr>
      <vt:lpstr>Graph Data: Communication Nets</vt:lpstr>
      <vt:lpstr>Graph Data: Technological Networks</vt:lpstr>
      <vt:lpstr>Web as a Graph</vt:lpstr>
      <vt:lpstr>Web as a Graph</vt:lpstr>
      <vt:lpstr>Web as a Directed Graph</vt:lpstr>
      <vt:lpstr>Broad Question</vt:lpstr>
      <vt:lpstr>Web Search: 2 Challenges</vt:lpstr>
      <vt:lpstr>Ranking Nodes on the Graph</vt:lpstr>
      <vt:lpstr>Link Analysis Algorithms</vt:lpstr>
      <vt:lpstr>PageRank:  The “Flow” Formulation</vt:lpstr>
      <vt:lpstr>Links as Votes</vt:lpstr>
      <vt:lpstr>Example: PageRank Scores</vt:lpstr>
      <vt:lpstr>Simple Recursive Formulation</vt:lpstr>
      <vt:lpstr>PageRank: The “Flow” Model</vt:lpstr>
      <vt:lpstr>Solving the Flow Equations</vt:lpstr>
      <vt:lpstr>PageRank: Matrix Formulation</vt:lpstr>
      <vt:lpstr>Example</vt:lpstr>
      <vt:lpstr>Eigenvector Formulation</vt:lpstr>
      <vt:lpstr>Example: Flow Equations &amp; M</vt:lpstr>
      <vt:lpstr>Power Iteration Method</vt:lpstr>
      <vt:lpstr>PageRank: How to solve?</vt:lpstr>
      <vt:lpstr>PageRank: How to solve?</vt:lpstr>
      <vt:lpstr>Why Power Iteration works? (1)</vt:lpstr>
      <vt:lpstr>Why Power Iteration works? (2)</vt:lpstr>
      <vt:lpstr>Why Power Iteration works? (3)</vt:lpstr>
      <vt:lpstr>Random Walk Interpretation</vt:lpstr>
      <vt:lpstr>The Stationary Distribution</vt:lpstr>
      <vt:lpstr>Existence and Uniqueness</vt:lpstr>
      <vt:lpstr>PageRank:  The Google Formulation</vt:lpstr>
      <vt:lpstr>PageRank: Three Questions</vt:lpstr>
      <vt:lpstr>Does this converge?</vt:lpstr>
      <vt:lpstr>Does it converge to what we want?</vt:lpstr>
      <vt:lpstr>PageRank: Problems</vt:lpstr>
      <vt:lpstr>Problem: Spider Traps</vt:lpstr>
      <vt:lpstr>Solution: Teleports!</vt:lpstr>
      <vt:lpstr>Problem: Dead Ends</vt:lpstr>
      <vt:lpstr>Solution: Always Teleport!</vt:lpstr>
      <vt:lpstr>Why Teleports Solve the Problem?</vt:lpstr>
      <vt:lpstr>Solution: Random Teleports</vt:lpstr>
      <vt:lpstr>The Google Matrix</vt:lpstr>
      <vt:lpstr>Random Teleports ( = 0.8)</vt:lpstr>
      <vt:lpstr>How do we actually compute the PageRank?</vt:lpstr>
      <vt:lpstr>Computing Page Rank</vt:lpstr>
      <vt:lpstr>Matrix Formulation</vt:lpstr>
      <vt:lpstr>Rearranging the Equation</vt:lpstr>
      <vt:lpstr>Sparse Matrix Formulation</vt:lpstr>
      <vt:lpstr>PageRank: The Complete Algorithm</vt:lpstr>
      <vt:lpstr>Sparse Matrix Encoding</vt:lpstr>
      <vt:lpstr>Basic Algorithm: Update Step</vt:lpstr>
      <vt:lpstr>Analysis</vt:lpstr>
      <vt:lpstr>Example of a chart</vt:lpstr>
      <vt:lpstr>Block-based Update Algorithm</vt:lpstr>
      <vt:lpstr>Analysis of Block Update</vt:lpstr>
      <vt:lpstr>Block-Stripe Update Algorithm</vt:lpstr>
      <vt:lpstr>Block-Stripe Analysis</vt:lpstr>
      <vt:lpstr>Some Problems with Page Rank</vt:lpstr>
      <vt:lpstr>Analysis of Large Graphs: TrustRank and WebSpam</vt:lpstr>
      <vt:lpstr>Example: PageRank Scores</vt:lpstr>
      <vt:lpstr>Random Teleports ( = 0.8)</vt:lpstr>
      <vt:lpstr>PageRank: The Complete Algorithm</vt:lpstr>
      <vt:lpstr>Some Problems with PageRank</vt:lpstr>
      <vt:lpstr> Topic-Specific PageRank</vt:lpstr>
      <vt:lpstr>Topic-Specific PageRank</vt:lpstr>
      <vt:lpstr>Topic-Specific PageRank</vt:lpstr>
      <vt:lpstr>Matrix Formulation</vt:lpstr>
      <vt:lpstr>Example: Topic-Specific PageRank</vt:lpstr>
      <vt:lpstr>Discovering the Topic Vector S</vt:lpstr>
      <vt:lpstr>Application to Measuring Proximity in Graphs</vt:lpstr>
      <vt:lpstr>Proximity on Graphs</vt:lpstr>
      <vt:lpstr>Good proximity measure?</vt:lpstr>
      <vt:lpstr>Good proximity measure?</vt:lpstr>
      <vt:lpstr>What is good notion of proximity?</vt:lpstr>
      <vt:lpstr>SimRank: Idea</vt:lpstr>
      <vt:lpstr>SimRank: Example</vt:lpstr>
      <vt:lpstr>SimRank: Example</vt:lpstr>
      <vt:lpstr>PageRank: Summary</vt:lpstr>
      <vt:lpstr>TrustRank:  Combating the Web Spam</vt:lpstr>
      <vt:lpstr>What is Web Spam?</vt:lpstr>
      <vt:lpstr>Web Search</vt:lpstr>
      <vt:lpstr>First Spammers</vt:lpstr>
      <vt:lpstr>First Spammers: Term Spam</vt:lpstr>
      <vt:lpstr>Google’s Solution to Term Spam</vt:lpstr>
      <vt:lpstr>Why It Works?</vt:lpstr>
      <vt:lpstr>Why it does not work?</vt:lpstr>
      <vt:lpstr>Presentazione standard di PowerPoint</vt:lpstr>
      <vt:lpstr>Google vs. Spammers: Round 2!</vt:lpstr>
      <vt:lpstr>Link Spamming</vt:lpstr>
      <vt:lpstr>Link Farms</vt:lpstr>
      <vt:lpstr>Link Farms</vt:lpstr>
      <vt:lpstr>Analysis</vt:lpstr>
      <vt:lpstr>Analysis</vt:lpstr>
      <vt:lpstr>TrustRank:  Combating the Web Spam</vt:lpstr>
      <vt:lpstr>Combating Spam</vt:lpstr>
      <vt:lpstr>TrustRank: Idea</vt:lpstr>
      <vt:lpstr>Trust Propagation</vt:lpstr>
      <vt:lpstr>Simple Model: Trust Propagation</vt:lpstr>
      <vt:lpstr>Why is it a good idea?</vt:lpstr>
      <vt:lpstr>Picking the Seed Set</vt:lpstr>
      <vt:lpstr>Approaches to Picking Seed Set</vt:lpstr>
      <vt:lpstr>Spam Mass</vt:lpstr>
      <vt:lpstr>Spam Mass Estimation</vt:lpstr>
      <vt:lpstr> HITS: Hubs and Authorities</vt:lpstr>
      <vt:lpstr>Hubs and Authorities</vt:lpstr>
      <vt:lpstr>Finding newspapers</vt:lpstr>
      <vt:lpstr>Hubs and Authorities</vt:lpstr>
      <vt:lpstr>Counting in-links: Authority</vt:lpstr>
      <vt:lpstr>Counting in-links: Authority</vt:lpstr>
      <vt:lpstr>Expert Quality: Hub</vt:lpstr>
      <vt:lpstr>Reweighting</vt:lpstr>
      <vt:lpstr>Mutually Recursive Definition</vt:lpstr>
      <vt:lpstr>Hubs and Authorities</vt:lpstr>
      <vt:lpstr>Hubs and Authorities</vt:lpstr>
      <vt:lpstr>Hubs and Authorities</vt:lpstr>
      <vt:lpstr>Existence and Uniqueness</vt:lpstr>
      <vt:lpstr>Example of HITS</vt:lpstr>
      <vt:lpstr>PageRank and HITS</vt:lpstr>
      <vt:lpstr>Advertising on the Web</vt:lpstr>
      <vt:lpstr>Online Algorithms</vt:lpstr>
      <vt:lpstr> Online Bipartite Matching</vt:lpstr>
      <vt:lpstr>Example: Bipartite Matching</vt:lpstr>
      <vt:lpstr>Example: Bipartite Matching</vt:lpstr>
      <vt:lpstr>Example: Bipartite Matching</vt:lpstr>
      <vt:lpstr>Matching Algorithm</vt:lpstr>
      <vt:lpstr>Online Graph Matching Problem</vt:lpstr>
      <vt:lpstr>Online Graph Matching: Example</vt:lpstr>
      <vt:lpstr>Greedy Algorithm</vt:lpstr>
      <vt:lpstr>Competitive Ratio</vt:lpstr>
      <vt:lpstr>Analyzing the Greedy Algorithm</vt:lpstr>
      <vt:lpstr>Analyzing the Greedy Algorithm</vt:lpstr>
      <vt:lpstr>Worst-case Scenario</vt:lpstr>
      <vt:lpstr> Web Advertising</vt:lpstr>
      <vt:lpstr>History of Web Advertising</vt:lpstr>
      <vt:lpstr>Performance-based Advertising</vt:lpstr>
      <vt:lpstr>Ads vs. Search Results</vt:lpstr>
      <vt:lpstr>Web 2.0</vt:lpstr>
      <vt:lpstr>Adwords Problem</vt:lpstr>
      <vt:lpstr>Adwords Problem</vt:lpstr>
      <vt:lpstr>The Adwords Innovation</vt:lpstr>
      <vt:lpstr>Complications: Budget</vt:lpstr>
      <vt:lpstr>Complications: CTR</vt:lpstr>
      <vt:lpstr>Greedy Algorithm</vt:lpstr>
      <vt:lpstr>Bad Scenario for Greedy</vt:lpstr>
      <vt:lpstr>BALANCE Algorithm [MSVV]</vt:lpstr>
      <vt:lpstr>Example: BALANCE</vt:lpstr>
      <vt:lpstr>Analyzing BALANCE</vt:lpstr>
      <vt:lpstr>Analyzing  Balance</vt:lpstr>
      <vt:lpstr>BALANCE: General Result</vt:lpstr>
      <vt:lpstr>Worst case for BALANCE</vt:lpstr>
      <vt:lpstr>BALANCE Allocation</vt:lpstr>
      <vt:lpstr>BALANCE: Analysis</vt:lpstr>
      <vt:lpstr>BALANCE: Analysis</vt:lpstr>
      <vt:lpstr>BALANCE: Analysis</vt:lpstr>
      <vt:lpstr>General Version of the Problem</vt:lpstr>
      <vt:lpstr>Generalized BALANCE</vt:lpstr>
      <vt:lpstr>Example of a video (2 sec)</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GERARDO MICHELE LAUCELLA</cp:lastModifiedBy>
  <cp:revision>1556</cp:revision>
  <cp:lastPrinted>2012-01-25T16:54:23Z</cp:lastPrinted>
  <dcterms:created xsi:type="dcterms:W3CDTF">2009-06-12T17:14:38Z</dcterms:created>
  <dcterms:modified xsi:type="dcterms:W3CDTF">2021-12-02T11:14:51Z</dcterms:modified>
</cp:coreProperties>
</file>